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League Spartan"/>
      <p:regular r:id="rId17"/>
      <p:bold r:id="rId18"/>
    </p:embeddedFont>
    <p:embeddedFont>
      <p:font typeface="Raleway"/>
      <p:regular r:id="rId19"/>
      <p:bold r:id="rId20"/>
      <p:italic r:id="rId21"/>
      <p:boldItalic r:id="rId22"/>
    </p:embeddedFont>
    <p:embeddedFont>
      <p:font typeface="Signika"/>
      <p:regular r:id="rId23"/>
      <p:bold r:id="rId24"/>
    </p:embeddedFont>
    <p:embeddedFont>
      <p:font typeface="Signika Light"/>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Raleway-bold.fntdata"/><Relationship Id="rId22" Type="http://schemas.openxmlformats.org/officeDocument/2006/relationships/font" Target="fonts/Raleway-boldItalic.fntdata"/><Relationship Id="rId21" Type="http://schemas.openxmlformats.org/officeDocument/2006/relationships/font" Target="fonts/Raleway-italic.fntdata"/><Relationship Id="rId24" Type="http://schemas.openxmlformats.org/officeDocument/2006/relationships/font" Target="fonts/Signika-bold.fntdata"/><Relationship Id="rId23" Type="http://schemas.openxmlformats.org/officeDocument/2006/relationships/font" Target="fonts/Signika-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ignikaLight-bold.fntdata"/><Relationship Id="rId25" Type="http://schemas.openxmlformats.org/officeDocument/2006/relationships/font" Target="fonts/SignikaLight-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LeagueSpartan-regular.fntdata"/><Relationship Id="rId16" Type="http://schemas.openxmlformats.org/officeDocument/2006/relationships/slide" Target="slides/slide12.xml"/><Relationship Id="rId19" Type="http://schemas.openxmlformats.org/officeDocument/2006/relationships/font" Target="fonts/Raleway-regular.fntdata"/><Relationship Id="rId18" Type="http://schemas.openxmlformats.org/officeDocument/2006/relationships/font" Target="fonts/LeagueSpartan-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ngadget.com/2016-08-22-5-ways-tech-can-give-us-superpowers.html" TargetMode="External"/><Relationship Id="rId3" Type="http://schemas.openxmlformats.org/officeDocument/2006/relationships/hyperlink" Target="https://www.engadget.com/2016-08-22-5-ways-tech-can-give-us-superpowers.html"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5553f1e97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5553f1e9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c27106ca26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c27106ca26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c27106ca26_0_8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c27106ca26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highlight>
                  <a:srgbClr val="FFCD00"/>
                </a:highlight>
                <a:latin typeface="Signika Light"/>
                <a:ea typeface="Signika Light"/>
                <a:cs typeface="Signika Light"/>
                <a:sym typeface="Signika Light"/>
              </a:rPr>
              <a:t>If your students find the topic of superpowers particularly interesting, you can ask them to read this</a:t>
            </a:r>
            <a:r>
              <a:rPr lang="pl" sz="1400">
                <a:highlight>
                  <a:srgbClr val="FFCD00"/>
                </a:highlight>
                <a:uFill>
                  <a:noFill/>
                </a:uFill>
                <a:latin typeface="Signika Light"/>
                <a:ea typeface="Signika Light"/>
                <a:cs typeface="Signika Light"/>
                <a:sym typeface="Signika Light"/>
                <a:hlinkClick r:id="rId2"/>
              </a:rPr>
              <a:t> </a:t>
            </a:r>
            <a:r>
              <a:rPr lang="pl" sz="1400" u="sng">
                <a:highlight>
                  <a:srgbClr val="FFCD00"/>
                </a:highlight>
                <a:latin typeface="Signika Light"/>
                <a:ea typeface="Signika Light"/>
                <a:cs typeface="Signika Light"/>
                <a:sym typeface="Signika Light"/>
                <a:hlinkClick r:id="rId3"/>
              </a:rPr>
              <a:t>article</a:t>
            </a:r>
            <a:r>
              <a:rPr lang="pl" sz="1400">
                <a:highlight>
                  <a:srgbClr val="FFCD00"/>
                </a:highlight>
                <a:latin typeface="Signika Light"/>
                <a:ea typeface="Signika Light"/>
                <a:cs typeface="Signika Light"/>
                <a:sym typeface="Signika Light"/>
              </a:rPr>
              <a:t> as a follow-up to the class. However, the article is more suitable for B2 students.</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c27106ca26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c27106ca26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f4495e8bf0_0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f4495e8bf0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c27106ca2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c27106ca2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440042b2f9_0_4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440042b2f9_0_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f4495e8bf0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f4495e8bf0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440042b2f9_0_1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440042b2f9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pl" sz="1400">
                <a:highlight>
                  <a:srgbClr val="FFCD00"/>
                </a:highlight>
                <a:latin typeface="Signika Light"/>
                <a:ea typeface="Signika Light"/>
                <a:cs typeface="Signika Light"/>
                <a:sym typeface="Signika Light"/>
              </a:rPr>
              <a:t>Q1: </a:t>
            </a:r>
            <a:r>
              <a:rPr lang="pl" sz="1400">
                <a:highlight>
                  <a:srgbClr val="FFCD00"/>
                </a:highlight>
                <a:latin typeface="Signika Light"/>
                <a:ea typeface="Signika Light"/>
                <a:cs typeface="Signika Light"/>
                <a:sym typeface="Signika Light"/>
              </a:rPr>
              <a:t>smart contact lenses </a:t>
            </a:r>
            <a:endParaRPr sz="1400">
              <a:highlight>
                <a:srgbClr val="FFCD00"/>
              </a:highlight>
              <a:latin typeface="Signika Light"/>
              <a:ea typeface="Signika Light"/>
              <a:cs typeface="Signika Light"/>
              <a:sym typeface="Signika Light"/>
            </a:endParaRPr>
          </a:p>
          <a:p>
            <a:pPr indent="0" lvl="0" marL="0" rtl="0" algn="l">
              <a:lnSpc>
                <a:spcPct val="100000"/>
              </a:lnSpc>
              <a:spcBef>
                <a:spcPts val="0"/>
              </a:spcBef>
              <a:spcAft>
                <a:spcPts val="0"/>
              </a:spcAft>
              <a:buNone/>
            </a:pPr>
            <a:r>
              <a:rPr lang="pl" sz="1400">
                <a:highlight>
                  <a:srgbClr val="FFCD00"/>
                </a:highlight>
                <a:latin typeface="Signika Light"/>
                <a:ea typeface="Signika Light"/>
                <a:cs typeface="Signika Light"/>
                <a:sym typeface="Signika Light"/>
              </a:rPr>
              <a:t>Q2: With these contact lenses, you can see someone’s name, health and performance data, route navigation and virtual design.</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c27106ca26_0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c27106ca26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c27106ca26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c27106ca26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c27106ca26_0_6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c27106ca26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a:buNone/>
              <a:defRPr sz="900">
                <a:solidFill>
                  <a:srgbClr val="FF5C5C"/>
                </a:solidFill>
              </a:defRPr>
            </a:lvl1pPr>
            <a:lvl2pPr lvl="1">
              <a:buNone/>
              <a:defRPr sz="900">
                <a:solidFill>
                  <a:srgbClr val="FF5C5C"/>
                </a:solidFill>
              </a:defRPr>
            </a:lvl2pPr>
            <a:lvl3pPr lvl="2">
              <a:buNone/>
              <a:defRPr sz="900">
                <a:solidFill>
                  <a:srgbClr val="FF5C5C"/>
                </a:solidFill>
              </a:defRPr>
            </a:lvl3pPr>
            <a:lvl4pPr lvl="3">
              <a:buNone/>
              <a:defRPr sz="900">
                <a:solidFill>
                  <a:srgbClr val="FF5C5C"/>
                </a:solidFill>
              </a:defRPr>
            </a:lvl4pPr>
            <a:lvl5pPr lvl="4">
              <a:buNone/>
              <a:defRPr sz="900">
                <a:solidFill>
                  <a:srgbClr val="FF5C5C"/>
                </a:solidFill>
              </a:defRPr>
            </a:lvl5pPr>
            <a:lvl6pPr lvl="5">
              <a:buNone/>
              <a:defRPr sz="900">
                <a:solidFill>
                  <a:srgbClr val="FF5C5C"/>
                </a:solidFill>
              </a:defRPr>
            </a:lvl6pPr>
            <a:lvl7pPr lvl="6">
              <a:buNone/>
              <a:defRPr sz="900">
                <a:solidFill>
                  <a:srgbClr val="FF5C5C"/>
                </a:solidFill>
              </a:defRPr>
            </a:lvl7pPr>
            <a:lvl8pPr lvl="7">
              <a:buNone/>
              <a:defRPr sz="900">
                <a:solidFill>
                  <a:srgbClr val="FF5C5C"/>
                </a:solidFill>
              </a:defRPr>
            </a:lvl8pPr>
            <a:lvl9pPr lvl="8">
              <a:buNone/>
              <a:defRPr sz="900">
                <a:solidFill>
                  <a:srgbClr val="FF5C5C"/>
                </a:solidFill>
              </a:defRPr>
            </a:lvl9pPr>
          </a:lstStyle>
          <a:p>
            <a:pPr indent="0" lvl="0" marL="0" rtl="0" algn="r">
              <a:spcBef>
                <a:spcPts val="0"/>
              </a:spcBef>
              <a:spcAft>
                <a:spcPts val="0"/>
              </a:spcAft>
              <a:buNone/>
            </a:pPr>
            <a:fld id="{00000000-1234-1234-1234-123412341234}" type="slidenum">
              <a:rPr lang="pl"/>
              <a:t>‹#›</a:t>
            </a:fld>
            <a:endParaRPr sz="1000">
              <a:latin typeface="Signika"/>
              <a:ea typeface="Signika"/>
              <a:cs typeface="Signika"/>
              <a:sym typeface="Signika"/>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www.youtube.com/watch?v=hCWkYF3opVA" TargetMode="Externa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www.youtube.com/watch?v=jYpWsIuAuRU" TargetMode="Externa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7"/>
          <p:cNvSpPr txBox="1"/>
          <p:nvPr/>
        </p:nvSpPr>
        <p:spPr>
          <a:xfrm>
            <a:off x="3296700" y="23765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All the data </a:t>
            </a:r>
            <a:endParaRPr b="1" sz="3600">
              <a:solidFill>
                <a:srgbClr val="FF5C5C"/>
              </a:solidFill>
              <a:latin typeface="Signika"/>
              <a:ea typeface="Signika"/>
              <a:cs typeface="Signika"/>
              <a:sym typeface="Signika"/>
            </a:endParaRPr>
          </a:p>
          <a:p>
            <a:pPr indent="0" lvl="0" marL="0" rtl="0" algn="l">
              <a:spcBef>
                <a:spcPts val="0"/>
              </a:spcBef>
              <a:spcAft>
                <a:spcPts val="0"/>
              </a:spcAft>
              <a:buNone/>
            </a:pPr>
            <a:r>
              <a:rPr b="1" lang="pl" sz="3600">
                <a:solidFill>
                  <a:srgbClr val="FF5C5C"/>
                </a:solidFill>
                <a:latin typeface="Signika"/>
                <a:ea typeface="Signika"/>
                <a:cs typeface="Signika"/>
                <a:sym typeface="Signika"/>
              </a:rPr>
              <a:t>right before your eyes</a:t>
            </a:r>
            <a:endParaRPr b="1" sz="3600">
              <a:solidFill>
                <a:srgbClr val="FF5C5C"/>
              </a:solidFill>
              <a:latin typeface="Signika"/>
              <a:ea typeface="Signika"/>
              <a:cs typeface="Signika"/>
              <a:sym typeface="Signika"/>
            </a:endParaRPr>
          </a:p>
        </p:txBody>
      </p:sp>
      <p:pic>
        <p:nvPicPr>
          <p:cNvPr id="46" name="Google Shape;46;p7"/>
          <p:cNvPicPr preferRelativeResize="0"/>
          <p:nvPr/>
        </p:nvPicPr>
        <p:blipFill rotWithShape="1">
          <a:blip r:embed="rId3">
            <a:alphaModFix/>
          </a:blip>
          <a:srcRect b="-21164" l="9781" r="9781" t="-21164"/>
          <a:stretch/>
        </p:blipFill>
        <p:spPr>
          <a:xfrm>
            <a:off x="444700"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6"/>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25" name="Google Shape;125;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6"/>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28" name="Google Shape;128;p16"/>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pic>
        <p:nvPicPr>
          <p:cNvPr id="133" name="Google Shape;133;p17"/>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34" name="Google Shape;134;p1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35" name="Google Shape;135;p17"/>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Think about the future of technology. Discuss which of the superpowers technology has given or is likely to give people in the future. Which of them would you like to have? Explain your answers.</a:t>
            </a:r>
            <a:endParaRPr b="1" sz="1800">
              <a:solidFill>
                <a:schemeClr val="dk1"/>
              </a:solidFill>
              <a:latin typeface="Signika"/>
              <a:ea typeface="Signika"/>
              <a:cs typeface="Signika"/>
              <a:sym typeface="Signika"/>
            </a:endParaRPr>
          </a:p>
          <a:p>
            <a:pPr indent="0" lvl="0" marL="0" rtl="0" algn="l">
              <a:lnSpc>
                <a:spcPct val="100000"/>
              </a:lnSpc>
              <a:spcBef>
                <a:spcPts val="0"/>
              </a:spcBef>
              <a:spcAft>
                <a:spcPts val="0"/>
              </a:spcAft>
              <a:buNone/>
            </a:pPr>
            <a:r>
              <a:t/>
            </a:r>
            <a:endParaRPr b="1" sz="1800">
              <a:solidFill>
                <a:schemeClr val="dk1"/>
              </a:solidFill>
              <a:latin typeface="Signika"/>
              <a:ea typeface="Signika"/>
              <a:cs typeface="Signika"/>
              <a:sym typeface="Signika"/>
            </a:endParaRPr>
          </a:p>
        </p:txBody>
      </p:sp>
      <p:sp>
        <p:nvSpPr>
          <p:cNvPr id="136" name="Google Shape;136;p17"/>
          <p:cNvSpPr txBox="1"/>
          <p:nvPr/>
        </p:nvSpPr>
        <p:spPr>
          <a:xfrm>
            <a:off x="1216800" y="1429050"/>
            <a:ext cx="3679500" cy="3131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reading other people’s minds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controlling things with your mind</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having super vision</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having super hearing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being able to fly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having super strength</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having X-ray vision</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800"/>
              </a:spcBef>
              <a:spcAft>
                <a:spcPts val="8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being invisible</a:t>
            </a:r>
            <a:endParaRPr sz="1600">
              <a:solidFill>
                <a:schemeClr val="dk1"/>
              </a:solidFill>
              <a:latin typeface="Signika Light"/>
              <a:ea typeface="Signika Light"/>
              <a:cs typeface="Signika Light"/>
              <a:sym typeface="Signika Light"/>
            </a:endParaRPr>
          </a:p>
        </p:txBody>
      </p:sp>
      <p:pic>
        <p:nvPicPr>
          <p:cNvPr id="137" name="Google Shape;137;p17"/>
          <p:cNvPicPr preferRelativeResize="0"/>
          <p:nvPr/>
        </p:nvPicPr>
        <p:blipFill>
          <a:blip r:embed="rId4">
            <a:alphaModFix/>
          </a:blip>
          <a:stretch>
            <a:fillRect/>
          </a:stretch>
        </p:blipFill>
        <p:spPr>
          <a:xfrm>
            <a:off x="4896300" y="1356225"/>
            <a:ext cx="3470250" cy="3470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8"/>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8"/>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44" name="Google Shape;144;p18"/>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145" name="Google Shape;145;p1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52" name="Google Shape;52;p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55" name="Google Shape;55;p8"/>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56" name="Google Shape;56;p8"/>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9"/>
          <p:cNvSpPr txBox="1"/>
          <p:nvPr/>
        </p:nvSpPr>
        <p:spPr>
          <a:xfrm>
            <a:off x="223200" y="277200"/>
            <a:ext cx="8374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quote and answer the questions.</a:t>
            </a:r>
            <a:endParaRPr b="1" sz="1800">
              <a:solidFill>
                <a:srgbClr val="000032"/>
              </a:solidFill>
              <a:latin typeface="Signika"/>
              <a:ea typeface="Signika"/>
              <a:cs typeface="Signika"/>
              <a:sym typeface="Signika"/>
            </a:endParaRPr>
          </a:p>
        </p:txBody>
      </p:sp>
      <p:sp>
        <p:nvSpPr>
          <p:cNvPr id="62" name="Google Shape;62;p9"/>
          <p:cNvSpPr txBox="1"/>
          <p:nvPr/>
        </p:nvSpPr>
        <p:spPr>
          <a:xfrm>
            <a:off x="2536878" y="999932"/>
            <a:ext cx="4175100" cy="130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pl" sz="1800">
                <a:solidFill>
                  <a:schemeClr val="accent1"/>
                </a:solidFill>
                <a:latin typeface="Signika"/>
                <a:ea typeface="Signika"/>
                <a:cs typeface="Signika"/>
                <a:sym typeface="Signika"/>
              </a:rPr>
              <a:t>I love technology, and I love new gadgets. I can no longer figure out how to use any of them, but I love them.</a:t>
            </a:r>
            <a:endParaRPr b="1" i="1" sz="1800">
              <a:solidFill>
                <a:schemeClr val="accent1"/>
              </a:solidFill>
              <a:latin typeface="Signika"/>
              <a:ea typeface="Signika"/>
              <a:cs typeface="Signika"/>
              <a:sym typeface="Signika"/>
            </a:endParaRPr>
          </a:p>
          <a:p>
            <a:pPr indent="0" lvl="0" marL="0" rtl="0" algn="l">
              <a:spcBef>
                <a:spcPts val="0"/>
              </a:spcBef>
              <a:spcAft>
                <a:spcPts val="0"/>
              </a:spcAft>
              <a:buNone/>
            </a:pPr>
            <a:r>
              <a:t/>
            </a:r>
            <a:endParaRPr b="1" sz="1200">
              <a:solidFill>
                <a:srgbClr val="60AE92"/>
              </a:solidFill>
              <a:latin typeface="Signika"/>
              <a:ea typeface="Signika"/>
              <a:cs typeface="Signika"/>
              <a:sym typeface="Signika"/>
            </a:endParaRPr>
          </a:p>
          <a:p>
            <a:pPr indent="0" lvl="0" marL="0" rtl="0" algn="l">
              <a:spcBef>
                <a:spcPts val="0"/>
              </a:spcBef>
              <a:spcAft>
                <a:spcPts val="0"/>
              </a:spcAft>
              <a:buNone/>
            </a:pPr>
            <a:r>
              <a:rPr b="1" lang="pl" sz="1200">
                <a:solidFill>
                  <a:srgbClr val="F59A23"/>
                </a:solidFill>
                <a:latin typeface="Signika"/>
                <a:ea typeface="Signika"/>
                <a:cs typeface="Signika"/>
                <a:sym typeface="Signika"/>
              </a:rPr>
              <a:t>Jerry Zucker</a:t>
            </a:r>
            <a:endParaRPr b="1" sz="1200">
              <a:solidFill>
                <a:srgbClr val="F59A23"/>
              </a:solidFill>
              <a:latin typeface="Signika"/>
              <a:ea typeface="Signika"/>
              <a:cs typeface="Signika"/>
              <a:sym typeface="Signika"/>
            </a:endParaRPr>
          </a:p>
          <a:p>
            <a:pPr indent="0" lvl="0" marL="0" rtl="0" algn="l">
              <a:spcBef>
                <a:spcPts val="0"/>
              </a:spcBef>
              <a:spcAft>
                <a:spcPts val="0"/>
              </a:spcAft>
              <a:buNone/>
            </a:pPr>
            <a:r>
              <a:t/>
            </a:r>
            <a:endParaRPr b="1" sz="1700">
              <a:solidFill>
                <a:srgbClr val="000032"/>
              </a:solidFill>
              <a:latin typeface="Signika"/>
              <a:ea typeface="Signika"/>
              <a:cs typeface="Signika"/>
              <a:sym typeface="Signika"/>
            </a:endParaRPr>
          </a:p>
        </p:txBody>
      </p:sp>
      <p:sp>
        <p:nvSpPr>
          <p:cNvPr id="63" name="Google Shape;63;p9"/>
          <p:cNvSpPr txBox="1"/>
          <p:nvPr/>
        </p:nvSpPr>
        <p:spPr>
          <a:xfrm>
            <a:off x="1665125" y="738900"/>
            <a:ext cx="8718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7200">
                <a:solidFill>
                  <a:srgbClr val="F59A23"/>
                </a:solidFill>
                <a:latin typeface="Signika"/>
                <a:ea typeface="Signika"/>
                <a:cs typeface="Signika"/>
                <a:sym typeface="Signika"/>
              </a:rPr>
              <a:t>“</a:t>
            </a:r>
            <a:endParaRPr sz="7200">
              <a:solidFill>
                <a:srgbClr val="F59A23"/>
              </a:solidFill>
            </a:endParaRPr>
          </a:p>
        </p:txBody>
      </p:sp>
      <p:sp>
        <p:nvSpPr>
          <p:cNvPr id="64" name="Google Shape;64;p9"/>
          <p:cNvSpPr txBox="1"/>
          <p:nvPr/>
        </p:nvSpPr>
        <p:spPr>
          <a:xfrm>
            <a:off x="6607072" y="738900"/>
            <a:ext cx="8718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7200">
                <a:solidFill>
                  <a:srgbClr val="F59A23"/>
                </a:solidFill>
                <a:latin typeface="Signika"/>
                <a:ea typeface="Signika"/>
                <a:cs typeface="Signika"/>
                <a:sym typeface="Signika"/>
              </a:rPr>
              <a:t>”</a:t>
            </a:r>
            <a:endParaRPr sz="7200">
              <a:solidFill>
                <a:srgbClr val="F59A23"/>
              </a:solidFill>
            </a:endParaRPr>
          </a:p>
        </p:txBody>
      </p:sp>
      <p:sp>
        <p:nvSpPr>
          <p:cNvPr id="65" name="Google Shape;65;p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66" name="Google Shape;66;p9"/>
          <p:cNvSpPr txBox="1"/>
          <p:nvPr/>
        </p:nvSpPr>
        <p:spPr>
          <a:xfrm>
            <a:off x="1705400" y="2625325"/>
            <a:ext cx="6029100" cy="23679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Is the quote true for you? Do you follow new technologies?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What new technology have you heard of recently?</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Do you know anyone who is a gadget lover?</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What’s most important to you in a gadget: usefulness, good design, popularity among other people?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70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Have you ever wondered what the next big thing will be after smartphones?</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72" name="Google Shape;72;p10"/>
          <p:cNvSpPr txBox="1"/>
          <p:nvPr/>
        </p:nvSpPr>
        <p:spPr>
          <a:xfrm>
            <a:off x="222175" y="277200"/>
            <a:ext cx="8250300" cy="1015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Look at the list of wearable technologies and say which of them you have used and what you use them for. If you don’t use any wearable technologies, explain why.</a:t>
            </a:r>
            <a:endParaRPr b="1" sz="1800">
              <a:solidFill>
                <a:schemeClr val="dk1"/>
              </a:solidFill>
              <a:latin typeface="Signika"/>
              <a:ea typeface="Signika"/>
              <a:cs typeface="Signika"/>
              <a:sym typeface="Signika"/>
            </a:endParaRPr>
          </a:p>
        </p:txBody>
      </p:sp>
      <p:sp>
        <p:nvSpPr>
          <p:cNvPr id="73" name="Google Shape;73;p10"/>
          <p:cNvSpPr txBox="1"/>
          <p:nvPr/>
        </p:nvSpPr>
        <p:spPr>
          <a:xfrm>
            <a:off x="1358874" y="1491650"/>
            <a:ext cx="2551200" cy="1665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smartwatch</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fitness tracker</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VR headsets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smart jewellery</a:t>
            </a:r>
            <a:endParaRPr sz="1600">
              <a:solidFill>
                <a:schemeClr val="dk1"/>
              </a:solidFill>
              <a:latin typeface="Signika Light"/>
              <a:ea typeface="Signika Light"/>
              <a:cs typeface="Signika Light"/>
              <a:sym typeface="Signika Light"/>
            </a:endParaRPr>
          </a:p>
        </p:txBody>
      </p:sp>
      <p:sp>
        <p:nvSpPr>
          <p:cNvPr id="74" name="Google Shape;74;p10"/>
          <p:cNvSpPr txBox="1"/>
          <p:nvPr/>
        </p:nvSpPr>
        <p:spPr>
          <a:xfrm>
            <a:off x="4459350" y="1491650"/>
            <a:ext cx="3000000" cy="1665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smart glasses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Bluetooth headsets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wearable camera</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location tracker</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1" name="Google Shape;81;p11"/>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82" name="Google Shape;82;p11"/>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In a moment, you’ll watch:</a:t>
            </a:r>
            <a:endParaRPr b="1" sz="2400">
              <a:solidFill>
                <a:schemeClr val="lt1"/>
              </a:solidFill>
              <a:latin typeface="Signika"/>
              <a:ea typeface="Signika"/>
              <a:cs typeface="Signika"/>
              <a:sym typeface="Signika"/>
            </a:endParaRPr>
          </a:p>
        </p:txBody>
      </p:sp>
      <p:sp>
        <p:nvSpPr>
          <p:cNvPr id="83" name="Google Shape;83;p11"/>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two videos</a:t>
            </a:r>
            <a:endParaRPr b="1" sz="3600">
              <a:solidFill>
                <a:schemeClr val="lt1"/>
              </a:solidFill>
              <a:latin typeface="Signika"/>
              <a:ea typeface="Signika"/>
              <a:cs typeface="Signika"/>
              <a:sym typeface="Signik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2"/>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89" name="Google Shape;89;p12"/>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None/>
            </a:pPr>
            <a:r>
              <a:rPr b="1" lang="pl" sz="1800">
                <a:solidFill>
                  <a:schemeClr val="dk1"/>
                </a:solidFill>
                <a:latin typeface="Signika"/>
                <a:ea typeface="Signika"/>
                <a:cs typeface="Signika"/>
                <a:sym typeface="Signika"/>
              </a:rPr>
              <a:t>Watch the first video and answer the questions.</a:t>
            </a:r>
            <a:endParaRPr b="1" sz="1800">
              <a:solidFill>
                <a:schemeClr val="dk1"/>
              </a:solidFill>
              <a:latin typeface="Signika"/>
              <a:ea typeface="Signika"/>
              <a:cs typeface="Signika"/>
              <a:sym typeface="Signika"/>
            </a:endParaRPr>
          </a:p>
        </p:txBody>
      </p:sp>
      <p:sp>
        <p:nvSpPr>
          <p:cNvPr id="90" name="Google Shape;90;p12"/>
          <p:cNvSpPr txBox="1"/>
          <p:nvPr/>
        </p:nvSpPr>
        <p:spPr>
          <a:xfrm>
            <a:off x="222175" y="936475"/>
            <a:ext cx="4252200" cy="3209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What’s the technology?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can you do with this technology?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Does it make you feel excited or scared seeing such new technology? Why?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Can you imagine yourself using it? Could it replace your smartphone?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Is it a good feature that the technology is hands-free and you can see everything right before your eyes? Why/Why not?</a:t>
            </a:r>
            <a:endParaRPr sz="1600">
              <a:solidFill>
                <a:schemeClr val="dk1"/>
              </a:solidFill>
              <a:latin typeface="Signika Light"/>
              <a:ea typeface="Signika Light"/>
              <a:cs typeface="Signika Light"/>
              <a:sym typeface="Signika Light"/>
            </a:endParaRPr>
          </a:p>
        </p:txBody>
      </p:sp>
      <p:sp>
        <p:nvSpPr>
          <p:cNvPr id="91" name="Google Shape;91;p1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pic>
        <p:nvPicPr>
          <p:cNvPr descr="Imagine having all the data you want literally at a glance. Mojo Vision says it's ready to start testing a real-world prototype of smart contact lenses. Each lens comes with the world’s smallest microLED display, smart sensors and can still correct the user’s vision. Can you see this technology in your future? &#10;&#10;Subscribe to Technality for all things future, tech &amp; humanity." id="92" name="Google Shape;92;p12" title="Smart Contact Lenses Are Coming  #shorts">
            <a:hlinkClick r:id="rId3"/>
          </p:cNvPr>
          <p:cNvPicPr preferRelativeResize="0"/>
          <p:nvPr/>
        </p:nvPicPr>
        <p:blipFill>
          <a:blip r:embed="rId4">
            <a:alphaModFix/>
          </a:blip>
          <a:stretch>
            <a:fillRect/>
          </a:stretch>
        </p:blipFill>
        <p:spPr>
          <a:xfrm>
            <a:off x="4577325" y="934938"/>
            <a:ext cx="4364825" cy="327361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3"/>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98" name="Google Shape;98;p13"/>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Watch the second video and say what you think about this application of </a:t>
            </a:r>
            <a:br>
              <a:rPr b="1" lang="pl" sz="1800">
                <a:solidFill>
                  <a:schemeClr val="dk1"/>
                </a:solidFill>
                <a:latin typeface="Signika"/>
                <a:ea typeface="Signika"/>
                <a:cs typeface="Signika"/>
                <a:sym typeface="Signika"/>
              </a:rPr>
            </a:br>
            <a:r>
              <a:rPr b="1" lang="pl" sz="1800">
                <a:solidFill>
                  <a:schemeClr val="dk1"/>
                </a:solidFill>
                <a:latin typeface="Signika"/>
                <a:ea typeface="Signika"/>
                <a:cs typeface="Signika"/>
                <a:sym typeface="Signika"/>
              </a:rPr>
              <a:t>the technology and if it’s useful. Explain your answer.</a:t>
            </a:r>
            <a:endParaRPr b="1" sz="1800">
              <a:solidFill>
                <a:schemeClr val="dk1"/>
              </a:solidFill>
              <a:latin typeface="Signika"/>
              <a:ea typeface="Signika"/>
              <a:cs typeface="Signika"/>
              <a:sym typeface="Signika"/>
            </a:endParaRPr>
          </a:p>
        </p:txBody>
      </p:sp>
      <p:sp>
        <p:nvSpPr>
          <p:cNvPr id="99" name="Google Shape;99;p1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pic>
        <p:nvPicPr>
          <p:cNvPr descr="Mojo Vision, the company developing smart contact lenses, has developed a prototype application integrating Alexa Shopping List into a contact lens. It is so possible to use Alexa to create a shopping list, and then see the list in front of your eyes while you do the actual shopping in the supermarket.&#10;&#10;The video shown is a concept, but the test application has actually been built and is working on the system. I can't wait to meet again the team at Mojo and be able to try this myself!&#10;&#10;Aren't you excited too?&#10;&#10;---&#10;More info about this news: https://www.mojo.vision/news/mojo-vision-demonstrates-alexa-shopping-list-use-case-on-smart-contact-lens&#10;&#10;---&#10;All rights to the video to Mojo Vision" id="100" name="Google Shape;100;p13" title="Mojo Smart Contact Lens prototype integration with Alexa Shopping List">
            <a:hlinkClick r:id="rId3"/>
          </p:cNvPr>
          <p:cNvPicPr preferRelativeResize="0"/>
          <p:nvPr/>
        </p:nvPicPr>
        <p:blipFill>
          <a:blip r:embed="rId4">
            <a:alphaModFix/>
          </a:blip>
          <a:stretch>
            <a:fillRect/>
          </a:stretch>
        </p:blipFill>
        <p:spPr>
          <a:xfrm>
            <a:off x="3771875" y="1078925"/>
            <a:ext cx="4806475" cy="3604850"/>
          </a:xfrm>
          <a:prstGeom prst="rect">
            <a:avLst/>
          </a:prstGeom>
          <a:noFill/>
          <a:ln>
            <a:noFill/>
          </a:ln>
        </p:spPr>
      </p:pic>
      <p:sp>
        <p:nvSpPr>
          <p:cNvPr id="101" name="Google Shape;101;p13"/>
          <p:cNvSpPr/>
          <p:nvPr/>
        </p:nvSpPr>
        <p:spPr>
          <a:xfrm>
            <a:off x="454375" y="1895450"/>
            <a:ext cx="2793600" cy="7917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i="1" lang="pl" sz="1600">
                <a:solidFill>
                  <a:srgbClr val="F59A23"/>
                </a:solidFill>
                <a:latin typeface="Signika"/>
                <a:ea typeface="Signika"/>
                <a:cs typeface="Signika"/>
                <a:sym typeface="Signika"/>
              </a:rPr>
              <a:t>application</a:t>
            </a:r>
            <a:r>
              <a:rPr b="1" i="1" lang="pl" sz="1600">
                <a:solidFill>
                  <a:srgbClr val="F59A23"/>
                </a:solidFill>
                <a:latin typeface="Signika"/>
                <a:ea typeface="Signika"/>
                <a:cs typeface="Signika"/>
                <a:sym typeface="Signika"/>
              </a:rPr>
              <a:t>:</a:t>
            </a:r>
            <a:r>
              <a:rPr i="1" lang="pl">
                <a:solidFill>
                  <a:srgbClr val="000032"/>
                </a:solidFill>
                <a:latin typeface="Signika Light"/>
                <a:ea typeface="Signika Light"/>
                <a:cs typeface="Signika Light"/>
                <a:sym typeface="Signika Light"/>
              </a:rPr>
              <a:t> </a:t>
            </a:r>
            <a:endParaRPr b="1" i="1" sz="1600">
              <a:solidFill>
                <a:srgbClr val="F59A23"/>
              </a:solidFill>
              <a:latin typeface="Signika"/>
              <a:ea typeface="Signika"/>
              <a:cs typeface="Signika"/>
              <a:sym typeface="Signika"/>
            </a:endParaRPr>
          </a:p>
          <a:p>
            <a:pPr indent="0" lvl="0" marL="0" rtl="0" algn="ctr">
              <a:lnSpc>
                <a:spcPct val="100000"/>
              </a:lnSpc>
              <a:spcBef>
                <a:spcPts val="1000"/>
              </a:spcBef>
              <a:spcAft>
                <a:spcPts val="0"/>
              </a:spcAft>
              <a:buNone/>
            </a:pPr>
            <a:r>
              <a:rPr lang="pl">
                <a:solidFill>
                  <a:schemeClr val="dk1"/>
                </a:solidFill>
                <a:latin typeface="Signika Light"/>
                <a:ea typeface="Signika Light"/>
                <a:cs typeface="Signika Light"/>
                <a:sym typeface="Signika Light"/>
              </a:rPr>
              <a:t>a specific use that something has</a:t>
            </a:r>
            <a:endParaRPr>
              <a:solidFill>
                <a:schemeClr val="dk1"/>
              </a:solidFill>
              <a:latin typeface="Signika Light"/>
              <a:ea typeface="Signika Light"/>
              <a:cs typeface="Signika Light"/>
              <a:sym typeface="Signika Light"/>
            </a:endParaRPr>
          </a:p>
          <a:p>
            <a:pPr indent="0" lvl="0" marL="0" marR="0" rtl="0" algn="ctr">
              <a:lnSpc>
                <a:spcPct val="100000"/>
              </a:lnSpc>
              <a:spcBef>
                <a:spcPts val="0"/>
              </a:spcBef>
              <a:spcAft>
                <a:spcPts val="0"/>
              </a:spcAft>
              <a:buNone/>
            </a:pPr>
            <a:r>
              <a:t/>
            </a:r>
            <a:endParaRPr>
              <a:solidFill>
                <a:schemeClr val="dk1"/>
              </a:solidFill>
              <a:latin typeface="Signika Light"/>
              <a:ea typeface="Signika Light"/>
              <a:cs typeface="Signika Light"/>
              <a:sym typeface="Signika Light"/>
            </a:endParaRPr>
          </a:p>
          <a:p>
            <a:pPr indent="0" lvl="0" marL="0" marR="0" rtl="0" algn="ctr">
              <a:lnSpc>
                <a:spcPct val="100000"/>
              </a:lnSpc>
              <a:spcBef>
                <a:spcPts val="1000"/>
              </a:spcBef>
              <a:spcAft>
                <a:spcPts val="1000"/>
              </a:spcAft>
              <a:buNone/>
            </a:pPr>
            <a:r>
              <a:t/>
            </a:r>
            <a:endParaRPr>
              <a:solidFill>
                <a:srgbClr val="000032"/>
              </a:solidFill>
              <a:latin typeface="Signika Light"/>
              <a:ea typeface="Signika Light"/>
              <a:cs typeface="Signika Light"/>
              <a:sym typeface="Signika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07" name="Google Shape;107;p1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110" name="Google Shape;110;p14"/>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16" name="Google Shape;116;p15"/>
          <p:cNvSpPr txBox="1"/>
          <p:nvPr/>
        </p:nvSpPr>
        <p:spPr>
          <a:xfrm>
            <a:off x="222175" y="277200"/>
            <a:ext cx="7757400" cy="929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Brainstorm and discuss what applications the smart contact lenses could have in these areas.</a:t>
            </a:r>
            <a:endParaRPr b="1" sz="1800">
              <a:solidFill>
                <a:schemeClr val="dk1"/>
              </a:solidFill>
              <a:latin typeface="Signika"/>
              <a:ea typeface="Signika"/>
              <a:cs typeface="Signika"/>
              <a:sym typeface="Signika"/>
            </a:endParaRPr>
          </a:p>
        </p:txBody>
      </p:sp>
      <p:sp>
        <p:nvSpPr>
          <p:cNvPr id="117" name="Google Shape;117;p15"/>
          <p:cNvSpPr txBox="1"/>
          <p:nvPr/>
        </p:nvSpPr>
        <p:spPr>
          <a:xfrm>
            <a:off x="1357200" y="1490400"/>
            <a:ext cx="2607900" cy="1665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shopping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languages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sports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education</a:t>
            </a:r>
            <a:endParaRPr sz="1600">
              <a:solidFill>
                <a:schemeClr val="dk1"/>
              </a:solidFill>
              <a:latin typeface="Signika Light"/>
              <a:ea typeface="Signika Light"/>
              <a:cs typeface="Signika Light"/>
              <a:sym typeface="Signika Light"/>
            </a:endParaRPr>
          </a:p>
        </p:txBody>
      </p:sp>
      <p:pic>
        <p:nvPicPr>
          <p:cNvPr id="118" name="Google Shape;118;p15"/>
          <p:cNvPicPr preferRelativeResize="0"/>
          <p:nvPr/>
        </p:nvPicPr>
        <p:blipFill>
          <a:blip r:embed="rId3">
            <a:alphaModFix/>
          </a:blip>
          <a:stretch>
            <a:fillRect/>
          </a:stretch>
        </p:blipFill>
        <p:spPr>
          <a:xfrm>
            <a:off x="8121600" y="72000"/>
            <a:ext cx="835200" cy="835177"/>
          </a:xfrm>
          <a:prstGeom prst="rect">
            <a:avLst/>
          </a:prstGeom>
          <a:noFill/>
          <a:ln>
            <a:noFill/>
          </a:ln>
        </p:spPr>
      </p:pic>
      <p:sp>
        <p:nvSpPr>
          <p:cNvPr id="119" name="Google Shape;119;p15"/>
          <p:cNvSpPr txBox="1"/>
          <p:nvPr/>
        </p:nvSpPr>
        <p:spPr>
          <a:xfrm>
            <a:off x="4460400" y="1490400"/>
            <a:ext cx="3000000" cy="1665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travelling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communication</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work</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area of your choice</a:t>
            </a:r>
            <a:endParaRPr>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