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5143500" cx="9144000"/>
  <p:notesSz cx="6858000" cy="9144000"/>
  <p:embeddedFontLst>
    <p:embeddedFont>
      <p:font typeface="League Spartan"/>
      <p:regular r:id="rId23"/>
      <p:bold r:id="rId24"/>
    </p:embeddedFont>
    <p:embeddedFont>
      <p:font typeface="Signika"/>
      <p:regular r:id="rId25"/>
      <p:bold r:id="rId26"/>
    </p:embeddedFont>
    <p:embeddedFont>
      <p:font typeface="Signika Light"/>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font" Target="fonts/LeagueSpartan-bold.fntdata"/><Relationship Id="rId23" Type="http://schemas.openxmlformats.org/officeDocument/2006/relationships/font" Target="fonts/LeagueSpartan-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Signika-bold.fntdata"/><Relationship Id="rId25" Type="http://schemas.openxmlformats.org/officeDocument/2006/relationships/font" Target="fonts/Signika-regular.fntdata"/><Relationship Id="rId28" Type="http://schemas.openxmlformats.org/officeDocument/2006/relationships/font" Target="fonts/SignikaLight-bold.fntdata"/><Relationship Id="rId27" Type="http://schemas.openxmlformats.org/officeDocument/2006/relationships/font" Target="fonts/SignikaLight-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5553f1e97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15553f1e9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pl"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pl"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51db7801e0_2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51db7801e0_2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1db7801e0_2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51db7801e0_2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51db7801e0_2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51db7801e0_2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51db7801e0_2_7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51db7801e0_2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highlight>
                  <a:srgbClr val="FFCD00"/>
                </a:highlight>
                <a:latin typeface="Signika Light"/>
                <a:ea typeface="Signika Light"/>
                <a:cs typeface="Signika Light"/>
                <a:sym typeface="Signika Light"/>
              </a:rPr>
              <a:t>Q2: </a:t>
            </a:r>
            <a:r>
              <a:rPr lang="pl" sz="1400">
                <a:highlight>
                  <a:srgbClr val="FFCD00"/>
                </a:highlight>
                <a:latin typeface="Signika Light"/>
                <a:ea typeface="Signika Light"/>
                <a:cs typeface="Signika Light"/>
                <a:sym typeface="Signika Light"/>
              </a:rPr>
              <a:t> Recycling is turning waste into new products, while upcycling is giving waste a new life by creatively transforming it into new items.</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51db7801e0_2_8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51db7801e0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51db7801e0_2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51db7801e0_2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51db7801e0_2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51db7801e0_2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solidFill>
                  <a:schemeClr val="dk1"/>
                </a:solidFill>
                <a:highlight>
                  <a:srgbClr val="FFCD00"/>
                </a:highlight>
                <a:latin typeface="Signika Light"/>
                <a:ea typeface="Signika Light"/>
                <a:cs typeface="Signika Light"/>
                <a:sym typeface="Signika Light"/>
              </a:rPr>
              <a:t>You can ask students to do this activity in pairs or small groups. Ask them to come up with an idea for an upcycling project and discuss its implementation. Ask if their project can be turned into a successful business and how. Students can present their projects to the rest of the class.</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51db7801e0_2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51db7801e0_2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51db7801e0_2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51db7801e0_2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251db7801e0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251db7801e0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highlight>
                  <a:srgbClr val="FFCD00"/>
                </a:highlight>
                <a:latin typeface="Signika Light"/>
                <a:ea typeface="Signika Light"/>
                <a:cs typeface="Signika Light"/>
                <a:sym typeface="Signika Light"/>
              </a:rPr>
              <a:t>You can do this vocabulary exercise to prepare students for the discussion in the lesson.</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1db7801e0_2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51db7801e0_2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f4495e8bf0_0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f4495e8bf0_0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51db7801e0_2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51db7801e0_2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f4495e8bf0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f4495e8bf0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51db7801e0_2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51db7801e0_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pl" sz="1400">
                <a:highlight>
                  <a:srgbClr val="FFCD00"/>
                </a:highlight>
                <a:latin typeface="Signika Light"/>
                <a:ea typeface="Signika Light"/>
                <a:cs typeface="Signika Light"/>
                <a:sym typeface="Signika Light"/>
              </a:rPr>
              <a:t>You can also ask students if any of the points are about them.</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1db7801e0_2_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51db7801e0_2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51db7801e0_2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51db7801e0_2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latin typeface="Signika Light"/>
              <a:ea typeface="Signika Light"/>
              <a:cs typeface="Signika Light"/>
              <a:sym typeface="Signika 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a:spcBef>
                <a:spcPts val="0"/>
              </a:spcBef>
              <a:spcAft>
                <a:spcPts val="0"/>
              </a:spcAft>
              <a:buSzPts val="3600"/>
              <a:buNone/>
              <a:defRPr b="1" sz="36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l"/>
              <a:t>‹#›</a:t>
            </a:fld>
            <a:endParaRPr sz="1000"/>
          </a:p>
        </p:txBody>
      </p:sp>
      <p:sp>
        <p:nvSpPr>
          <p:cNvPr id="12" name="Google Shape;12;p2"/>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13" name="Google Shape;13;p2"/>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16" name="Shape 16"/>
        <p:cNvGrpSpPr/>
        <p:nvPr/>
      </p:nvGrpSpPr>
      <p:grpSpPr>
        <a:xfrm>
          <a:off x="0" y="0"/>
          <a:ext cx="0" cy="0"/>
          <a:chOff x="0" y="0"/>
          <a:chExt cx="0" cy="0"/>
        </a:xfrm>
      </p:grpSpPr>
      <p:sp>
        <p:nvSpPr>
          <p:cNvPr id="17" name="Google Shape;17;p3"/>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 name="Google Shape;18;p3"/>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21" name="Google Shape;21;p3"/>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22" name="Shape 22"/>
        <p:cNvGrpSpPr/>
        <p:nvPr/>
      </p:nvGrpSpPr>
      <p:grpSpPr>
        <a:xfrm>
          <a:off x="0" y="0"/>
          <a:ext cx="0" cy="0"/>
          <a:chOff x="0" y="0"/>
          <a:chExt cx="0" cy="0"/>
        </a:xfrm>
      </p:grpSpPr>
      <p:sp>
        <p:nvSpPr>
          <p:cNvPr id="23" name="Google Shape;23;p4"/>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 name="Google Shape;24;p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27" name="Google Shape;27;p4"/>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28" name="Google Shape;28;p4"/>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400"/>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30" name="Shape 30"/>
        <p:cNvGrpSpPr/>
        <p:nvPr/>
      </p:nvGrpSpPr>
      <p:grpSpPr>
        <a:xfrm>
          <a:off x="0" y="0"/>
          <a:ext cx="0" cy="0"/>
          <a:chOff x="0" y="0"/>
          <a:chExt cx="0" cy="0"/>
        </a:xfrm>
      </p:grpSpPr>
      <p:sp>
        <p:nvSpPr>
          <p:cNvPr id="31" name="Google Shape;31;p5"/>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 name="Google Shape;32;p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5"/>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b="1" sz="1800">
                <a:solidFill>
                  <a:schemeClr val="lt1"/>
                </a:solidFill>
              </a:defRPr>
            </a:lvl1pPr>
            <a:lvl2pPr lvl="1">
              <a:spcBef>
                <a:spcPts val="0"/>
              </a:spcBef>
              <a:spcAft>
                <a:spcPts val="0"/>
              </a:spcAft>
              <a:buSzPts val="2800"/>
              <a:buNone/>
              <a:defRPr>
                <a:latin typeface="Signika Light"/>
                <a:ea typeface="Signika Light"/>
                <a:cs typeface="Signika Light"/>
                <a:sym typeface="Signika Light"/>
              </a:defRPr>
            </a:lvl2pPr>
            <a:lvl3pPr lvl="2">
              <a:spcBef>
                <a:spcPts val="0"/>
              </a:spcBef>
              <a:spcAft>
                <a:spcPts val="0"/>
              </a:spcAft>
              <a:buSzPts val="2800"/>
              <a:buNone/>
              <a:defRPr>
                <a:latin typeface="Signika Light"/>
                <a:ea typeface="Signika Light"/>
                <a:cs typeface="Signika Light"/>
                <a:sym typeface="Signika Light"/>
              </a:defRPr>
            </a:lvl3pPr>
            <a:lvl4pPr lvl="3">
              <a:spcBef>
                <a:spcPts val="0"/>
              </a:spcBef>
              <a:spcAft>
                <a:spcPts val="0"/>
              </a:spcAft>
              <a:buSzPts val="2800"/>
              <a:buNone/>
              <a:defRPr>
                <a:latin typeface="Signika Light"/>
                <a:ea typeface="Signika Light"/>
                <a:cs typeface="Signika Light"/>
                <a:sym typeface="Signika Light"/>
              </a:defRPr>
            </a:lvl4pPr>
            <a:lvl5pPr lvl="4">
              <a:spcBef>
                <a:spcPts val="0"/>
              </a:spcBef>
              <a:spcAft>
                <a:spcPts val="0"/>
              </a:spcAft>
              <a:buSzPts val="2800"/>
              <a:buNone/>
              <a:defRPr>
                <a:latin typeface="Signika Light"/>
                <a:ea typeface="Signika Light"/>
                <a:cs typeface="Signika Light"/>
                <a:sym typeface="Signika Light"/>
              </a:defRPr>
            </a:lvl5pPr>
            <a:lvl6pPr lvl="5">
              <a:spcBef>
                <a:spcPts val="0"/>
              </a:spcBef>
              <a:spcAft>
                <a:spcPts val="0"/>
              </a:spcAft>
              <a:buSzPts val="2800"/>
              <a:buNone/>
              <a:defRPr>
                <a:latin typeface="Signika Light"/>
                <a:ea typeface="Signika Light"/>
                <a:cs typeface="Signika Light"/>
                <a:sym typeface="Signika Light"/>
              </a:defRPr>
            </a:lvl6pPr>
            <a:lvl7pPr lvl="6">
              <a:spcBef>
                <a:spcPts val="0"/>
              </a:spcBef>
              <a:spcAft>
                <a:spcPts val="0"/>
              </a:spcAft>
              <a:buSzPts val="2800"/>
              <a:buNone/>
              <a:defRPr>
                <a:latin typeface="Signika Light"/>
                <a:ea typeface="Signika Light"/>
                <a:cs typeface="Signika Light"/>
                <a:sym typeface="Signika Light"/>
              </a:defRPr>
            </a:lvl7pPr>
            <a:lvl8pPr lvl="7">
              <a:spcBef>
                <a:spcPts val="0"/>
              </a:spcBef>
              <a:spcAft>
                <a:spcPts val="0"/>
              </a:spcAft>
              <a:buSzPts val="2800"/>
              <a:buNone/>
              <a:defRPr>
                <a:latin typeface="Signika Light"/>
                <a:ea typeface="Signika Light"/>
                <a:cs typeface="Signika Light"/>
                <a:sym typeface="Signika Light"/>
              </a:defRPr>
            </a:lvl8pPr>
            <a:lvl9pPr lvl="8">
              <a:spcBef>
                <a:spcPts val="0"/>
              </a:spcBef>
              <a:spcAft>
                <a:spcPts val="0"/>
              </a:spcAft>
              <a:buSzPts val="2800"/>
              <a:buNone/>
              <a:defRPr>
                <a:latin typeface="Signika Light"/>
                <a:ea typeface="Signika Light"/>
                <a:cs typeface="Signika Light"/>
                <a:sym typeface="Signika Light"/>
              </a:defRPr>
            </a:lvl9pPr>
          </a:lstStyle>
          <a:p/>
        </p:txBody>
      </p:sp>
      <p:sp>
        <p:nvSpPr>
          <p:cNvPr id="35" name="Google Shape;35;p5"/>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a:buNone/>
              <a:defRPr sz="900">
                <a:solidFill>
                  <a:srgbClr val="FF5C5C"/>
                </a:solidFill>
              </a:defRPr>
            </a:lvl1pPr>
            <a:lvl2pPr lvl="1">
              <a:buNone/>
              <a:defRPr sz="900">
                <a:solidFill>
                  <a:srgbClr val="FF5C5C"/>
                </a:solidFill>
              </a:defRPr>
            </a:lvl2pPr>
            <a:lvl3pPr lvl="2">
              <a:buNone/>
              <a:defRPr sz="900">
                <a:solidFill>
                  <a:srgbClr val="FF5C5C"/>
                </a:solidFill>
              </a:defRPr>
            </a:lvl3pPr>
            <a:lvl4pPr lvl="3">
              <a:buNone/>
              <a:defRPr sz="900">
                <a:solidFill>
                  <a:srgbClr val="FF5C5C"/>
                </a:solidFill>
              </a:defRPr>
            </a:lvl4pPr>
            <a:lvl5pPr lvl="4">
              <a:buNone/>
              <a:defRPr sz="900">
                <a:solidFill>
                  <a:srgbClr val="FF5C5C"/>
                </a:solidFill>
              </a:defRPr>
            </a:lvl5pPr>
            <a:lvl6pPr lvl="5">
              <a:buNone/>
              <a:defRPr sz="900">
                <a:solidFill>
                  <a:srgbClr val="FF5C5C"/>
                </a:solidFill>
              </a:defRPr>
            </a:lvl6pPr>
            <a:lvl7pPr lvl="6">
              <a:buNone/>
              <a:defRPr sz="900">
                <a:solidFill>
                  <a:srgbClr val="FF5C5C"/>
                </a:solidFill>
              </a:defRPr>
            </a:lvl7pPr>
            <a:lvl8pPr lvl="7">
              <a:buNone/>
              <a:defRPr sz="900">
                <a:solidFill>
                  <a:srgbClr val="FF5C5C"/>
                </a:solidFill>
              </a:defRPr>
            </a:lvl8pPr>
            <a:lvl9pPr lvl="8">
              <a:buNone/>
              <a:defRPr sz="900">
                <a:solidFill>
                  <a:srgbClr val="FF5C5C"/>
                </a:solidFill>
              </a:defRPr>
            </a:lvl9pPr>
          </a:lstStyle>
          <a:p>
            <a:pPr indent="0" lvl="0" marL="0" rtl="0" algn="r">
              <a:spcBef>
                <a:spcPts val="0"/>
              </a:spcBef>
              <a:spcAft>
                <a:spcPts val="0"/>
              </a:spcAft>
              <a:buNone/>
            </a:pPr>
            <a:fld id="{00000000-1234-1234-1234-123412341234}" type="slidenum">
              <a:rPr lang="pl"/>
              <a:t>‹#›</a:t>
            </a:fld>
            <a:endParaRPr sz="1000">
              <a:latin typeface="Signika"/>
              <a:ea typeface="Signika"/>
              <a:cs typeface="Signika"/>
              <a:sym typeface="Signika"/>
            </a:endParaRPr>
          </a:p>
        </p:txBody>
      </p:sp>
      <p:sp>
        <p:nvSpPr>
          <p:cNvPr id="38" name="Google Shape;38;p6"/>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6"/>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8" name="Google Shape;8;p1"/>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algn="r">
              <a:buNone/>
              <a:defRPr sz="900">
                <a:solidFill>
                  <a:schemeClr val="accent1"/>
                </a:solidFill>
                <a:latin typeface="Signika"/>
                <a:ea typeface="Signika"/>
                <a:cs typeface="Signika"/>
                <a:sym typeface="Signika"/>
              </a:defRPr>
            </a:lvl1pPr>
            <a:lvl2pPr lvl="1" algn="r">
              <a:buNone/>
              <a:defRPr sz="900">
                <a:solidFill>
                  <a:schemeClr val="accent1"/>
                </a:solidFill>
                <a:latin typeface="Signika"/>
                <a:ea typeface="Signika"/>
                <a:cs typeface="Signika"/>
                <a:sym typeface="Signika"/>
              </a:defRPr>
            </a:lvl2pPr>
            <a:lvl3pPr lvl="2" algn="r">
              <a:buNone/>
              <a:defRPr sz="900">
                <a:solidFill>
                  <a:schemeClr val="accent1"/>
                </a:solidFill>
                <a:latin typeface="Signika"/>
                <a:ea typeface="Signika"/>
                <a:cs typeface="Signika"/>
                <a:sym typeface="Signika"/>
              </a:defRPr>
            </a:lvl3pPr>
            <a:lvl4pPr lvl="3" algn="r">
              <a:buNone/>
              <a:defRPr sz="900">
                <a:solidFill>
                  <a:schemeClr val="accent1"/>
                </a:solidFill>
                <a:latin typeface="Signika"/>
                <a:ea typeface="Signika"/>
                <a:cs typeface="Signika"/>
                <a:sym typeface="Signika"/>
              </a:defRPr>
            </a:lvl4pPr>
            <a:lvl5pPr lvl="4" algn="r">
              <a:buNone/>
              <a:defRPr sz="900">
                <a:solidFill>
                  <a:schemeClr val="accent1"/>
                </a:solidFill>
                <a:latin typeface="Signika"/>
                <a:ea typeface="Signika"/>
                <a:cs typeface="Signika"/>
                <a:sym typeface="Signika"/>
              </a:defRPr>
            </a:lvl5pPr>
            <a:lvl6pPr lvl="5" algn="r">
              <a:buNone/>
              <a:defRPr sz="900">
                <a:solidFill>
                  <a:schemeClr val="accent1"/>
                </a:solidFill>
                <a:latin typeface="Signika"/>
                <a:ea typeface="Signika"/>
                <a:cs typeface="Signika"/>
                <a:sym typeface="Signika"/>
              </a:defRPr>
            </a:lvl6pPr>
            <a:lvl7pPr lvl="6" algn="r">
              <a:buNone/>
              <a:defRPr sz="900">
                <a:solidFill>
                  <a:schemeClr val="accent1"/>
                </a:solidFill>
                <a:latin typeface="Signika"/>
                <a:ea typeface="Signika"/>
                <a:cs typeface="Signika"/>
                <a:sym typeface="Signika"/>
              </a:defRPr>
            </a:lvl7pPr>
            <a:lvl8pPr lvl="7" algn="r">
              <a:buNone/>
              <a:defRPr sz="900">
                <a:solidFill>
                  <a:schemeClr val="accent1"/>
                </a:solidFill>
                <a:latin typeface="Signika"/>
                <a:ea typeface="Signika"/>
                <a:cs typeface="Signika"/>
                <a:sym typeface="Signika"/>
              </a:defRPr>
            </a:lvl8pPr>
            <a:lvl9pPr lvl="8"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pl"/>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6.png"/><Relationship Id="rId13" Type="http://schemas.openxmlformats.org/officeDocument/2006/relationships/image" Target="../media/image15.png"/><Relationship Id="rId12" Type="http://schemas.openxmlformats.org/officeDocument/2006/relationships/image" Target="../media/image21.png"/><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14.png"/><Relationship Id="rId9" Type="http://schemas.openxmlformats.org/officeDocument/2006/relationships/image" Target="../media/image13.png"/><Relationship Id="rId5" Type="http://schemas.openxmlformats.org/officeDocument/2006/relationships/image" Target="../media/image5.png"/><Relationship Id="rId6" Type="http://schemas.openxmlformats.org/officeDocument/2006/relationships/image" Target="../media/image2.png"/><Relationship Id="rId7" Type="http://schemas.openxmlformats.org/officeDocument/2006/relationships/image" Target="../media/image18.png"/><Relationship Id="rId8"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www.youtube.com/watch?v=rd7qP9FdTaI" TargetMode="Externa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pic>
        <p:nvPicPr>
          <p:cNvPr id="45" name="Google Shape;45;p7"/>
          <p:cNvPicPr preferRelativeResize="0"/>
          <p:nvPr/>
        </p:nvPicPr>
        <p:blipFill rotWithShape="1">
          <a:blip r:embed="rId3">
            <a:alphaModFix/>
          </a:blip>
          <a:srcRect b="0" l="23479" r="19997" t="0"/>
          <a:stretch/>
        </p:blipFill>
        <p:spPr>
          <a:xfrm>
            <a:off x="444625" y="1763950"/>
            <a:ext cx="2518200" cy="2518200"/>
          </a:xfrm>
          <a:prstGeom prst="ellipse">
            <a:avLst/>
          </a:prstGeom>
          <a:noFill/>
          <a:ln cap="flat" cmpd="sng" w="9525">
            <a:solidFill>
              <a:srgbClr val="AAAAAA"/>
            </a:solidFill>
            <a:prstDash val="solid"/>
            <a:round/>
            <a:headEnd len="sm" w="sm" type="none"/>
            <a:tailEnd len="sm" w="sm" type="none"/>
          </a:ln>
        </p:spPr>
      </p:pic>
      <p:sp>
        <p:nvSpPr>
          <p:cNvPr id="46" name="Google Shape;46;p7"/>
          <p:cNvSpPr txBox="1"/>
          <p:nvPr/>
        </p:nvSpPr>
        <p:spPr>
          <a:xfrm>
            <a:off x="3286000" y="2653600"/>
            <a:ext cx="5142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rgbClr val="FF5C5C"/>
                </a:solidFill>
                <a:latin typeface="Signika"/>
                <a:ea typeface="Signika"/>
                <a:cs typeface="Signika"/>
                <a:sym typeface="Signika"/>
              </a:rPr>
              <a:t>From trash to treasure</a:t>
            </a:r>
            <a:endParaRPr b="1" sz="3600">
              <a:solidFill>
                <a:srgbClr val="FF5C5C"/>
              </a:solidFill>
              <a:latin typeface="Signika"/>
              <a:ea typeface="Signika"/>
              <a:cs typeface="Signika"/>
              <a:sym typeface="Signik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6"/>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39" name="Google Shape;139;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6"/>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Do you a</a:t>
            </a:r>
            <a:r>
              <a:rPr b="1" lang="pl" sz="3600">
                <a:solidFill>
                  <a:schemeClr val="lt1"/>
                </a:solidFill>
                <a:latin typeface="Signika"/>
                <a:ea typeface="Signika"/>
                <a:cs typeface="Signika"/>
                <a:sym typeface="Signika"/>
              </a:rPr>
              <a:t>gree</a:t>
            </a:r>
            <a:r>
              <a:rPr b="1" lang="pl" sz="3600">
                <a:solidFill>
                  <a:schemeClr val="lt1"/>
                </a:solidFill>
                <a:latin typeface="Signika"/>
                <a:ea typeface="Signika"/>
                <a:cs typeface="Signika"/>
                <a:sym typeface="Signika"/>
              </a:rPr>
              <a:t>?</a:t>
            </a:r>
            <a:endParaRPr b="1" sz="3600">
              <a:solidFill>
                <a:schemeClr val="lt1"/>
              </a:solidFill>
              <a:latin typeface="Signika"/>
              <a:ea typeface="Signika"/>
              <a:cs typeface="Signika"/>
              <a:sym typeface="Signika"/>
            </a:endParaRPr>
          </a:p>
        </p:txBody>
      </p:sp>
      <p:pic>
        <p:nvPicPr>
          <p:cNvPr id="142" name="Google Shape;142;p16"/>
          <p:cNvPicPr preferRelativeResize="0"/>
          <p:nvPr/>
        </p:nvPicPr>
        <p:blipFill>
          <a:blip r:embed="rId3">
            <a:alphaModFix/>
          </a:blip>
          <a:stretch>
            <a:fillRect/>
          </a:stretch>
        </p:blipFill>
        <p:spPr>
          <a:xfrm>
            <a:off x="7916175" y="136800"/>
            <a:ext cx="975825" cy="9758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48" name="Google Shape;148;p17"/>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Choose two comments about the video that you agree with the most. Explain your choice. </a:t>
            </a:r>
            <a:endParaRPr b="1" sz="1800">
              <a:solidFill>
                <a:schemeClr val="dk1"/>
              </a:solidFill>
              <a:latin typeface="Signika"/>
              <a:ea typeface="Signika"/>
              <a:cs typeface="Signika"/>
              <a:sym typeface="Signika"/>
            </a:endParaRPr>
          </a:p>
        </p:txBody>
      </p:sp>
      <p:sp>
        <p:nvSpPr>
          <p:cNvPr id="149" name="Google Shape;149;p17"/>
          <p:cNvSpPr/>
          <p:nvPr/>
        </p:nvSpPr>
        <p:spPr>
          <a:xfrm>
            <a:off x="1650450" y="1016091"/>
            <a:ext cx="5843100" cy="548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Light"/>
                <a:ea typeface="Signika Light"/>
                <a:cs typeface="Signika Light"/>
                <a:sym typeface="Signika Light"/>
              </a:rPr>
              <a:t>It’s really inspiring to try upcycling and make a lot of unique cool things.</a:t>
            </a:r>
            <a:endParaRPr>
              <a:solidFill>
                <a:schemeClr val="dk1"/>
              </a:solidFill>
              <a:latin typeface="Signika Light"/>
              <a:ea typeface="Signika Light"/>
              <a:cs typeface="Signika Light"/>
              <a:sym typeface="Signika Light"/>
            </a:endParaRPr>
          </a:p>
        </p:txBody>
      </p:sp>
      <p:sp>
        <p:nvSpPr>
          <p:cNvPr id="150" name="Google Shape;150;p17"/>
          <p:cNvSpPr/>
          <p:nvPr/>
        </p:nvSpPr>
        <p:spPr>
          <a:xfrm>
            <a:off x="1650450" y="1658808"/>
            <a:ext cx="5843100" cy="548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Light"/>
                <a:ea typeface="Signika Light"/>
                <a:cs typeface="Signika Light"/>
                <a:sym typeface="Signika Light"/>
              </a:rPr>
              <a:t>The owner just doesn’t want to spend money on new things.</a:t>
            </a:r>
            <a:endParaRPr>
              <a:solidFill>
                <a:schemeClr val="dk1"/>
              </a:solidFill>
              <a:latin typeface="Signika Light"/>
              <a:ea typeface="Signika Light"/>
              <a:cs typeface="Signika Light"/>
              <a:sym typeface="Signika Light"/>
            </a:endParaRPr>
          </a:p>
        </p:txBody>
      </p:sp>
      <p:sp>
        <p:nvSpPr>
          <p:cNvPr id="151" name="Google Shape;151;p17"/>
          <p:cNvSpPr/>
          <p:nvPr/>
        </p:nvSpPr>
        <p:spPr>
          <a:xfrm>
            <a:off x="1650450" y="2301525"/>
            <a:ext cx="5843100" cy="548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Light"/>
                <a:ea typeface="Signika Light"/>
                <a:cs typeface="Signika Light"/>
                <a:sym typeface="Signika Light"/>
              </a:rPr>
              <a:t>It looks great on Instagram but I think it’s old and untidy.</a:t>
            </a:r>
            <a:endParaRPr>
              <a:solidFill>
                <a:schemeClr val="dk1"/>
              </a:solidFill>
              <a:latin typeface="Signika Light"/>
              <a:ea typeface="Signika Light"/>
              <a:cs typeface="Signika Light"/>
              <a:sym typeface="Signika Light"/>
            </a:endParaRPr>
          </a:p>
        </p:txBody>
      </p:sp>
      <p:sp>
        <p:nvSpPr>
          <p:cNvPr id="152" name="Google Shape;152;p17"/>
          <p:cNvSpPr/>
          <p:nvPr/>
        </p:nvSpPr>
        <p:spPr>
          <a:xfrm>
            <a:off x="1650450" y="2944242"/>
            <a:ext cx="5843100" cy="548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Light"/>
                <a:ea typeface="Signika Light"/>
                <a:cs typeface="Signika Light"/>
                <a:sym typeface="Signika Light"/>
              </a:rPr>
              <a:t>It shows that the owner cares about his place and every detail of it.</a:t>
            </a:r>
            <a:endParaRPr>
              <a:solidFill>
                <a:schemeClr val="dk1"/>
              </a:solidFill>
              <a:latin typeface="Signika Light"/>
              <a:ea typeface="Signika Light"/>
              <a:cs typeface="Signika Light"/>
              <a:sym typeface="Signika Light"/>
            </a:endParaRPr>
          </a:p>
        </p:txBody>
      </p:sp>
      <p:sp>
        <p:nvSpPr>
          <p:cNvPr id="153" name="Google Shape;153;p17"/>
          <p:cNvSpPr/>
          <p:nvPr/>
        </p:nvSpPr>
        <p:spPr>
          <a:xfrm>
            <a:off x="1650450" y="3586959"/>
            <a:ext cx="5843100" cy="548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Light"/>
                <a:ea typeface="Signika Light"/>
                <a:cs typeface="Signika Light"/>
                <a:sym typeface="Signika Light"/>
              </a:rPr>
              <a:t>He’s doing a good job reducing waste and being more eco-friendly.</a:t>
            </a:r>
            <a:endParaRPr>
              <a:solidFill>
                <a:schemeClr val="dk1"/>
              </a:solidFill>
              <a:latin typeface="Signika Light"/>
              <a:ea typeface="Signika Light"/>
              <a:cs typeface="Signika Light"/>
              <a:sym typeface="Signika Light"/>
            </a:endParaRPr>
          </a:p>
        </p:txBody>
      </p:sp>
      <p:sp>
        <p:nvSpPr>
          <p:cNvPr id="154" name="Google Shape;154;p17"/>
          <p:cNvSpPr/>
          <p:nvPr/>
        </p:nvSpPr>
        <p:spPr>
          <a:xfrm>
            <a:off x="1650450" y="4229659"/>
            <a:ext cx="5843100" cy="5481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pl">
                <a:solidFill>
                  <a:schemeClr val="dk1"/>
                </a:solidFill>
                <a:latin typeface="Signika Light"/>
                <a:ea typeface="Signika Light"/>
                <a:cs typeface="Signika Light"/>
                <a:sym typeface="Signika Light"/>
              </a:rPr>
              <a:t>He collects too many things and I think it’s messy.</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60" name="Google Shape;160;p1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63" name="Google Shape;163;p18"/>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19"/>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69" name="Google Shape;169;p1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70" name="Google Shape;170;p19"/>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171" name="Google Shape;171;p19"/>
          <p:cNvSpPr txBox="1"/>
          <p:nvPr/>
        </p:nvSpPr>
        <p:spPr>
          <a:xfrm>
            <a:off x="1216800" y="918000"/>
            <a:ext cx="6904800" cy="24885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Which of the upcycled objects in the video did you like?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is the difference between upcycling and recycling?</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Have you ever tried upcycling? How can you benefit from it?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Is upcycling a form of art? Do you need to be creative to do it?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Have you ever done a DIY project?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What can be difficult about creating things by hand?</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id="176" name="Google Shape;176;p20"/>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77" name="Google Shape;177;p2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178" name="Google Shape;178;p20"/>
          <p:cNvSpPr txBox="1"/>
          <p:nvPr/>
        </p:nvSpPr>
        <p:spPr>
          <a:xfrm>
            <a:off x="222175" y="277200"/>
            <a:ext cx="7734900" cy="42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Look at some examples of how businesses upcycle and discuss the questions below. </a:t>
            </a:r>
            <a:endParaRPr b="1" sz="1800">
              <a:solidFill>
                <a:schemeClr val="dk1"/>
              </a:solidFill>
              <a:latin typeface="Signika"/>
              <a:ea typeface="Signika"/>
              <a:cs typeface="Signika"/>
              <a:sym typeface="Signika"/>
            </a:endParaRPr>
          </a:p>
        </p:txBody>
      </p:sp>
      <p:sp>
        <p:nvSpPr>
          <p:cNvPr id="179" name="Google Shape;179;p20"/>
          <p:cNvSpPr txBox="1"/>
          <p:nvPr/>
        </p:nvSpPr>
        <p:spPr>
          <a:xfrm>
            <a:off x="1216800" y="2746800"/>
            <a:ext cx="6623400" cy="19485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Which idea do you think is the most creative?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Would you buy any of these products or go to the band’s concert?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Why do companies make upcycled products? Why do people want to buy them?</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Do you know any other companies that upcycle? How do they do it?</a:t>
            </a:r>
            <a:endParaRPr sz="1600">
              <a:solidFill>
                <a:schemeClr val="dk1"/>
              </a:solidFill>
              <a:latin typeface="Signika Light"/>
              <a:ea typeface="Signika Light"/>
              <a:cs typeface="Signika Light"/>
              <a:sym typeface="Signika Light"/>
            </a:endParaRPr>
          </a:p>
        </p:txBody>
      </p:sp>
      <p:sp>
        <p:nvSpPr>
          <p:cNvPr id="180" name="Google Shape;180;p20"/>
          <p:cNvSpPr/>
          <p:nvPr/>
        </p:nvSpPr>
        <p:spPr>
          <a:xfrm>
            <a:off x="559050" y="1137900"/>
            <a:ext cx="1816800" cy="14712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A company creates swimwear from unsold items from old collections.</a:t>
            </a:r>
            <a:endParaRPr sz="1600">
              <a:solidFill>
                <a:schemeClr val="dk1"/>
              </a:solidFill>
              <a:latin typeface="Signika Light"/>
              <a:ea typeface="Signika Light"/>
              <a:cs typeface="Signika Light"/>
              <a:sym typeface="Signika Light"/>
            </a:endParaRPr>
          </a:p>
        </p:txBody>
      </p:sp>
      <p:sp>
        <p:nvSpPr>
          <p:cNvPr id="181" name="Google Shape;181;p20"/>
          <p:cNvSpPr/>
          <p:nvPr/>
        </p:nvSpPr>
        <p:spPr>
          <a:xfrm>
            <a:off x="2579649" y="1137900"/>
            <a:ext cx="1816800" cy="1471200"/>
          </a:xfrm>
          <a:prstGeom prst="roundRect">
            <a:avLst>
              <a:gd fmla="val 6627" name="adj"/>
            </a:avLst>
          </a:prstGeom>
          <a:noFill/>
          <a:ln cap="flat" cmpd="sng" w="19050">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A music band performs using upcycled kitchen objects.</a:t>
            </a:r>
            <a:endParaRPr sz="1600">
              <a:solidFill>
                <a:schemeClr val="dk1"/>
              </a:solidFill>
              <a:latin typeface="Signika Light"/>
              <a:ea typeface="Signika Light"/>
              <a:cs typeface="Signika Light"/>
              <a:sym typeface="Signika Light"/>
            </a:endParaRPr>
          </a:p>
        </p:txBody>
      </p:sp>
      <p:sp>
        <p:nvSpPr>
          <p:cNvPr id="182" name="Google Shape;182;p20"/>
          <p:cNvSpPr/>
          <p:nvPr/>
        </p:nvSpPr>
        <p:spPr>
          <a:xfrm>
            <a:off x="4600247" y="1137900"/>
            <a:ext cx="1816800" cy="1471200"/>
          </a:xfrm>
          <a:prstGeom prst="roundRect">
            <a:avLst>
              <a:gd fmla="val 6627" name="adj"/>
            </a:avLst>
          </a:prstGeom>
          <a:noFill/>
          <a:ln cap="flat" cmpd="sng" w="19050">
            <a:solidFill>
              <a:srgbClr val="FF5C5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A company repurposes old wood into stylish furniture.</a:t>
            </a:r>
            <a:endParaRPr sz="1600">
              <a:solidFill>
                <a:schemeClr val="dk1"/>
              </a:solidFill>
              <a:latin typeface="Signika Light"/>
              <a:ea typeface="Signika Light"/>
              <a:cs typeface="Signika Light"/>
              <a:sym typeface="Signika Light"/>
            </a:endParaRPr>
          </a:p>
        </p:txBody>
      </p:sp>
      <p:sp>
        <p:nvSpPr>
          <p:cNvPr id="183" name="Google Shape;183;p20"/>
          <p:cNvSpPr/>
          <p:nvPr/>
        </p:nvSpPr>
        <p:spPr>
          <a:xfrm>
            <a:off x="6613982" y="1137900"/>
            <a:ext cx="1816800" cy="1471200"/>
          </a:xfrm>
          <a:prstGeom prst="roundRect">
            <a:avLst>
              <a:gd fmla="val 6627" name="adj"/>
            </a:avLst>
          </a:prstGeom>
          <a:noFill/>
          <a:ln cap="flat" cmpd="sng" w="19050">
            <a:solidFill>
              <a:srgbClr val="0000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A company creates bags, wallets and other accessories from old billboards.</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1"/>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9" name="Google Shape;189;p2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1"/>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192" name="Google Shape;192;p21"/>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98" name="Google Shape;198;p22"/>
          <p:cNvSpPr txBox="1"/>
          <p:nvPr/>
        </p:nvSpPr>
        <p:spPr>
          <a:xfrm>
            <a:off x="222175" y="277200"/>
            <a:ext cx="7810200" cy="87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Choose some of the objects below and brainstorm ideas for how you can upcycle them. Think how you would do it and what you might need for it.</a:t>
            </a:r>
            <a:endParaRPr b="1" sz="1800">
              <a:solidFill>
                <a:schemeClr val="dk1"/>
              </a:solidFill>
              <a:latin typeface="Signika"/>
              <a:ea typeface="Signika"/>
              <a:cs typeface="Signika"/>
              <a:sym typeface="Signika"/>
            </a:endParaRPr>
          </a:p>
        </p:txBody>
      </p:sp>
      <p:pic>
        <p:nvPicPr>
          <p:cNvPr id="199" name="Google Shape;199;p22"/>
          <p:cNvPicPr preferRelativeResize="0"/>
          <p:nvPr/>
        </p:nvPicPr>
        <p:blipFill>
          <a:blip r:embed="rId3">
            <a:alphaModFix/>
          </a:blip>
          <a:stretch>
            <a:fillRect/>
          </a:stretch>
        </p:blipFill>
        <p:spPr>
          <a:xfrm>
            <a:off x="8121600" y="72000"/>
            <a:ext cx="835200" cy="835177"/>
          </a:xfrm>
          <a:prstGeom prst="rect">
            <a:avLst/>
          </a:prstGeom>
          <a:noFill/>
          <a:ln>
            <a:noFill/>
          </a:ln>
        </p:spPr>
      </p:pic>
      <p:pic>
        <p:nvPicPr>
          <p:cNvPr id="200" name="Google Shape;200;p22"/>
          <p:cNvPicPr preferRelativeResize="0"/>
          <p:nvPr/>
        </p:nvPicPr>
        <p:blipFill>
          <a:blip r:embed="rId4">
            <a:alphaModFix/>
          </a:blip>
          <a:stretch>
            <a:fillRect/>
          </a:stretch>
        </p:blipFill>
        <p:spPr>
          <a:xfrm>
            <a:off x="3696426" y="1437587"/>
            <a:ext cx="1473000" cy="1416072"/>
          </a:xfrm>
          <a:prstGeom prst="rect">
            <a:avLst/>
          </a:prstGeom>
          <a:noFill/>
          <a:ln>
            <a:noFill/>
          </a:ln>
        </p:spPr>
      </p:pic>
      <p:pic>
        <p:nvPicPr>
          <p:cNvPr id="201" name="Google Shape;201;p22"/>
          <p:cNvPicPr preferRelativeResize="0"/>
          <p:nvPr/>
        </p:nvPicPr>
        <p:blipFill>
          <a:blip r:embed="rId5">
            <a:alphaModFix/>
          </a:blip>
          <a:stretch>
            <a:fillRect/>
          </a:stretch>
        </p:blipFill>
        <p:spPr>
          <a:xfrm>
            <a:off x="6449363" y="1358625"/>
            <a:ext cx="1408774" cy="1354322"/>
          </a:xfrm>
          <a:prstGeom prst="rect">
            <a:avLst/>
          </a:prstGeom>
          <a:noFill/>
          <a:ln>
            <a:noFill/>
          </a:ln>
        </p:spPr>
      </p:pic>
      <p:pic>
        <p:nvPicPr>
          <p:cNvPr id="202" name="Google Shape;202;p22"/>
          <p:cNvPicPr preferRelativeResize="0"/>
          <p:nvPr/>
        </p:nvPicPr>
        <p:blipFill>
          <a:blip r:embed="rId6">
            <a:alphaModFix/>
          </a:blip>
          <a:stretch>
            <a:fillRect/>
          </a:stretch>
        </p:blipFill>
        <p:spPr>
          <a:xfrm>
            <a:off x="6659515" y="3165605"/>
            <a:ext cx="1473010" cy="1379444"/>
          </a:xfrm>
          <a:prstGeom prst="rect">
            <a:avLst/>
          </a:prstGeom>
          <a:noFill/>
          <a:ln>
            <a:noFill/>
          </a:ln>
        </p:spPr>
      </p:pic>
      <p:pic>
        <p:nvPicPr>
          <p:cNvPr id="203" name="Google Shape;203;p22"/>
          <p:cNvPicPr preferRelativeResize="0"/>
          <p:nvPr/>
        </p:nvPicPr>
        <p:blipFill>
          <a:blip r:embed="rId7">
            <a:alphaModFix/>
          </a:blip>
          <a:stretch>
            <a:fillRect/>
          </a:stretch>
        </p:blipFill>
        <p:spPr>
          <a:xfrm>
            <a:off x="3646992" y="3041643"/>
            <a:ext cx="1737715" cy="1627357"/>
          </a:xfrm>
          <a:prstGeom prst="rect">
            <a:avLst/>
          </a:prstGeom>
          <a:noFill/>
          <a:ln>
            <a:noFill/>
          </a:ln>
        </p:spPr>
      </p:pic>
      <p:pic>
        <p:nvPicPr>
          <p:cNvPr id="204" name="Google Shape;204;p22"/>
          <p:cNvPicPr preferRelativeResize="0"/>
          <p:nvPr/>
        </p:nvPicPr>
        <p:blipFill>
          <a:blip r:embed="rId8">
            <a:alphaModFix/>
          </a:blip>
          <a:stretch>
            <a:fillRect/>
          </a:stretch>
        </p:blipFill>
        <p:spPr>
          <a:xfrm>
            <a:off x="2416499" y="1412117"/>
            <a:ext cx="1331927" cy="1247338"/>
          </a:xfrm>
          <a:prstGeom prst="rect">
            <a:avLst/>
          </a:prstGeom>
          <a:noFill/>
          <a:ln>
            <a:noFill/>
          </a:ln>
        </p:spPr>
      </p:pic>
      <p:pic>
        <p:nvPicPr>
          <p:cNvPr id="205" name="Google Shape;205;p22"/>
          <p:cNvPicPr preferRelativeResize="0"/>
          <p:nvPr/>
        </p:nvPicPr>
        <p:blipFill>
          <a:blip r:embed="rId9">
            <a:alphaModFix/>
          </a:blip>
          <a:stretch>
            <a:fillRect/>
          </a:stretch>
        </p:blipFill>
        <p:spPr>
          <a:xfrm>
            <a:off x="1011476" y="3057842"/>
            <a:ext cx="1473010" cy="1379482"/>
          </a:xfrm>
          <a:prstGeom prst="rect">
            <a:avLst/>
          </a:prstGeom>
          <a:noFill/>
          <a:ln>
            <a:noFill/>
          </a:ln>
        </p:spPr>
      </p:pic>
      <p:pic>
        <p:nvPicPr>
          <p:cNvPr id="206" name="Google Shape;206;p22"/>
          <p:cNvPicPr preferRelativeResize="0"/>
          <p:nvPr/>
        </p:nvPicPr>
        <p:blipFill>
          <a:blip r:embed="rId10">
            <a:alphaModFix/>
          </a:blip>
          <a:stretch>
            <a:fillRect/>
          </a:stretch>
        </p:blipFill>
        <p:spPr>
          <a:xfrm>
            <a:off x="1173563" y="1463937"/>
            <a:ext cx="1242935" cy="1163999"/>
          </a:xfrm>
          <a:prstGeom prst="rect">
            <a:avLst/>
          </a:prstGeom>
          <a:noFill/>
          <a:ln>
            <a:noFill/>
          </a:ln>
        </p:spPr>
      </p:pic>
      <p:pic>
        <p:nvPicPr>
          <p:cNvPr id="207" name="Google Shape;207;p22"/>
          <p:cNvPicPr preferRelativeResize="0"/>
          <p:nvPr/>
        </p:nvPicPr>
        <p:blipFill>
          <a:blip r:embed="rId11">
            <a:alphaModFix/>
          </a:blip>
          <a:stretch>
            <a:fillRect/>
          </a:stretch>
        </p:blipFill>
        <p:spPr>
          <a:xfrm>
            <a:off x="5297150" y="3057864"/>
            <a:ext cx="1473010" cy="1379461"/>
          </a:xfrm>
          <a:prstGeom prst="rect">
            <a:avLst/>
          </a:prstGeom>
          <a:noFill/>
          <a:ln>
            <a:noFill/>
          </a:ln>
        </p:spPr>
      </p:pic>
      <p:pic>
        <p:nvPicPr>
          <p:cNvPr id="208" name="Google Shape;208;p22"/>
          <p:cNvPicPr preferRelativeResize="0"/>
          <p:nvPr/>
        </p:nvPicPr>
        <p:blipFill>
          <a:blip r:embed="rId12">
            <a:alphaModFix/>
          </a:blip>
          <a:stretch>
            <a:fillRect/>
          </a:stretch>
        </p:blipFill>
        <p:spPr>
          <a:xfrm>
            <a:off x="5317402" y="1463935"/>
            <a:ext cx="1242935" cy="1163999"/>
          </a:xfrm>
          <a:prstGeom prst="rect">
            <a:avLst/>
          </a:prstGeom>
          <a:noFill/>
          <a:ln>
            <a:noFill/>
          </a:ln>
        </p:spPr>
      </p:pic>
      <p:pic>
        <p:nvPicPr>
          <p:cNvPr id="209" name="Google Shape;209;p22"/>
          <p:cNvPicPr preferRelativeResize="0"/>
          <p:nvPr/>
        </p:nvPicPr>
        <p:blipFill>
          <a:blip r:embed="rId13">
            <a:alphaModFix/>
          </a:blip>
          <a:stretch>
            <a:fillRect/>
          </a:stretch>
        </p:blipFill>
        <p:spPr>
          <a:xfrm>
            <a:off x="2307984" y="3273327"/>
            <a:ext cx="1242935" cy="11639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215" name="Google Shape;215;p2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Choose one of the thoughts and add more details. </a:t>
            </a:r>
            <a:endParaRPr b="1" sz="1800">
              <a:solidFill>
                <a:schemeClr val="dk1"/>
              </a:solidFill>
              <a:latin typeface="Signika"/>
              <a:ea typeface="Signika"/>
              <a:cs typeface="Signika"/>
              <a:sym typeface="Signika"/>
            </a:endParaRPr>
          </a:p>
        </p:txBody>
      </p:sp>
      <p:sp>
        <p:nvSpPr>
          <p:cNvPr id="216" name="Google Shape;216;p23"/>
          <p:cNvSpPr/>
          <p:nvPr/>
        </p:nvSpPr>
        <p:spPr>
          <a:xfrm>
            <a:off x="1783850" y="1598725"/>
            <a:ext cx="3537900" cy="7326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There is something special about handmade things…</a:t>
            </a:r>
            <a:endParaRPr sz="1600">
              <a:solidFill>
                <a:schemeClr val="dk1"/>
              </a:solidFill>
              <a:latin typeface="Signika Light"/>
              <a:ea typeface="Signika Light"/>
              <a:cs typeface="Signika Light"/>
              <a:sym typeface="Signika Light"/>
            </a:endParaRPr>
          </a:p>
        </p:txBody>
      </p:sp>
      <p:sp>
        <p:nvSpPr>
          <p:cNvPr id="217" name="Google Shape;217;p23"/>
          <p:cNvSpPr/>
          <p:nvPr/>
        </p:nvSpPr>
        <p:spPr>
          <a:xfrm>
            <a:off x="5404150" y="1598725"/>
            <a:ext cx="1956000" cy="7326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Upcycling can be </a:t>
            </a:r>
            <a:br>
              <a:rPr lang="pl" sz="1600">
                <a:solidFill>
                  <a:schemeClr val="dk1"/>
                </a:solidFill>
                <a:latin typeface="Signika Light"/>
                <a:ea typeface="Signika Light"/>
                <a:cs typeface="Signika Light"/>
                <a:sym typeface="Signika Light"/>
              </a:rPr>
            </a:br>
            <a:r>
              <a:rPr lang="pl" sz="1600">
                <a:solidFill>
                  <a:schemeClr val="dk1"/>
                </a:solidFill>
                <a:latin typeface="Signika Light"/>
                <a:ea typeface="Signika Light"/>
                <a:cs typeface="Signika Light"/>
                <a:sym typeface="Signika Light"/>
              </a:rPr>
              <a:t>a great hobby…</a:t>
            </a:r>
            <a:endParaRPr sz="1600">
              <a:solidFill>
                <a:schemeClr val="dk1"/>
              </a:solidFill>
              <a:latin typeface="Signika Light"/>
              <a:ea typeface="Signika Light"/>
              <a:cs typeface="Signika Light"/>
              <a:sym typeface="Signika Light"/>
            </a:endParaRPr>
          </a:p>
        </p:txBody>
      </p:sp>
      <p:sp>
        <p:nvSpPr>
          <p:cNvPr id="218" name="Google Shape;218;p23"/>
          <p:cNvSpPr/>
          <p:nvPr/>
        </p:nvSpPr>
        <p:spPr>
          <a:xfrm>
            <a:off x="1783850" y="2397825"/>
            <a:ext cx="2204700" cy="734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I would like to build my own house…</a:t>
            </a:r>
            <a:endParaRPr sz="1600">
              <a:solidFill>
                <a:schemeClr val="dk1"/>
              </a:solidFill>
              <a:latin typeface="Signika Light"/>
              <a:ea typeface="Signika Light"/>
              <a:cs typeface="Signika Light"/>
              <a:sym typeface="Signika Light"/>
            </a:endParaRPr>
          </a:p>
        </p:txBody>
      </p:sp>
      <p:sp>
        <p:nvSpPr>
          <p:cNvPr id="219" name="Google Shape;219;p23"/>
          <p:cNvSpPr/>
          <p:nvPr/>
        </p:nvSpPr>
        <p:spPr>
          <a:xfrm>
            <a:off x="4074250" y="2397825"/>
            <a:ext cx="3285900" cy="734400"/>
          </a:xfrm>
          <a:prstGeom prst="roundRect">
            <a:avLst>
              <a:gd fmla="val 6627" name="adj"/>
            </a:avLst>
          </a:prstGeom>
          <a:no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1200"/>
              </a:spcBef>
              <a:spcAft>
                <a:spcPts val="1200"/>
              </a:spcAft>
              <a:buNone/>
            </a:pPr>
            <a:r>
              <a:rPr lang="pl" sz="1600">
                <a:solidFill>
                  <a:schemeClr val="dk1"/>
                </a:solidFill>
                <a:latin typeface="Signika Light"/>
                <a:ea typeface="Signika Light"/>
                <a:cs typeface="Signika Light"/>
                <a:sym typeface="Signika Light"/>
              </a:rPr>
              <a:t>Recycling and upcycling are really important for the environment…</a:t>
            </a:r>
            <a:endParaRPr sz="1600">
              <a:solidFill>
                <a:schemeClr val="dk1"/>
              </a:solidFill>
              <a:latin typeface="Signika Light"/>
              <a:ea typeface="Signika Light"/>
              <a:cs typeface="Signika Light"/>
              <a:sym typeface="Signika Light"/>
            </a:endParaRPr>
          </a:p>
        </p:txBody>
      </p:sp>
      <p:pic>
        <p:nvPicPr>
          <p:cNvPr id="220" name="Google Shape;220;p23"/>
          <p:cNvPicPr preferRelativeResize="0"/>
          <p:nvPr/>
        </p:nvPicPr>
        <p:blipFill>
          <a:blip r:embed="rId3">
            <a:alphaModFix/>
          </a:blip>
          <a:stretch>
            <a:fillRect/>
          </a:stretch>
        </p:blipFill>
        <p:spPr>
          <a:xfrm>
            <a:off x="8121600" y="72000"/>
            <a:ext cx="899550" cy="8995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4"/>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4"/>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27" name="Google Shape;227;p24"/>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228" name="Google Shape;228;p2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 name="Shape 50"/>
        <p:cNvGrpSpPr/>
        <p:nvPr/>
      </p:nvGrpSpPr>
      <p:grpSpPr>
        <a:xfrm>
          <a:off x="0" y="0"/>
          <a:ext cx="0" cy="0"/>
          <a:chOff x="0" y="0"/>
          <a:chExt cx="0" cy="0"/>
        </a:xfrm>
      </p:grpSpPr>
      <p:sp>
        <p:nvSpPr>
          <p:cNvPr id="51" name="Google Shape;51;p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52" name="Google Shape;52;p8"/>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Look at the word cloud and find:</a:t>
            </a:r>
            <a:endParaRPr b="1" sz="1800">
              <a:solidFill>
                <a:srgbClr val="000032"/>
              </a:solidFill>
              <a:latin typeface="Signika"/>
              <a:ea typeface="Signika"/>
              <a:cs typeface="Signika"/>
              <a:sym typeface="Signika"/>
            </a:endParaRPr>
          </a:p>
        </p:txBody>
      </p:sp>
      <p:sp>
        <p:nvSpPr>
          <p:cNvPr id="53" name="Google Shape;53;p8"/>
          <p:cNvSpPr txBox="1"/>
          <p:nvPr/>
        </p:nvSpPr>
        <p:spPr>
          <a:xfrm>
            <a:off x="222175" y="876000"/>
            <a:ext cx="2447100" cy="36393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12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tools people use to create or repair things</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types of materials</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words connected to making something by hand</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actions people do when they don’t need/want something anymore</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words to describe objects people usually throw away</a:t>
            </a:r>
            <a:endParaRPr>
              <a:solidFill>
                <a:schemeClr val="dk1"/>
              </a:solidFill>
              <a:latin typeface="Signika Light"/>
              <a:ea typeface="Signika Light"/>
              <a:cs typeface="Signika Light"/>
              <a:sym typeface="Signika Light"/>
            </a:endParaRPr>
          </a:p>
        </p:txBody>
      </p:sp>
      <p:pic>
        <p:nvPicPr>
          <p:cNvPr id="54" name="Google Shape;54;p8"/>
          <p:cNvPicPr preferRelativeResize="0"/>
          <p:nvPr/>
        </p:nvPicPr>
        <p:blipFill>
          <a:blip r:embed="rId3">
            <a:alphaModFix/>
          </a:blip>
          <a:stretch>
            <a:fillRect/>
          </a:stretch>
        </p:blipFill>
        <p:spPr>
          <a:xfrm>
            <a:off x="5097125" y="758637"/>
            <a:ext cx="3874025" cy="3874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 name="Shape 58"/>
        <p:cNvGrpSpPr/>
        <p:nvPr/>
      </p:nvGrpSpPr>
      <p:grpSpPr>
        <a:xfrm>
          <a:off x="0" y="0"/>
          <a:ext cx="0" cy="0"/>
          <a:chOff x="0" y="0"/>
          <a:chExt cx="0" cy="0"/>
        </a:xfrm>
      </p:grpSpPr>
      <p:sp>
        <p:nvSpPr>
          <p:cNvPr id="59" name="Google Shape;59;p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60" name="Google Shape;60;p9"/>
          <p:cNvSpPr/>
          <p:nvPr/>
        </p:nvSpPr>
        <p:spPr>
          <a:xfrm>
            <a:off x="2544213" y="108175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scissors</a:t>
            </a:r>
            <a:endParaRPr>
              <a:solidFill>
                <a:srgbClr val="000032"/>
              </a:solidFill>
              <a:latin typeface="Signika"/>
              <a:ea typeface="Signika"/>
              <a:cs typeface="Signika"/>
              <a:sym typeface="Signika"/>
            </a:endParaRPr>
          </a:p>
        </p:txBody>
      </p:sp>
      <p:sp>
        <p:nvSpPr>
          <p:cNvPr id="61" name="Google Shape;61;p9"/>
          <p:cNvSpPr/>
          <p:nvPr/>
        </p:nvSpPr>
        <p:spPr>
          <a:xfrm>
            <a:off x="3452400" y="108175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nails</a:t>
            </a:r>
            <a:endParaRPr>
              <a:solidFill>
                <a:srgbClr val="000032"/>
              </a:solidFill>
              <a:latin typeface="Signika"/>
              <a:ea typeface="Signika"/>
              <a:cs typeface="Signika"/>
              <a:sym typeface="Signika"/>
            </a:endParaRPr>
          </a:p>
        </p:txBody>
      </p:sp>
      <p:sp>
        <p:nvSpPr>
          <p:cNvPr id="62" name="Google Shape;62;p9"/>
          <p:cNvSpPr/>
          <p:nvPr/>
        </p:nvSpPr>
        <p:spPr>
          <a:xfrm>
            <a:off x="4356000" y="108175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brush</a:t>
            </a:r>
            <a:endParaRPr>
              <a:solidFill>
                <a:srgbClr val="000032"/>
              </a:solidFill>
              <a:latin typeface="Signika"/>
              <a:ea typeface="Signika"/>
              <a:cs typeface="Signika"/>
              <a:sym typeface="Signika"/>
            </a:endParaRPr>
          </a:p>
        </p:txBody>
      </p:sp>
      <p:sp>
        <p:nvSpPr>
          <p:cNvPr id="63" name="Google Shape;63;p9"/>
          <p:cNvSpPr/>
          <p:nvPr/>
        </p:nvSpPr>
        <p:spPr>
          <a:xfrm>
            <a:off x="2273238" y="148475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fabric</a:t>
            </a:r>
            <a:endParaRPr>
              <a:solidFill>
                <a:srgbClr val="000032"/>
              </a:solidFill>
              <a:latin typeface="Signika"/>
              <a:ea typeface="Signika"/>
              <a:cs typeface="Signika"/>
              <a:sym typeface="Signika"/>
            </a:endParaRPr>
          </a:p>
        </p:txBody>
      </p:sp>
      <p:sp>
        <p:nvSpPr>
          <p:cNvPr id="64" name="Google Shape;64;p9"/>
          <p:cNvSpPr/>
          <p:nvPr/>
        </p:nvSpPr>
        <p:spPr>
          <a:xfrm>
            <a:off x="3178800" y="148475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wood</a:t>
            </a:r>
            <a:endParaRPr>
              <a:solidFill>
                <a:srgbClr val="000032"/>
              </a:solidFill>
              <a:latin typeface="Signika"/>
              <a:ea typeface="Signika"/>
              <a:cs typeface="Signika"/>
              <a:sym typeface="Signika"/>
            </a:endParaRPr>
          </a:p>
        </p:txBody>
      </p:sp>
      <p:sp>
        <p:nvSpPr>
          <p:cNvPr id="65" name="Google Shape;65;p9"/>
          <p:cNvSpPr/>
          <p:nvPr/>
        </p:nvSpPr>
        <p:spPr>
          <a:xfrm>
            <a:off x="4086000" y="148475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paper</a:t>
            </a:r>
            <a:endParaRPr>
              <a:solidFill>
                <a:srgbClr val="000032"/>
              </a:solidFill>
              <a:latin typeface="Signika"/>
              <a:ea typeface="Signika"/>
              <a:cs typeface="Signika"/>
              <a:sym typeface="Signika"/>
            </a:endParaRPr>
          </a:p>
        </p:txBody>
      </p:sp>
      <p:sp>
        <p:nvSpPr>
          <p:cNvPr id="66" name="Google Shape;66;p9"/>
          <p:cNvSpPr/>
          <p:nvPr/>
        </p:nvSpPr>
        <p:spPr>
          <a:xfrm>
            <a:off x="2273238" y="173880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ceramic</a:t>
            </a:r>
            <a:endParaRPr>
              <a:solidFill>
                <a:srgbClr val="000032"/>
              </a:solidFill>
              <a:latin typeface="Signika"/>
              <a:ea typeface="Signika"/>
              <a:cs typeface="Signika"/>
              <a:sym typeface="Signika"/>
            </a:endParaRPr>
          </a:p>
        </p:txBody>
      </p:sp>
      <p:sp>
        <p:nvSpPr>
          <p:cNvPr id="67" name="Google Shape;67;p9"/>
          <p:cNvSpPr/>
          <p:nvPr/>
        </p:nvSpPr>
        <p:spPr>
          <a:xfrm>
            <a:off x="3178800" y="173880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glass</a:t>
            </a:r>
            <a:endParaRPr>
              <a:solidFill>
                <a:srgbClr val="000032"/>
              </a:solidFill>
              <a:latin typeface="Signika"/>
              <a:ea typeface="Signika"/>
              <a:cs typeface="Signika"/>
              <a:sym typeface="Signika"/>
            </a:endParaRPr>
          </a:p>
        </p:txBody>
      </p:sp>
      <p:sp>
        <p:nvSpPr>
          <p:cNvPr id="68" name="Google Shape;68;p9"/>
          <p:cNvSpPr/>
          <p:nvPr/>
        </p:nvSpPr>
        <p:spPr>
          <a:xfrm>
            <a:off x="4086000" y="173880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metal</a:t>
            </a:r>
            <a:endParaRPr>
              <a:solidFill>
                <a:srgbClr val="000032"/>
              </a:solidFill>
              <a:latin typeface="Signika"/>
              <a:ea typeface="Signika"/>
              <a:cs typeface="Signika"/>
              <a:sym typeface="Signika"/>
            </a:endParaRPr>
          </a:p>
        </p:txBody>
      </p:sp>
      <p:sp>
        <p:nvSpPr>
          <p:cNvPr id="69" name="Google Shape;69;p9"/>
          <p:cNvSpPr/>
          <p:nvPr/>
        </p:nvSpPr>
        <p:spPr>
          <a:xfrm>
            <a:off x="2638138" y="2103400"/>
            <a:ext cx="8616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DIY</a:t>
            </a:r>
            <a:endParaRPr>
              <a:solidFill>
                <a:srgbClr val="000032"/>
              </a:solidFill>
              <a:latin typeface="Signika"/>
              <a:ea typeface="Signika"/>
              <a:cs typeface="Signika"/>
              <a:sym typeface="Signika"/>
            </a:endParaRPr>
          </a:p>
        </p:txBody>
      </p:sp>
      <p:sp>
        <p:nvSpPr>
          <p:cNvPr id="70" name="Google Shape;70;p9"/>
          <p:cNvSpPr/>
          <p:nvPr/>
        </p:nvSpPr>
        <p:spPr>
          <a:xfrm>
            <a:off x="3549600" y="2103400"/>
            <a:ext cx="10623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handmade</a:t>
            </a:r>
            <a:endParaRPr>
              <a:solidFill>
                <a:srgbClr val="000032"/>
              </a:solidFill>
              <a:latin typeface="Signika"/>
              <a:ea typeface="Signika"/>
              <a:cs typeface="Signika"/>
              <a:sym typeface="Signika"/>
            </a:endParaRPr>
          </a:p>
        </p:txBody>
      </p:sp>
      <p:sp>
        <p:nvSpPr>
          <p:cNvPr id="71" name="Google Shape;71;p9"/>
          <p:cNvSpPr/>
          <p:nvPr/>
        </p:nvSpPr>
        <p:spPr>
          <a:xfrm>
            <a:off x="3118275" y="2803025"/>
            <a:ext cx="1147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throw away</a:t>
            </a:r>
            <a:endParaRPr>
              <a:solidFill>
                <a:srgbClr val="000032"/>
              </a:solidFill>
              <a:latin typeface="Signika"/>
              <a:ea typeface="Signika"/>
              <a:cs typeface="Signika"/>
              <a:sym typeface="Signika"/>
            </a:endParaRPr>
          </a:p>
        </p:txBody>
      </p:sp>
      <p:sp>
        <p:nvSpPr>
          <p:cNvPr id="72" name="Google Shape;72;p9"/>
          <p:cNvSpPr/>
          <p:nvPr/>
        </p:nvSpPr>
        <p:spPr>
          <a:xfrm>
            <a:off x="2590500" y="3062250"/>
            <a:ext cx="11340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give </a:t>
            </a:r>
            <a:r>
              <a:rPr lang="pl">
                <a:solidFill>
                  <a:srgbClr val="000032"/>
                </a:solidFill>
                <a:latin typeface="Signika"/>
                <a:ea typeface="Signika"/>
                <a:cs typeface="Signika"/>
                <a:sym typeface="Signika"/>
              </a:rPr>
              <a:t>away</a:t>
            </a:r>
            <a:endParaRPr>
              <a:solidFill>
                <a:srgbClr val="000032"/>
              </a:solidFill>
              <a:latin typeface="Signika"/>
              <a:ea typeface="Signika"/>
              <a:cs typeface="Signika"/>
              <a:sym typeface="Signika"/>
            </a:endParaRPr>
          </a:p>
        </p:txBody>
      </p:sp>
      <p:sp>
        <p:nvSpPr>
          <p:cNvPr id="73" name="Google Shape;73;p9"/>
          <p:cNvSpPr/>
          <p:nvPr/>
        </p:nvSpPr>
        <p:spPr>
          <a:xfrm>
            <a:off x="3769450" y="3062225"/>
            <a:ext cx="9861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donate</a:t>
            </a:r>
            <a:endParaRPr>
              <a:solidFill>
                <a:srgbClr val="000032"/>
              </a:solidFill>
              <a:latin typeface="Signika"/>
              <a:ea typeface="Signika"/>
              <a:cs typeface="Signika"/>
              <a:sym typeface="Signika"/>
            </a:endParaRPr>
          </a:p>
        </p:txBody>
      </p:sp>
      <p:sp>
        <p:nvSpPr>
          <p:cNvPr id="74" name="Google Shape;74;p9"/>
          <p:cNvSpPr/>
          <p:nvPr/>
        </p:nvSpPr>
        <p:spPr>
          <a:xfrm>
            <a:off x="2769725" y="3319213"/>
            <a:ext cx="952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recycle</a:t>
            </a:r>
            <a:endParaRPr>
              <a:solidFill>
                <a:srgbClr val="000032"/>
              </a:solidFill>
              <a:latin typeface="Signika"/>
              <a:ea typeface="Signika"/>
              <a:cs typeface="Signika"/>
              <a:sym typeface="Signika"/>
            </a:endParaRPr>
          </a:p>
        </p:txBody>
      </p:sp>
      <p:sp>
        <p:nvSpPr>
          <p:cNvPr id="75" name="Google Shape;75;p9"/>
          <p:cNvSpPr/>
          <p:nvPr/>
        </p:nvSpPr>
        <p:spPr>
          <a:xfrm>
            <a:off x="3769450" y="3319213"/>
            <a:ext cx="9861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repurpose</a:t>
            </a:r>
            <a:endParaRPr>
              <a:solidFill>
                <a:srgbClr val="000032"/>
              </a:solidFill>
              <a:latin typeface="Signika"/>
              <a:ea typeface="Signika"/>
              <a:cs typeface="Signika"/>
              <a:sym typeface="Signika"/>
            </a:endParaRPr>
          </a:p>
        </p:txBody>
      </p:sp>
      <p:sp>
        <p:nvSpPr>
          <p:cNvPr id="76" name="Google Shape;76;p9"/>
          <p:cNvSpPr/>
          <p:nvPr/>
        </p:nvSpPr>
        <p:spPr>
          <a:xfrm>
            <a:off x="2769725" y="3760425"/>
            <a:ext cx="952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old</a:t>
            </a:r>
            <a:endParaRPr>
              <a:solidFill>
                <a:srgbClr val="000032"/>
              </a:solidFill>
              <a:latin typeface="Signika"/>
              <a:ea typeface="Signika"/>
              <a:cs typeface="Signika"/>
              <a:sym typeface="Signika"/>
            </a:endParaRPr>
          </a:p>
        </p:txBody>
      </p:sp>
      <p:sp>
        <p:nvSpPr>
          <p:cNvPr id="77" name="Google Shape;77;p9"/>
          <p:cNvSpPr/>
          <p:nvPr/>
        </p:nvSpPr>
        <p:spPr>
          <a:xfrm>
            <a:off x="3773078" y="3756675"/>
            <a:ext cx="952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chemeClr val="dk1"/>
                </a:solidFill>
                <a:latin typeface="Signika"/>
                <a:ea typeface="Signika"/>
                <a:cs typeface="Signika"/>
                <a:sym typeface="Signika"/>
              </a:rPr>
              <a:t>useless</a:t>
            </a:r>
            <a:endParaRPr>
              <a:solidFill>
                <a:srgbClr val="000032"/>
              </a:solidFill>
              <a:latin typeface="Signika"/>
              <a:ea typeface="Signika"/>
              <a:cs typeface="Signika"/>
              <a:sym typeface="Signika"/>
            </a:endParaRPr>
          </a:p>
        </p:txBody>
      </p:sp>
      <p:sp>
        <p:nvSpPr>
          <p:cNvPr id="78" name="Google Shape;78;p9"/>
          <p:cNvSpPr/>
          <p:nvPr/>
        </p:nvSpPr>
        <p:spPr>
          <a:xfrm>
            <a:off x="3309005" y="4022850"/>
            <a:ext cx="9525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000032"/>
                </a:solidFill>
                <a:latin typeface="Signika"/>
                <a:ea typeface="Signika"/>
                <a:cs typeface="Signika"/>
                <a:sym typeface="Signika"/>
              </a:rPr>
              <a:t>broken</a:t>
            </a:r>
            <a:endParaRPr>
              <a:solidFill>
                <a:srgbClr val="000032"/>
              </a:solidFill>
              <a:latin typeface="Signika"/>
              <a:ea typeface="Signika"/>
              <a:cs typeface="Signika"/>
              <a:sym typeface="Signika"/>
            </a:endParaRPr>
          </a:p>
        </p:txBody>
      </p:sp>
      <p:sp>
        <p:nvSpPr>
          <p:cNvPr id="79" name="Google Shape;79;p9"/>
          <p:cNvSpPr txBox="1"/>
          <p:nvPr/>
        </p:nvSpPr>
        <p:spPr>
          <a:xfrm>
            <a:off x="222175" y="876000"/>
            <a:ext cx="2447100" cy="36393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12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tools people use to create or repair things</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types of materials</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words connected to making something by hand</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actions people do when they don’t need/want something anymore</a:t>
            </a:r>
            <a:endParaRPr i="1">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pl">
                <a:solidFill>
                  <a:schemeClr val="dk1"/>
                </a:solidFill>
                <a:latin typeface="Signika Light"/>
                <a:ea typeface="Signika Light"/>
                <a:cs typeface="Signika Light"/>
                <a:sym typeface="Signika Light"/>
              </a:rPr>
              <a:t>words to describe objects people usually throw away</a:t>
            </a:r>
            <a:endParaRPr>
              <a:solidFill>
                <a:schemeClr val="dk1"/>
              </a:solidFill>
              <a:latin typeface="Signika Light"/>
              <a:ea typeface="Signika Light"/>
              <a:cs typeface="Signika Light"/>
              <a:sym typeface="Signika Light"/>
            </a:endParaRPr>
          </a:p>
        </p:txBody>
      </p:sp>
      <p:sp>
        <p:nvSpPr>
          <p:cNvPr id="80" name="Google Shape;80;p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pic>
        <p:nvPicPr>
          <p:cNvPr id="81" name="Google Shape;81;p9"/>
          <p:cNvPicPr preferRelativeResize="0"/>
          <p:nvPr/>
        </p:nvPicPr>
        <p:blipFill>
          <a:blip r:embed="rId3">
            <a:alphaModFix/>
          </a:blip>
          <a:stretch>
            <a:fillRect/>
          </a:stretch>
        </p:blipFill>
        <p:spPr>
          <a:xfrm>
            <a:off x="5097125" y="758637"/>
            <a:ext cx="3874025" cy="3874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
                                        </p:tgtEl>
                                        <p:attrNameLst>
                                          <p:attrName>style.visibility</p:attrName>
                                        </p:attrNameLst>
                                      </p:cBhvr>
                                      <p:to>
                                        <p:strVal val="visible"/>
                                      </p:to>
                                    </p:set>
                                    <p:animEffect filter="fade" transition="in">
                                      <p:cBhvr>
                                        <p:cTn dur="1000"/>
                                        <p:tgtEl>
                                          <p:spTgt spid="60"/>
                                        </p:tgtEl>
                                      </p:cBhvr>
                                    </p:animEffect>
                                  </p:childTnLst>
                                </p:cTn>
                              </p:par>
                              <p:par>
                                <p:cTn fill="hold" nodeType="withEffect" presetClass="entr" presetID="10" presetSubtype="0">
                                  <p:stCondLst>
                                    <p:cond delay="0"/>
                                  </p:stCondLst>
                                  <p:childTnLst>
                                    <p:set>
                                      <p:cBhvr>
                                        <p:cTn dur="1" fill="hold">
                                          <p:stCondLst>
                                            <p:cond delay="0"/>
                                          </p:stCondLst>
                                        </p:cTn>
                                        <p:tgtEl>
                                          <p:spTgt spid="61"/>
                                        </p:tgtEl>
                                        <p:attrNameLst>
                                          <p:attrName>style.visibility</p:attrName>
                                        </p:attrNameLst>
                                      </p:cBhvr>
                                      <p:to>
                                        <p:strVal val="visible"/>
                                      </p:to>
                                    </p:set>
                                    <p:animEffect filter="fade" transition="in">
                                      <p:cBhvr>
                                        <p:cTn dur="1000"/>
                                        <p:tgtEl>
                                          <p:spTgt spid="61"/>
                                        </p:tgtEl>
                                      </p:cBhvr>
                                    </p:animEffect>
                                  </p:childTnLst>
                                </p:cTn>
                              </p:par>
                              <p:par>
                                <p:cTn fill="hold" nodeType="withEffect" presetClass="entr" presetID="10" presetSubtype="0">
                                  <p:stCondLst>
                                    <p:cond delay="0"/>
                                  </p:stCondLst>
                                  <p:childTnLst>
                                    <p:set>
                                      <p:cBhvr>
                                        <p:cTn dur="1" fill="hold">
                                          <p:stCondLst>
                                            <p:cond delay="0"/>
                                          </p:stCondLst>
                                        </p:cTn>
                                        <p:tgtEl>
                                          <p:spTgt spid="62"/>
                                        </p:tgtEl>
                                        <p:attrNameLst>
                                          <p:attrName>style.visibility</p:attrName>
                                        </p:attrNameLst>
                                      </p:cBhvr>
                                      <p:to>
                                        <p:strVal val="visible"/>
                                      </p:to>
                                    </p:set>
                                    <p:animEffect filter="fade" transition="in">
                                      <p:cBhvr>
                                        <p:cTn dur="1000"/>
                                        <p:tgtEl>
                                          <p:spTgt spid="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gtEl>
                                        <p:attrNameLst>
                                          <p:attrName>style.visibility</p:attrName>
                                        </p:attrNameLst>
                                      </p:cBhvr>
                                      <p:to>
                                        <p:strVal val="visible"/>
                                      </p:to>
                                    </p:set>
                                    <p:animEffect filter="fade" transition="in">
                                      <p:cBhvr>
                                        <p:cTn dur="1000"/>
                                        <p:tgtEl>
                                          <p:spTgt spid="63"/>
                                        </p:tgtEl>
                                      </p:cBhvr>
                                    </p:animEffect>
                                  </p:childTnLst>
                                </p:cTn>
                              </p:par>
                              <p:par>
                                <p:cTn fill="hold" nodeType="withEffect" presetClass="entr" presetID="10" presetSubtype="0">
                                  <p:stCondLst>
                                    <p:cond delay="0"/>
                                  </p:stCondLst>
                                  <p:childTnLst>
                                    <p:set>
                                      <p:cBhvr>
                                        <p:cTn dur="1" fill="hold">
                                          <p:stCondLst>
                                            <p:cond delay="0"/>
                                          </p:stCondLst>
                                        </p:cTn>
                                        <p:tgtEl>
                                          <p:spTgt spid="64"/>
                                        </p:tgtEl>
                                        <p:attrNameLst>
                                          <p:attrName>style.visibility</p:attrName>
                                        </p:attrNameLst>
                                      </p:cBhvr>
                                      <p:to>
                                        <p:strVal val="visible"/>
                                      </p:to>
                                    </p:set>
                                    <p:animEffect filter="fade" transition="in">
                                      <p:cBhvr>
                                        <p:cTn dur="1000"/>
                                        <p:tgtEl>
                                          <p:spTgt spid="64"/>
                                        </p:tgtEl>
                                      </p:cBhvr>
                                    </p:animEffect>
                                  </p:childTnLst>
                                </p:cTn>
                              </p:par>
                              <p:par>
                                <p:cTn fill="hold" nodeType="withEffect" presetClass="entr" presetID="10" presetSubtype="0">
                                  <p:stCondLst>
                                    <p:cond delay="0"/>
                                  </p:stCondLst>
                                  <p:childTnLst>
                                    <p:set>
                                      <p:cBhvr>
                                        <p:cTn dur="1" fill="hold">
                                          <p:stCondLst>
                                            <p:cond delay="0"/>
                                          </p:stCondLst>
                                        </p:cTn>
                                        <p:tgtEl>
                                          <p:spTgt spid="65"/>
                                        </p:tgtEl>
                                        <p:attrNameLst>
                                          <p:attrName>style.visibility</p:attrName>
                                        </p:attrNameLst>
                                      </p:cBhvr>
                                      <p:to>
                                        <p:strVal val="visible"/>
                                      </p:to>
                                    </p:set>
                                    <p:animEffect filter="fade" transition="in">
                                      <p:cBhvr>
                                        <p:cTn dur="1000"/>
                                        <p:tgtEl>
                                          <p:spTgt spid="65"/>
                                        </p:tgtEl>
                                      </p:cBhvr>
                                    </p:animEffect>
                                  </p:childTnLst>
                                </p:cTn>
                              </p:par>
                              <p:par>
                                <p:cTn fill="hold" nodeType="withEffect" presetClass="entr" presetID="10" presetSubtype="0">
                                  <p:stCondLst>
                                    <p:cond delay="0"/>
                                  </p:stCondLst>
                                  <p:childTnLst>
                                    <p:set>
                                      <p:cBhvr>
                                        <p:cTn dur="1" fill="hold">
                                          <p:stCondLst>
                                            <p:cond delay="0"/>
                                          </p:stCondLst>
                                        </p:cTn>
                                        <p:tgtEl>
                                          <p:spTgt spid="66"/>
                                        </p:tgtEl>
                                        <p:attrNameLst>
                                          <p:attrName>style.visibility</p:attrName>
                                        </p:attrNameLst>
                                      </p:cBhvr>
                                      <p:to>
                                        <p:strVal val="visible"/>
                                      </p:to>
                                    </p:set>
                                    <p:animEffect filter="fade" transition="in">
                                      <p:cBhvr>
                                        <p:cTn dur="1000"/>
                                        <p:tgtEl>
                                          <p:spTgt spid="66"/>
                                        </p:tgtEl>
                                      </p:cBhvr>
                                    </p:animEffect>
                                  </p:childTnLst>
                                </p:cTn>
                              </p:par>
                              <p:par>
                                <p:cTn fill="hold" nodeType="withEffect" presetClass="entr" presetID="10" presetSubtype="0">
                                  <p:stCondLst>
                                    <p:cond delay="0"/>
                                  </p:stCondLst>
                                  <p:childTnLst>
                                    <p:set>
                                      <p:cBhvr>
                                        <p:cTn dur="1" fill="hold">
                                          <p:stCondLst>
                                            <p:cond delay="0"/>
                                          </p:stCondLst>
                                        </p:cTn>
                                        <p:tgtEl>
                                          <p:spTgt spid="67"/>
                                        </p:tgtEl>
                                        <p:attrNameLst>
                                          <p:attrName>style.visibility</p:attrName>
                                        </p:attrNameLst>
                                      </p:cBhvr>
                                      <p:to>
                                        <p:strVal val="visible"/>
                                      </p:to>
                                    </p:set>
                                    <p:animEffect filter="fade" transition="in">
                                      <p:cBhvr>
                                        <p:cTn dur="1000"/>
                                        <p:tgtEl>
                                          <p:spTgt spid="67"/>
                                        </p:tgtEl>
                                      </p:cBhvr>
                                    </p:animEffect>
                                  </p:childTnLst>
                                </p:cTn>
                              </p:par>
                              <p:par>
                                <p:cTn fill="hold" nodeType="withEffect" presetClass="entr" presetID="10" presetSubtype="0">
                                  <p:stCondLst>
                                    <p:cond delay="0"/>
                                  </p:stCondLst>
                                  <p:childTnLst>
                                    <p:set>
                                      <p:cBhvr>
                                        <p:cTn dur="1" fill="hold">
                                          <p:stCondLst>
                                            <p:cond delay="0"/>
                                          </p:stCondLst>
                                        </p:cTn>
                                        <p:tgtEl>
                                          <p:spTgt spid="68"/>
                                        </p:tgtEl>
                                        <p:attrNameLst>
                                          <p:attrName>style.visibility</p:attrName>
                                        </p:attrNameLst>
                                      </p:cBhvr>
                                      <p:to>
                                        <p:strVal val="visible"/>
                                      </p:to>
                                    </p:set>
                                    <p:animEffect filter="fade" transition="in">
                                      <p:cBhvr>
                                        <p:cTn dur="1000"/>
                                        <p:tgtEl>
                                          <p:spTgt spid="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gtEl>
                                        <p:attrNameLst>
                                          <p:attrName>style.visibility</p:attrName>
                                        </p:attrNameLst>
                                      </p:cBhvr>
                                      <p:to>
                                        <p:strVal val="visible"/>
                                      </p:to>
                                    </p:set>
                                    <p:animEffect filter="fade" transition="in">
                                      <p:cBhvr>
                                        <p:cTn dur="1000"/>
                                        <p:tgtEl>
                                          <p:spTgt spid="69"/>
                                        </p:tgtEl>
                                      </p:cBhvr>
                                    </p:animEffect>
                                  </p:childTnLst>
                                </p:cTn>
                              </p:par>
                              <p:par>
                                <p:cTn fill="hold" nodeType="withEffect" presetClass="entr" presetID="10" presetSubtype="0">
                                  <p:stCondLst>
                                    <p:cond delay="0"/>
                                  </p:stCondLst>
                                  <p:childTnLst>
                                    <p:set>
                                      <p:cBhvr>
                                        <p:cTn dur="1" fill="hold">
                                          <p:stCondLst>
                                            <p:cond delay="0"/>
                                          </p:stCondLst>
                                        </p:cTn>
                                        <p:tgtEl>
                                          <p:spTgt spid="70"/>
                                        </p:tgtEl>
                                        <p:attrNameLst>
                                          <p:attrName>style.visibility</p:attrName>
                                        </p:attrNameLst>
                                      </p:cBhvr>
                                      <p:to>
                                        <p:strVal val="visible"/>
                                      </p:to>
                                    </p:set>
                                    <p:animEffect filter="fade" transition="in">
                                      <p:cBhvr>
                                        <p:cTn dur="1000"/>
                                        <p:tgtEl>
                                          <p:spTgt spid="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gtEl>
                                        <p:attrNameLst>
                                          <p:attrName>style.visibility</p:attrName>
                                        </p:attrNameLst>
                                      </p:cBhvr>
                                      <p:to>
                                        <p:strVal val="visible"/>
                                      </p:to>
                                    </p:set>
                                    <p:animEffect filter="fade" transition="in">
                                      <p:cBhvr>
                                        <p:cTn dur="1000"/>
                                        <p:tgtEl>
                                          <p:spTgt spid="71"/>
                                        </p:tgtEl>
                                      </p:cBhvr>
                                    </p:animEffect>
                                  </p:childTnLst>
                                </p:cTn>
                              </p:par>
                              <p:par>
                                <p:cTn fill="hold" nodeType="with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1000"/>
                                        <p:tgtEl>
                                          <p:spTgt spid="72"/>
                                        </p:tgtEl>
                                      </p:cBhvr>
                                    </p:animEffect>
                                  </p:childTnLst>
                                </p:cTn>
                              </p:par>
                              <p:par>
                                <p:cTn fill="hold" nodeType="withEffect" presetClass="entr" presetID="10" presetSubtype="0">
                                  <p:stCondLst>
                                    <p:cond delay="0"/>
                                  </p:stCondLst>
                                  <p:childTnLst>
                                    <p:set>
                                      <p:cBhvr>
                                        <p:cTn dur="1" fill="hold">
                                          <p:stCondLst>
                                            <p:cond delay="0"/>
                                          </p:stCondLst>
                                        </p:cTn>
                                        <p:tgtEl>
                                          <p:spTgt spid="73"/>
                                        </p:tgtEl>
                                        <p:attrNameLst>
                                          <p:attrName>style.visibility</p:attrName>
                                        </p:attrNameLst>
                                      </p:cBhvr>
                                      <p:to>
                                        <p:strVal val="visible"/>
                                      </p:to>
                                    </p:set>
                                    <p:animEffect filter="fade" transition="in">
                                      <p:cBhvr>
                                        <p:cTn dur="1000"/>
                                        <p:tgtEl>
                                          <p:spTgt spid="73"/>
                                        </p:tgtEl>
                                      </p:cBhvr>
                                    </p:animEffect>
                                  </p:childTnLst>
                                </p:cTn>
                              </p:par>
                              <p:par>
                                <p:cTn fill="hold" nodeType="withEffect" presetClass="entr" presetID="10" presetSubtype="0">
                                  <p:stCondLst>
                                    <p:cond delay="0"/>
                                  </p:stCondLst>
                                  <p:childTnLst>
                                    <p:set>
                                      <p:cBhvr>
                                        <p:cTn dur="1" fill="hold">
                                          <p:stCondLst>
                                            <p:cond delay="0"/>
                                          </p:stCondLst>
                                        </p:cTn>
                                        <p:tgtEl>
                                          <p:spTgt spid="74"/>
                                        </p:tgtEl>
                                        <p:attrNameLst>
                                          <p:attrName>style.visibility</p:attrName>
                                        </p:attrNameLst>
                                      </p:cBhvr>
                                      <p:to>
                                        <p:strVal val="visible"/>
                                      </p:to>
                                    </p:set>
                                    <p:animEffect filter="fade" transition="in">
                                      <p:cBhvr>
                                        <p:cTn dur="1000"/>
                                        <p:tgtEl>
                                          <p:spTgt spid="74"/>
                                        </p:tgtEl>
                                      </p:cBhvr>
                                    </p:animEffect>
                                  </p:childTnLst>
                                </p:cTn>
                              </p:par>
                              <p:par>
                                <p:cTn fill="hold" nodeType="withEffect" presetClass="entr" presetID="10" presetSubtype="0">
                                  <p:stCondLst>
                                    <p:cond delay="0"/>
                                  </p:stCondLst>
                                  <p:childTnLst>
                                    <p:set>
                                      <p:cBhvr>
                                        <p:cTn dur="1" fill="hold">
                                          <p:stCondLst>
                                            <p:cond delay="0"/>
                                          </p:stCondLst>
                                        </p:cTn>
                                        <p:tgtEl>
                                          <p:spTgt spid="75"/>
                                        </p:tgtEl>
                                        <p:attrNameLst>
                                          <p:attrName>style.visibility</p:attrName>
                                        </p:attrNameLst>
                                      </p:cBhvr>
                                      <p:to>
                                        <p:strVal val="visible"/>
                                      </p:to>
                                    </p:set>
                                    <p:animEffect filter="fade" transition="in">
                                      <p:cBhvr>
                                        <p:cTn dur="1000"/>
                                        <p:tgtEl>
                                          <p:spTgt spid="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gtEl>
                                        <p:attrNameLst>
                                          <p:attrName>style.visibility</p:attrName>
                                        </p:attrNameLst>
                                      </p:cBhvr>
                                      <p:to>
                                        <p:strVal val="visible"/>
                                      </p:to>
                                    </p:set>
                                    <p:animEffect filter="fade" transition="in">
                                      <p:cBhvr>
                                        <p:cTn dur="1000"/>
                                        <p:tgtEl>
                                          <p:spTgt spid="76"/>
                                        </p:tgtEl>
                                      </p:cBhvr>
                                    </p:animEffect>
                                  </p:childTnLst>
                                </p:cTn>
                              </p:par>
                              <p:par>
                                <p:cTn fill="hold" nodeType="withEffect" presetClass="entr" presetID="10" presetSubtype="0">
                                  <p:stCondLst>
                                    <p:cond delay="0"/>
                                  </p:stCondLst>
                                  <p:childTnLst>
                                    <p:set>
                                      <p:cBhvr>
                                        <p:cTn dur="1" fill="hold">
                                          <p:stCondLst>
                                            <p:cond delay="0"/>
                                          </p:stCondLst>
                                        </p:cTn>
                                        <p:tgtEl>
                                          <p:spTgt spid="77"/>
                                        </p:tgtEl>
                                        <p:attrNameLst>
                                          <p:attrName>style.visibility</p:attrName>
                                        </p:attrNameLst>
                                      </p:cBhvr>
                                      <p:to>
                                        <p:strVal val="visible"/>
                                      </p:to>
                                    </p:set>
                                    <p:animEffect filter="fade" transition="in">
                                      <p:cBhvr>
                                        <p:cTn dur="1000"/>
                                        <p:tgtEl>
                                          <p:spTgt spid="77"/>
                                        </p:tgtEl>
                                      </p:cBhvr>
                                    </p:animEffect>
                                  </p:childTnLst>
                                </p:cTn>
                              </p:par>
                              <p:par>
                                <p:cTn fill="hold" nodeType="with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87" name="Google Shape;87;p1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90" name="Google Shape;90;p10"/>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91" name="Google Shape;91;p10"/>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a:p>
        </p:txBody>
      </p:sp>
      <p:sp>
        <p:nvSpPr>
          <p:cNvPr id="97" name="Google Shape;97;p11"/>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Make a list of five things that people throw away most often. Then, say what they can do with these things instead. </a:t>
            </a:r>
            <a:endParaRPr b="1" sz="1800">
              <a:solidFill>
                <a:schemeClr val="dk1"/>
              </a:solidFill>
              <a:latin typeface="Signika"/>
              <a:ea typeface="Signika"/>
              <a:cs typeface="Signika"/>
              <a:sym typeface="Signika"/>
            </a:endParaRPr>
          </a:p>
        </p:txBody>
      </p:sp>
      <p:sp>
        <p:nvSpPr>
          <p:cNvPr id="98" name="Google Shape;98;p11"/>
          <p:cNvSpPr/>
          <p:nvPr/>
        </p:nvSpPr>
        <p:spPr>
          <a:xfrm>
            <a:off x="332450" y="1293525"/>
            <a:ext cx="1074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pl">
                <a:solidFill>
                  <a:srgbClr val="FFFFFF"/>
                </a:solidFill>
                <a:latin typeface="Signika"/>
                <a:ea typeface="Signika"/>
                <a:cs typeface="Signika"/>
                <a:sym typeface="Signika"/>
              </a:rPr>
              <a:t>EXAMPLE</a:t>
            </a:r>
            <a:r>
              <a:rPr lang="pl">
                <a:solidFill>
                  <a:srgbClr val="FFFFFF"/>
                </a:solidFill>
                <a:latin typeface="Signika"/>
                <a:ea typeface="Signika"/>
                <a:cs typeface="Signika"/>
                <a:sym typeface="Signika"/>
              </a:rPr>
              <a:t>S</a:t>
            </a:r>
            <a:endParaRPr>
              <a:solidFill>
                <a:srgbClr val="FFFFFF"/>
              </a:solidFill>
            </a:endParaRPr>
          </a:p>
        </p:txBody>
      </p:sp>
      <p:sp>
        <p:nvSpPr>
          <p:cNvPr id="99" name="Google Shape;99;p11"/>
          <p:cNvSpPr txBox="1"/>
          <p:nvPr/>
        </p:nvSpPr>
        <p:spPr>
          <a:xfrm>
            <a:off x="2172250" y="1228325"/>
            <a:ext cx="5614500" cy="1434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i="1" lang="pl" sz="1600">
                <a:solidFill>
                  <a:schemeClr val="dk1"/>
                </a:solidFill>
                <a:latin typeface="Signika Light"/>
                <a:ea typeface="Signika Light"/>
                <a:cs typeface="Signika Light"/>
                <a:sym typeface="Signika Light"/>
              </a:rPr>
              <a:t>People often throw away electronics. They can try to repair them instead.</a:t>
            </a:r>
            <a:endParaRPr i="1" sz="1600">
              <a:solidFill>
                <a:schemeClr val="dk1"/>
              </a:solidFill>
              <a:latin typeface="Signika Light"/>
              <a:ea typeface="Signika Light"/>
              <a:cs typeface="Signika Light"/>
              <a:sym typeface="Signika Light"/>
            </a:endParaRPr>
          </a:p>
          <a:p>
            <a:pPr indent="0" lvl="0" marL="0" rtl="0" algn="l">
              <a:lnSpc>
                <a:spcPct val="115000"/>
              </a:lnSpc>
              <a:spcBef>
                <a:spcPts val="1200"/>
              </a:spcBef>
              <a:spcAft>
                <a:spcPts val="1000"/>
              </a:spcAft>
              <a:buNone/>
            </a:pPr>
            <a:r>
              <a:rPr i="1" lang="pl" sz="1600">
                <a:solidFill>
                  <a:schemeClr val="dk1"/>
                </a:solidFill>
                <a:latin typeface="Signika Light"/>
                <a:ea typeface="Signika Light"/>
                <a:cs typeface="Signika Light"/>
                <a:sym typeface="Signika Light"/>
              </a:rPr>
              <a:t>People often throw away empty milk cartons. Instead of this, they can clean, dry and recycle them.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6" name="Google Shape;106;p12"/>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07" name="Google Shape;107;p12"/>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In a moment, you’ll watch a video titled:</a:t>
            </a:r>
            <a:endParaRPr b="1" sz="2400">
              <a:solidFill>
                <a:schemeClr val="lt1"/>
              </a:solidFill>
              <a:latin typeface="Signika"/>
              <a:ea typeface="Signika"/>
              <a:cs typeface="Signika"/>
              <a:sym typeface="Signika"/>
            </a:endParaRPr>
          </a:p>
        </p:txBody>
      </p:sp>
      <p:sp>
        <p:nvSpPr>
          <p:cNvPr id="108" name="Google Shape;108;p12"/>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sz="3600">
                <a:solidFill>
                  <a:schemeClr val="lt1"/>
                </a:solidFill>
                <a:latin typeface="Signika"/>
                <a:ea typeface="Signika"/>
                <a:cs typeface="Signika"/>
                <a:sym typeface="Signika"/>
              </a:rPr>
              <a:t>Upcycling: trash to treasure</a:t>
            </a:r>
            <a:endParaRPr b="1" sz="3600">
              <a:solidFill>
                <a:schemeClr val="lt1"/>
              </a:solidFill>
              <a:latin typeface="Signika"/>
              <a:ea typeface="Signika"/>
              <a:cs typeface="Signika"/>
              <a:sym typeface="Signika"/>
            </a:endParaRPr>
          </a:p>
        </p:txBody>
      </p:sp>
      <p:sp>
        <p:nvSpPr>
          <p:cNvPr id="109" name="Google Shape;109;p12"/>
          <p:cNvSpPr txBox="1"/>
          <p:nvPr/>
        </p:nvSpPr>
        <p:spPr>
          <a:xfrm>
            <a:off x="138050" y="4089675"/>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l" sz="2400">
                <a:solidFill>
                  <a:schemeClr val="lt1"/>
                </a:solidFill>
                <a:latin typeface="Signika Light"/>
                <a:ea typeface="Signika Light"/>
                <a:cs typeface="Signika Light"/>
                <a:sym typeface="Signika Light"/>
              </a:rPr>
              <a:t>But first…</a:t>
            </a:r>
            <a:endParaRPr b="1" sz="2400">
              <a:solidFill>
                <a:schemeClr val="lt1"/>
              </a:solidFill>
              <a:latin typeface="Signika"/>
              <a:ea typeface="Signika"/>
              <a:cs typeface="Signika"/>
              <a:sym typeface="Signik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15" name="Google Shape;115;p1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Read the points and say what ‘upcycling’ is.</a:t>
            </a:r>
            <a:endParaRPr b="1" sz="1800">
              <a:solidFill>
                <a:schemeClr val="dk1"/>
              </a:solidFill>
              <a:latin typeface="Signika"/>
              <a:ea typeface="Signika"/>
              <a:cs typeface="Signika"/>
              <a:sym typeface="Signika"/>
            </a:endParaRPr>
          </a:p>
        </p:txBody>
      </p:sp>
      <p:sp>
        <p:nvSpPr>
          <p:cNvPr id="116" name="Google Shape;116;p13"/>
          <p:cNvSpPr txBox="1"/>
          <p:nvPr/>
        </p:nvSpPr>
        <p:spPr>
          <a:xfrm>
            <a:off x="1120825" y="863700"/>
            <a:ext cx="7093500" cy="2488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pl" sz="1600">
                <a:solidFill>
                  <a:schemeClr val="dk1"/>
                </a:solidFill>
                <a:latin typeface="Signika Light"/>
                <a:ea typeface="Signika Light"/>
                <a:cs typeface="Signika Light"/>
                <a:sym typeface="Signika Light"/>
              </a:rPr>
              <a:t>You should definitely try upcycling if…</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you are a creative person.</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you like creating handmade things.</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you dislike throwing away things.</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you would like to save money on buying new things.</a:t>
            </a:r>
            <a:endParaRPr sz="1600">
              <a:solidFill>
                <a:schemeClr val="dk1"/>
              </a:solidFill>
              <a:latin typeface="Signika Light"/>
              <a:ea typeface="Signika Light"/>
              <a:cs typeface="Signika Light"/>
              <a:sym typeface="Signika Light"/>
            </a:endParaRPr>
          </a:p>
          <a:p>
            <a:pPr indent="-330200" lvl="0" marL="914400" rtl="0" algn="l">
              <a:lnSpc>
                <a:spcPct val="115000"/>
              </a:lnSpc>
              <a:spcBef>
                <a:spcPts val="1000"/>
              </a:spcBef>
              <a:spcAft>
                <a:spcPts val="1000"/>
              </a:spcAft>
              <a:buClr>
                <a:schemeClr val="dk1"/>
              </a:buClr>
              <a:buSzPts val="1600"/>
              <a:buFont typeface="Signika Light"/>
              <a:buChar char="●"/>
            </a:pPr>
            <a:r>
              <a:rPr lang="pl" sz="1600">
                <a:solidFill>
                  <a:schemeClr val="dk1"/>
                </a:solidFill>
                <a:latin typeface="Signika Light"/>
                <a:ea typeface="Signika Light"/>
                <a:cs typeface="Signika Light"/>
                <a:sym typeface="Signika Light"/>
              </a:rPr>
              <a:t>you care about the environment.</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4"/>
          <p:cNvSpPr/>
          <p:nvPr/>
        </p:nvSpPr>
        <p:spPr>
          <a:xfrm>
            <a:off x="0" y="0"/>
            <a:ext cx="9144000" cy="5143500"/>
          </a:xfrm>
          <a:prstGeom prst="rect">
            <a:avLst/>
          </a:prstGeom>
          <a:solidFill>
            <a:srgbClr val="0000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4"/>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pl">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23" name="Google Shape;123;p1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4"/>
          <p:cNvSpPr txBox="1"/>
          <p:nvPr/>
        </p:nvSpPr>
        <p:spPr>
          <a:xfrm>
            <a:off x="222175" y="277200"/>
            <a:ext cx="8250300" cy="393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pl" sz="1800">
                <a:solidFill>
                  <a:schemeClr val="lt1"/>
                </a:solidFill>
                <a:latin typeface="Signika"/>
                <a:ea typeface="Signika"/>
                <a:cs typeface="Signika"/>
                <a:sym typeface="Signika"/>
              </a:rPr>
              <a:t>Watch the video and check your ideas about upcycling. </a:t>
            </a:r>
            <a:endParaRPr b="1" sz="1800">
              <a:solidFill>
                <a:schemeClr val="lt1"/>
              </a:solidFill>
              <a:latin typeface="Signika"/>
              <a:ea typeface="Signika"/>
              <a:cs typeface="Signika"/>
              <a:sym typeface="Signika"/>
            </a:endParaRPr>
          </a:p>
          <a:p>
            <a:pPr indent="0" lvl="0" marL="0" rtl="0" algn="l">
              <a:lnSpc>
                <a:spcPct val="100000"/>
              </a:lnSpc>
              <a:spcBef>
                <a:spcPts val="0"/>
              </a:spcBef>
              <a:spcAft>
                <a:spcPts val="0"/>
              </a:spcAft>
              <a:buNone/>
            </a:pPr>
            <a:r>
              <a:t/>
            </a:r>
            <a:endParaRPr b="1" sz="1800">
              <a:solidFill>
                <a:schemeClr val="lt1"/>
              </a:solidFill>
              <a:latin typeface="Signika"/>
              <a:ea typeface="Signika"/>
              <a:cs typeface="Signika"/>
              <a:sym typeface="Signika"/>
            </a:endParaRPr>
          </a:p>
        </p:txBody>
      </p:sp>
      <p:pic>
        <p:nvPicPr>
          <p:cNvPr descr="Subscribe to Channel NewsAsia Connect: http://cna.asia/cnaconnect&#10;&#10;Upcycling is a growing trend that’s not only good for the environment, but also good for business. Dennis Lau, an innovative upcyclist, shares his tips for turning trash into treasure.&#10;&#10;To know more about World Environment Day, check out: http://www.unep.org/wed/&#10;&#10;Special Thanks:&#10;Dennis Lau&#10;AEIOU Cafe&#10;&#10;Producers/Camera:&#10;Ray Yeh&#10;Sarah Yang&#10;&#10;Writer/Video Editor:&#10;Sarah Yang [sarahyang@mediacorp.com.sg]&#10;&#10;Editor:&#10;Ray Yeh [RayYeh@mediacorp.com.sg]" id="126" name="Google Shape;126;p14" title="Upcycling: Trash To Treasure | World Environment Day Special | Channel NewsAsia Connect">
            <a:hlinkClick r:id="rId3"/>
          </p:cNvPr>
          <p:cNvPicPr preferRelativeResize="0"/>
          <p:nvPr/>
        </p:nvPicPr>
        <p:blipFill>
          <a:blip r:embed="rId4">
            <a:alphaModFix/>
          </a:blip>
          <a:stretch>
            <a:fillRect/>
          </a:stretch>
        </p:blipFill>
        <p:spPr>
          <a:xfrm>
            <a:off x="1320400" y="833125"/>
            <a:ext cx="6662838" cy="374784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l"/>
              <a:t>‹#›</a:t>
            </a:fld>
            <a:endParaRPr sz="1000"/>
          </a:p>
        </p:txBody>
      </p:sp>
      <p:sp>
        <p:nvSpPr>
          <p:cNvPr id="132" name="Google Shape;132;p15"/>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pl" sz="1800">
                <a:solidFill>
                  <a:schemeClr val="dk1"/>
                </a:solidFill>
                <a:latin typeface="Signika"/>
                <a:ea typeface="Signika"/>
                <a:cs typeface="Signika"/>
                <a:sym typeface="Signika"/>
              </a:rPr>
              <a:t>Let’s check the answer.</a:t>
            </a:r>
            <a:endParaRPr b="1" sz="1800">
              <a:solidFill>
                <a:schemeClr val="dk1"/>
              </a:solidFill>
              <a:latin typeface="Signika"/>
              <a:ea typeface="Signika"/>
              <a:cs typeface="Signika"/>
              <a:sym typeface="Signika"/>
            </a:endParaRPr>
          </a:p>
        </p:txBody>
      </p:sp>
      <p:sp>
        <p:nvSpPr>
          <p:cNvPr id="133" name="Google Shape;133;p15"/>
          <p:cNvSpPr txBox="1"/>
          <p:nvPr/>
        </p:nvSpPr>
        <p:spPr>
          <a:xfrm>
            <a:off x="1460650" y="863700"/>
            <a:ext cx="6304500" cy="71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000"/>
              </a:spcAft>
              <a:buNone/>
            </a:pPr>
            <a:r>
              <a:rPr lang="pl" sz="1600">
                <a:solidFill>
                  <a:schemeClr val="dk1"/>
                </a:solidFill>
                <a:highlight>
                  <a:schemeClr val="accent6"/>
                </a:highlight>
                <a:latin typeface="Signika Light"/>
                <a:ea typeface="Signika Light"/>
                <a:cs typeface="Signika Light"/>
                <a:sym typeface="Signika Light"/>
              </a:rPr>
              <a:t>Upcycling is the process of turning unwanted materials or products into new items by repurposing them and giving them a new life and value.</a:t>
            </a:r>
            <a:endParaRPr sz="1600">
              <a:solidFill>
                <a:schemeClr val="dk1"/>
              </a:solidFill>
              <a:highlight>
                <a:schemeClr val="accent6"/>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