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4"/>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y="5143500" cx="9144000"/>
  <p:notesSz cx="6858000" cy="9144000"/>
  <p:embeddedFontLst>
    <p:embeddedFont>
      <p:font typeface="League Spartan"/>
      <p:regular r:id="rId27"/>
      <p:bold r:id="rId28"/>
    </p:embeddedFont>
    <p:embeddedFont>
      <p:font typeface="Signika"/>
      <p:regular r:id="rId29"/>
      <p:bold r:id="rId30"/>
    </p:embeddedFont>
    <p:embeddedFont>
      <p:font typeface="Signika SemiBold"/>
      <p:regular r:id="rId31"/>
      <p:bold r:id="rId32"/>
    </p:embeddedFont>
    <p:embeddedFont>
      <p:font typeface="Signika Light"/>
      <p:regular r:id="rId33"/>
      <p:bold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font" Target="fonts/LeagueSpartan-bold.fntdata"/><Relationship Id="rId27" Type="http://schemas.openxmlformats.org/officeDocument/2006/relationships/font" Target="fonts/LeagueSpartan-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Signika-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SignikaSemiBold-regular.fntdata"/><Relationship Id="rId30" Type="http://schemas.openxmlformats.org/officeDocument/2006/relationships/font" Target="fonts/Signika-bold.fntdata"/><Relationship Id="rId11" Type="http://schemas.openxmlformats.org/officeDocument/2006/relationships/slide" Target="slides/slide4.xml"/><Relationship Id="rId33" Type="http://schemas.openxmlformats.org/officeDocument/2006/relationships/font" Target="fonts/SignikaLight-regular.fntdata"/><Relationship Id="rId10" Type="http://schemas.openxmlformats.org/officeDocument/2006/relationships/slide" Target="slides/slide3.xml"/><Relationship Id="rId32" Type="http://schemas.openxmlformats.org/officeDocument/2006/relationships/font" Target="fonts/SignikaSemiBold-bold.fntdata"/><Relationship Id="rId13" Type="http://schemas.openxmlformats.org/officeDocument/2006/relationships/slide" Target="slides/slide6.xml"/><Relationship Id="rId12" Type="http://schemas.openxmlformats.org/officeDocument/2006/relationships/slide" Target="slides/slide5.xml"/><Relationship Id="rId34" Type="http://schemas.openxmlformats.org/officeDocument/2006/relationships/font" Target="fonts/SignikaLight-bold.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034d0d09f2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034d0d09f2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034d0d09f2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2034d0d09f2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2034d0d09f2_0_36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2034d0d09f2_0_3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2034d0d09f2_0_4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2034d0d09f2_0_4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034d0d09f2_0_55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2034d0d09f2_0_5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034d0d09f2_0_6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034d0d09f2_0_6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034d0d09f2_0_9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2034d0d09f2_0_9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034d0d09f2_0_68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034d0d09f2_0_6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034d0d09f2_0_10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034d0d09f2_0_10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034d0d09f2_0_74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034d0d09f2_0_7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2034d0d09f2_0_8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2034d0d09f2_0_8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034d0d09f2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034d0d09f2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034d0d09f2_0_12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034d0d09f2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Possible answers: </a:t>
            </a:r>
            <a:r>
              <a:rPr b="1" lang="en-GB" sz="1400">
                <a:solidFill>
                  <a:schemeClr val="dk1"/>
                </a:solidFill>
                <a:highlight>
                  <a:srgbClr val="FFCD00"/>
                </a:highlight>
                <a:latin typeface="Signika"/>
                <a:ea typeface="Signika"/>
                <a:cs typeface="Signika"/>
                <a:sym typeface="Signika"/>
              </a:rPr>
              <a:t>upskill </a:t>
            </a:r>
            <a:r>
              <a:rPr lang="en-GB" sz="1400">
                <a:solidFill>
                  <a:schemeClr val="dk1"/>
                </a:solidFill>
                <a:highlight>
                  <a:srgbClr val="FFCD00"/>
                </a:highlight>
                <a:latin typeface="Signika Light"/>
                <a:ea typeface="Signika Light"/>
                <a:cs typeface="Signika Light"/>
                <a:sym typeface="Signika Light"/>
              </a:rPr>
              <a:t>– learn or teach someone new skills; </a:t>
            </a:r>
            <a:r>
              <a:rPr b="1" lang="en-GB" sz="1400">
                <a:solidFill>
                  <a:schemeClr val="dk1"/>
                </a:solidFill>
                <a:highlight>
                  <a:srgbClr val="FFCD00"/>
                </a:highlight>
                <a:latin typeface="Signika"/>
                <a:ea typeface="Signika"/>
                <a:cs typeface="Signika"/>
                <a:sym typeface="Signika"/>
              </a:rPr>
              <a:t>reskill </a:t>
            </a:r>
            <a:r>
              <a:rPr lang="en-GB" sz="1400">
                <a:solidFill>
                  <a:schemeClr val="dk1"/>
                </a:solidFill>
                <a:highlight>
                  <a:srgbClr val="FFCD00"/>
                </a:highlight>
                <a:latin typeface="Signika Light"/>
                <a:ea typeface="Signika Light"/>
                <a:cs typeface="Signika Light"/>
                <a:sym typeface="Signika Light"/>
              </a:rPr>
              <a:t>– learn or teach someone new skills so that they can start a new job; </a:t>
            </a:r>
            <a:r>
              <a:rPr b="1" lang="en-GB" sz="1400">
                <a:solidFill>
                  <a:schemeClr val="dk1"/>
                </a:solidFill>
                <a:highlight>
                  <a:srgbClr val="FFCD00"/>
                </a:highlight>
                <a:latin typeface="Signika"/>
                <a:ea typeface="Signika"/>
                <a:cs typeface="Signika"/>
                <a:sym typeface="Signika"/>
              </a:rPr>
              <a:t>deskill </a:t>
            </a:r>
            <a:r>
              <a:rPr lang="en-GB" sz="1400">
                <a:solidFill>
                  <a:schemeClr val="dk1"/>
                </a:solidFill>
                <a:highlight>
                  <a:srgbClr val="FFCD00"/>
                </a:highlight>
                <a:latin typeface="Signika Light"/>
                <a:ea typeface="Signika Light"/>
                <a:cs typeface="Signika Light"/>
                <a:sym typeface="Signika Light"/>
              </a:rPr>
              <a:t>– reduce the number of skills necessary for a particular job</a:t>
            </a:r>
            <a:endParaRPr sz="1400">
              <a:solidFill>
                <a:schemeClr val="dk1"/>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034d0d09f2_0_4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034d0d09f2_0_4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034d0d09f2_0_17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034d0d09f2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Students can either talk about their industry or the company or companies they have worked for.</a:t>
            </a:r>
            <a:endParaRPr sz="1400">
              <a:solidFill>
                <a:schemeClr val="dk1"/>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034d0d09f2_0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034d0d09f2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2034d0d09f2_0_26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2034d0d09f2_0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034d0d09f2_0_3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034d0d09f2_0_3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04286cd174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04286cd1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GB" sz="1400">
                <a:solidFill>
                  <a:schemeClr val="dk1"/>
                </a:solidFill>
                <a:latin typeface="Signika"/>
                <a:ea typeface="Signika"/>
                <a:cs typeface="Signika"/>
                <a:sym typeface="Signika"/>
              </a:rPr>
              <a:t>TIMESTAMPS</a:t>
            </a:r>
            <a:r>
              <a:rPr lang="en-GB" sz="1400">
                <a:solidFill>
                  <a:schemeClr val="dk1"/>
                </a:solidFill>
                <a:latin typeface="Signika Light"/>
                <a:ea typeface="Signika Light"/>
                <a:cs typeface="Signika Light"/>
                <a:sym typeface="Signika Light"/>
              </a:rPr>
              <a:t>:</a:t>
            </a:r>
            <a:endParaRPr sz="1400">
              <a:solidFill>
                <a:schemeClr val="dk1"/>
              </a:solidFill>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Char char="●"/>
            </a:pPr>
            <a:r>
              <a:rPr lang="en-GB" sz="1400">
                <a:solidFill>
                  <a:schemeClr val="dk1"/>
                </a:solidFill>
                <a:latin typeface="Signika Light"/>
                <a:ea typeface="Signika Light"/>
                <a:cs typeface="Signika Light"/>
                <a:sym typeface="Signika Light"/>
              </a:rPr>
              <a:t>00:33</a:t>
            </a:r>
            <a:endParaRPr sz="1400">
              <a:solidFill>
                <a:schemeClr val="dk1"/>
              </a:solidFill>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Char char="●"/>
            </a:pPr>
            <a:r>
              <a:rPr lang="en-GB" sz="1400">
                <a:solidFill>
                  <a:schemeClr val="dk1"/>
                </a:solidFill>
                <a:latin typeface="Signika Light"/>
                <a:ea typeface="Signika Light"/>
                <a:cs typeface="Signika Light"/>
                <a:sym typeface="Signika Light"/>
              </a:rPr>
              <a:t>00:54</a:t>
            </a:r>
            <a:endParaRPr sz="1400">
              <a:solidFill>
                <a:schemeClr val="dk1"/>
              </a:solidFill>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Char char="●"/>
            </a:pPr>
            <a:r>
              <a:rPr lang="en-GB" sz="1400">
                <a:solidFill>
                  <a:schemeClr val="dk1"/>
                </a:solidFill>
                <a:latin typeface="Signika Light"/>
                <a:ea typeface="Signika Light"/>
                <a:cs typeface="Signika Light"/>
                <a:sym typeface="Signika Light"/>
              </a:rPr>
              <a:t>01:14</a:t>
            </a:r>
            <a:endParaRPr sz="1400">
              <a:solidFill>
                <a:schemeClr val="dk1"/>
              </a:solidFill>
              <a:latin typeface="Signika Light"/>
              <a:ea typeface="Signika Light"/>
              <a:cs typeface="Signika Light"/>
              <a:sym typeface="Signika Ligh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rtl="0">
              <a:spcBef>
                <a:spcPts val="0"/>
              </a:spcBef>
              <a:spcAft>
                <a:spcPts val="0"/>
              </a:spcAft>
              <a:buSzPts val="3600"/>
              <a:buNone/>
              <a:defRPr b="1" sz="36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sz="1000"/>
          </a:p>
        </p:txBody>
      </p:sp>
      <p:sp>
        <p:nvSpPr>
          <p:cNvPr id="57" name="Google Shape;57;p14"/>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58" name="Google Shape;58;p14"/>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4"/>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61" name="Shape 61"/>
        <p:cNvGrpSpPr/>
        <p:nvPr/>
      </p:nvGrpSpPr>
      <p:grpSpPr>
        <a:xfrm>
          <a:off x="0" y="0"/>
          <a:ext cx="0" cy="0"/>
          <a:chOff x="0" y="0"/>
          <a:chExt cx="0" cy="0"/>
        </a:xfrm>
      </p:grpSpPr>
      <p:sp>
        <p:nvSpPr>
          <p:cNvPr id="62" name="Google Shape;62;p15"/>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63" name="Google Shape;63;p1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5"/>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66" name="Google Shape;66;p15"/>
          <p:cNvSpPr txBox="1"/>
          <p:nvPr>
            <p:ph idx="1" type="subTitle"/>
          </p:nvPr>
        </p:nvSpPr>
        <p:spPr>
          <a:xfrm>
            <a:off x="136800" y="3639600"/>
            <a:ext cx="5393700" cy="6462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67" name="Shape 67"/>
        <p:cNvGrpSpPr/>
        <p:nvPr/>
      </p:nvGrpSpPr>
      <p:grpSpPr>
        <a:xfrm>
          <a:off x="0" y="0"/>
          <a:ext cx="0" cy="0"/>
          <a:chOff x="0" y="0"/>
          <a:chExt cx="0" cy="0"/>
        </a:xfrm>
      </p:grpSpPr>
      <p:sp>
        <p:nvSpPr>
          <p:cNvPr id="68" name="Google Shape;68;p16"/>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69" name="Google Shape;69;p1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72" name="Google Shape;72;p16"/>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73" name="Google Shape;73;p16"/>
          <p:cNvSpPr txBox="1"/>
          <p:nvPr>
            <p:ph idx="1" type="subTitle"/>
          </p:nvPr>
        </p:nvSpPr>
        <p:spPr>
          <a:xfrm>
            <a:off x="136800" y="3819600"/>
            <a:ext cx="5162400" cy="554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4" name="Google Shape;74;p16"/>
          <p:cNvSpPr txBox="1"/>
          <p:nvPr>
            <p:ph idx="2" type="subTitle"/>
          </p:nvPr>
        </p:nvSpPr>
        <p:spPr>
          <a:xfrm>
            <a:off x="136800" y="2109600"/>
            <a:ext cx="6445800" cy="554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75" name="Shape 75"/>
        <p:cNvGrpSpPr/>
        <p:nvPr/>
      </p:nvGrpSpPr>
      <p:grpSpPr>
        <a:xfrm>
          <a:off x="0" y="0"/>
          <a:ext cx="0" cy="0"/>
          <a:chOff x="0" y="0"/>
          <a:chExt cx="0" cy="0"/>
        </a:xfrm>
      </p:grpSpPr>
      <p:sp>
        <p:nvSpPr>
          <p:cNvPr id="76" name="Google Shape;76;p17"/>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77" name="Google Shape;77;p1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7"/>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800"/>
              <a:buNone/>
              <a:defRPr b="1" sz="1800">
                <a:solidFill>
                  <a:schemeClr val="lt1"/>
                </a:solidFill>
              </a:defRPr>
            </a:lvl1pPr>
            <a:lvl2pPr lvl="1" rtl="0">
              <a:spcBef>
                <a:spcPts val="0"/>
              </a:spcBef>
              <a:spcAft>
                <a:spcPts val="0"/>
              </a:spcAft>
              <a:buSzPts val="2800"/>
              <a:buNone/>
              <a:defRPr>
                <a:latin typeface="Signika Light"/>
                <a:ea typeface="Signika Light"/>
                <a:cs typeface="Signika Light"/>
                <a:sym typeface="Signika Light"/>
              </a:defRPr>
            </a:lvl2pPr>
            <a:lvl3pPr lvl="2" rtl="0">
              <a:spcBef>
                <a:spcPts val="0"/>
              </a:spcBef>
              <a:spcAft>
                <a:spcPts val="0"/>
              </a:spcAft>
              <a:buSzPts val="2800"/>
              <a:buNone/>
              <a:defRPr>
                <a:latin typeface="Signika Light"/>
                <a:ea typeface="Signika Light"/>
                <a:cs typeface="Signika Light"/>
                <a:sym typeface="Signika Light"/>
              </a:defRPr>
            </a:lvl3pPr>
            <a:lvl4pPr lvl="3" rtl="0">
              <a:spcBef>
                <a:spcPts val="0"/>
              </a:spcBef>
              <a:spcAft>
                <a:spcPts val="0"/>
              </a:spcAft>
              <a:buSzPts val="2800"/>
              <a:buNone/>
              <a:defRPr>
                <a:latin typeface="Signika Light"/>
                <a:ea typeface="Signika Light"/>
                <a:cs typeface="Signika Light"/>
                <a:sym typeface="Signika Light"/>
              </a:defRPr>
            </a:lvl4pPr>
            <a:lvl5pPr lvl="4" rtl="0">
              <a:spcBef>
                <a:spcPts val="0"/>
              </a:spcBef>
              <a:spcAft>
                <a:spcPts val="0"/>
              </a:spcAft>
              <a:buSzPts val="2800"/>
              <a:buNone/>
              <a:defRPr>
                <a:latin typeface="Signika Light"/>
                <a:ea typeface="Signika Light"/>
                <a:cs typeface="Signika Light"/>
                <a:sym typeface="Signika Light"/>
              </a:defRPr>
            </a:lvl5pPr>
            <a:lvl6pPr lvl="5" rtl="0">
              <a:spcBef>
                <a:spcPts val="0"/>
              </a:spcBef>
              <a:spcAft>
                <a:spcPts val="0"/>
              </a:spcAft>
              <a:buSzPts val="2800"/>
              <a:buNone/>
              <a:defRPr>
                <a:latin typeface="Signika Light"/>
                <a:ea typeface="Signika Light"/>
                <a:cs typeface="Signika Light"/>
                <a:sym typeface="Signika Light"/>
              </a:defRPr>
            </a:lvl6pPr>
            <a:lvl7pPr lvl="6" rtl="0">
              <a:spcBef>
                <a:spcPts val="0"/>
              </a:spcBef>
              <a:spcAft>
                <a:spcPts val="0"/>
              </a:spcAft>
              <a:buSzPts val="2800"/>
              <a:buNone/>
              <a:defRPr>
                <a:latin typeface="Signika Light"/>
                <a:ea typeface="Signika Light"/>
                <a:cs typeface="Signika Light"/>
                <a:sym typeface="Signika Light"/>
              </a:defRPr>
            </a:lvl7pPr>
            <a:lvl8pPr lvl="7" rtl="0">
              <a:spcBef>
                <a:spcPts val="0"/>
              </a:spcBef>
              <a:spcAft>
                <a:spcPts val="0"/>
              </a:spcAft>
              <a:buSzPts val="2800"/>
              <a:buNone/>
              <a:defRPr>
                <a:latin typeface="Signika Light"/>
                <a:ea typeface="Signika Light"/>
                <a:cs typeface="Signika Light"/>
                <a:sym typeface="Signika Light"/>
              </a:defRPr>
            </a:lvl8pPr>
            <a:lvl9pPr lvl="8" rtl="0">
              <a:spcBef>
                <a:spcPts val="0"/>
              </a:spcBef>
              <a:spcAft>
                <a:spcPts val="0"/>
              </a:spcAft>
              <a:buSzPts val="2800"/>
              <a:buNone/>
              <a:defRPr>
                <a:latin typeface="Signika Light"/>
                <a:ea typeface="Signika Light"/>
                <a:cs typeface="Signika Light"/>
                <a:sym typeface="Signika Light"/>
              </a:defRPr>
            </a:lvl9pPr>
          </a:lstStyle>
          <a:p/>
        </p:txBody>
      </p:sp>
      <p:sp>
        <p:nvSpPr>
          <p:cNvPr id="80" name="Google Shape;80;p17"/>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1" name="Shape 81"/>
        <p:cNvGrpSpPr/>
        <p:nvPr/>
      </p:nvGrpSpPr>
      <p:grpSpPr>
        <a:xfrm>
          <a:off x="0" y="0"/>
          <a:ext cx="0" cy="0"/>
          <a:chOff x="0" y="0"/>
          <a:chExt cx="0" cy="0"/>
        </a:xfrm>
      </p:grpSpPr>
      <p:sp>
        <p:nvSpPr>
          <p:cNvPr id="82" name="Google Shape;82;p1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rtl="0">
              <a:buNone/>
              <a:defRPr sz="900">
                <a:solidFill>
                  <a:srgbClr val="FF5C5C"/>
                </a:solidFill>
              </a:defRPr>
            </a:lvl1pPr>
            <a:lvl2pPr lvl="1" rtl="0">
              <a:buNone/>
              <a:defRPr sz="900">
                <a:solidFill>
                  <a:srgbClr val="FF5C5C"/>
                </a:solidFill>
              </a:defRPr>
            </a:lvl2pPr>
            <a:lvl3pPr lvl="2" rtl="0">
              <a:buNone/>
              <a:defRPr sz="900">
                <a:solidFill>
                  <a:srgbClr val="FF5C5C"/>
                </a:solidFill>
              </a:defRPr>
            </a:lvl3pPr>
            <a:lvl4pPr lvl="3" rtl="0">
              <a:buNone/>
              <a:defRPr sz="900">
                <a:solidFill>
                  <a:srgbClr val="FF5C5C"/>
                </a:solidFill>
              </a:defRPr>
            </a:lvl4pPr>
            <a:lvl5pPr lvl="4" rtl="0">
              <a:buNone/>
              <a:defRPr sz="900">
                <a:solidFill>
                  <a:srgbClr val="FF5C5C"/>
                </a:solidFill>
              </a:defRPr>
            </a:lvl5pPr>
            <a:lvl6pPr lvl="5" rtl="0">
              <a:buNone/>
              <a:defRPr sz="900">
                <a:solidFill>
                  <a:srgbClr val="FF5C5C"/>
                </a:solidFill>
              </a:defRPr>
            </a:lvl6pPr>
            <a:lvl7pPr lvl="6" rtl="0">
              <a:buNone/>
              <a:defRPr sz="900">
                <a:solidFill>
                  <a:srgbClr val="FF5C5C"/>
                </a:solidFill>
              </a:defRPr>
            </a:lvl7pPr>
            <a:lvl8pPr lvl="7" rtl="0">
              <a:buNone/>
              <a:defRPr sz="900">
                <a:solidFill>
                  <a:srgbClr val="FF5C5C"/>
                </a:solidFill>
              </a:defRPr>
            </a:lvl8pPr>
            <a:lvl9pPr lvl="8" rtl="0">
              <a:buNone/>
              <a:defRPr sz="900">
                <a:solidFill>
                  <a:srgbClr val="FF5C5C"/>
                </a:solidFill>
              </a:defRPr>
            </a:lvl9pPr>
          </a:lstStyle>
          <a:p>
            <a:pPr indent="0" lvl="0" marL="0" rtl="0" algn="r">
              <a:spcBef>
                <a:spcPts val="0"/>
              </a:spcBef>
              <a:spcAft>
                <a:spcPts val="0"/>
              </a:spcAft>
              <a:buNone/>
            </a:pPr>
            <a:fld id="{00000000-1234-1234-1234-123412341234}" type="slidenum">
              <a:rPr lang="en-GB"/>
              <a:t>‹#›</a:t>
            </a:fld>
            <a:endParaRPr sz="1000">
              <a:latin typeface="Signika"/>
              <a:ea typeface="Signika"/>
              <a:cs typeface="Signika"/>
              <a:sym typeface="Signika"/>
            </a:endParaRPr>
          </a:p>
        </p:txBody>
      </p:sp>
      <p:sp>
        <p:nvSpPr>
          <p:cNvPr id="83" name="Google Shape;83;p18"/>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8"/>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8"/>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90" name="Shape 90"/>
        <p:cNvGrpSpPr/>
        <p:nvPr/>
      </p:nvGrpSpPr>
      <p:grpSpPr>
        <a:xfrm>
          <a:off x="0" y="0"/>
          <a:ext cx="0" cy="0"/>
          <a:chOff x="0" y="0"/>
          <a:chExt cx="0" cy="0"/>
        </a:xfrm>
      </p:grpSpPr>
      <p:sp>
        <p:nvSpPr>
          <p:cNvPr id="91" name="Google Shape;91;p20"/>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rtl="0">
              <a:spcBef>
                <a:spcPts val="0"/>
              </a:spcBef>
              <a:spcAft>
                <a:spcPts val="0"/>
              </a:spcAft>
              <a:buSzPts val="3600"/>
              <a:buNone/>
              <a:defRPr b="1" sz="36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92" name="Google Shape;92;p20"/>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sz="1000"/>
          </a:p>
        </p:txBody>
      </p:sp>
      <p:sp>
        <p:nvSpPr>
          <p:cNvPr id="93" name="Google Shape;93;p20"/>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94" name="Google Shape;94;p20"/>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20"/>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20"/>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97" name="Shape 97"/>
        <p:cNvGrpSpPr/>
        <p:nvPr/>
      </p:nvGrpSpPr>
      <p:grpSpPr>
        <a:xfrm>
          <a:off x="0" y="0"/>
          <a:ext cx="0" cy="0"/>
          <a:chOff x="0" y="0"/>
          <a:chExt cx="0" cy="0"/>
        </a:xfrm>
      </p:grpSpPr>
      <p:sp>
        <p:nvSpPr>
          <p:cNvPr id="98" name="Google Shape;98;p21"/>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99" name="Google Shape;99;p2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2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21"/>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102" name="Google Shape;102;p21"/>
          <p:cNvSpPr txBox="1"/>
          <p:nvPr>
            <p:ph idx="1" type="subTitle"/>
          </p:nvPr>
        </p:nvSpPr>
        <p:spPr>
          <a:xfrm>
            <a:off x="136800" y="3639600"/>
            <a:ext cx="5393700" cy="6462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103" name="Shape 103"/>
        <p:cNvGrpSpPr/>
        <p:nvPr/>
      </p:nvGrpSpPr>
      <p:grpSpPr>
        <a:xfrm>
          <a:off x="0" y="0"/>
          <a:ext cx="0" cy="0"/>
          <a:chOff x="0" y="0"/>
          <a:chExt cx="0" cy="0"/>
        </a:xfrm>
      </p:grpSpPr>
      <p:sp>
        <p:nvSpPr>
          <p:cNvPr id="104" name="Google Shape;104;p22"/>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05" name="Google Shape;105;p2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22"/>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108" name="Google Shape;108;p22"/>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109" name="Google Shape;109;p22"/>
          <p:cNvSpPr txBox="1"/>
          <p:nvPr>
            <p:ph idx="1" type="subTitle"/>
          </p:nvPr>
        </p:nvSpPr>
        <p:spPr>
          <a:xfrm>
            <a:off x="136800" y="3819600"/>
            <a:ext cx="51624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22"/>
          <p:cNvSpPr txBox="1"/>
          <p:nvPr>
            <p:ph idx="2" type="subTitle"/>
          </p:nvPr>
        </p:nvSpPr>
        <p:spPr>
          <a:xfrm>
            <a:off x="136800" y="2109600"/>
            <a:ext cx="64458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111" name="Shape 111"/>
        <p:cNvGrpSpPr/>
        <p:nvPr/>
      </p:nvGrpSpPr>
      <p:grpSpPr>
        <a:xfrm>
          <a:off x="0" y="0"/>
          <a:ext cx="0" cy="0"/>
          <a:chOff x="0" y="0"/>
          <a:chExt cx="0" cy="0"/>
        </a:xfrm>
      </p:grpSpPr>
      <p:sp>
        <p:nvSpPr>
          <p:cNvPr id="112" name="Google Shape;112;p23"/>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13" name="Google Shape;113;p2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2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23"/>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800"/>
              <a:buNone/>
              <a:defRPr b="1" sz="1800">
                <a:solidFill>
                  <a:schemeClr val="lt1"/>
                </a:solidFill>
              </a:defRPr>
            </a:lvl1pPr>
            <a:lvl2pPr lvl="1" rtl="0">
              <a:spcBef>
                <a:spcPts val="0"/>
              </a:spcBef>
              <a:spcAft>
                <a:spcPts val="0"/>
              </a:spcAft>
              <a:buSzPts val="2800"/>
              <a:buNone/>
              <a:defRPr>
                <a:latin typeface="Signika Light"/>
                <a:ea typeface="Signika Light"/>
                <a:cs typeface="Signika Light"/>
                <a:sym typeface="Signika Light"/>
              </a:defRPr>
            </a:lvl2pPr>
            <a:lvl3pPr lvl="2" rtl="0">
              <a:spcBef>
                <a:spcPts val="0"/>
              </a:spcBef>
              <a:spcAft>
                <a:spcPts val="0"/>
              </a:spcAft>
              <a:buSzPts val="2800"/>
              <a:buNone/>
              <a:defRPr>
                <a:latin typeface="Signika Light"/>
                <a:ea typeface="Signika Light"/>
                <a:cs typeface="Signika Light"/>
                <a:sym typeface="Signika Light"/>
              </a:defRPr>
            </a:lvl3pPr>
            <a:lvl4pPr lvl="3" rtl="0">
              <a:spcBef>
                <a:spcPts val="0"/>
              </a:spcBef>
              <a:spcAft>
                <a:spcPts val="0"/>
              </a:spcAft>
              <a:buSzPts val="2800"/>
              <a:buNone/>
              <a:defRPr>
                <a:latin typeface="Signika Light"/>
                <a:ea typeface="Signika Light"/>
                <a:cs typeface="Signika Light"/>
                <a:sym typeface="Signika Light"/>
              </a:defRPr>
            </a:lvl4pPr>
            <a:lvl5pPr lvl="4" rtl="0">
              <a:spcBef>
                <a:spcPts val="0"/>
              </a:spcBef>
              <a:spcAft>
                <a:spcPts val="0"/>
              </a:spcAft>
              <a:buSzPts val="2800"/>
              <a:buNone/>
              <a:defRPr>
                <a:latin typeface="Signika Light"/>
                <a:ea typeface="Signika Light"/>
                <a:cs typeface="Signika Light"/>
                <a:sym typeface="Signika Light"/>
              </a:defRPr>
            </a:lvl5pPr>
            <a:lvl6pPr lvl="5" rtl="0">
              <a:spcBef>
                <a:spcPts val="0"/>
              </a:spcBef>
              <a:spcAft>
                <a:spcPts val="0"/>
              </a:spcAft>
              <a:buSzPts val="2800"/>
              <a:buNone/>
              <a:defRPr>
                <a:latin typeface="Signika Light"/>
                <a:ea typeface="Signika Light"/>
                <a:cs typeface="Signika Light"/>
                <a:sym typeface="Signika Light"/>
              </a:defRPr>
            </a:lvl6pPr>
            <a:lvl7pPr lvl="6" rtl="0">
              <a:spcBef>
                <a:spcPts val="0"/>
              </a:spcBef>
              <a:spcAft>
                <a:spcPts val="0"/>
              </a:spcAft>
              <a:buSzPts val="2800"/>
              <a:buNone/>
              <a:defRPr>
                <a:latin typeface="Signika Light"/>
                <a:ea typeface="Signika Light"/>
                <a:cs typeface="Signika Light"/>
                <a:sym typeface="Signika Light"/>
              </a:defRPr>
            </a:lvl7pPr>
            <a:lvl8pPr lvl="7" rtl="0">
              <a:spcBef>
                <a:spcPts val="0"/>
              </a:spcBef>
              <a:spcAft>
                <a:spcPts val="0"/>
              </a:spcAft>
              <a:buSzPts val="2800"/>
              <a:buNone/>
              <a:defRPr>
                <a:latin typeface="Signika Light"/>
                <a:ea typeface="Signika Light"/>
                <a:cs typeface="Signika Light"/>
                <a:sym typeface="Signika Light"/>
              </a:defRPr>
            </a:lvl8pPr>
            <a:lvl9pPr lvl="8" rtl="0">
              <a:spcBef>
                <a:spcPts val="0"/>
              </a:spcBef>
              <a:spcAft>
                <a:spcPts val="0"/>
              </a:spcAft>
              <a:buSzPts val="2800"/>
              <a:buNone/>
              <a:defRPr>
                <a:latin typeface="Signika Light"/>
                <a:ea typeface="Signika Light"/>
                <a:cs typeface="Signika Light"/>
                <a:sym typeface="Signika Light"/>
              </a:defRPr>
            </a:lvl9pPr>
          </a:lstStyle>
          <a:p/>
        </p:txBody>
      </p:sp>
      <p:sp>
        <p:nvSpPr>
          <p:cNvPr id="116" name="Google Shape;116;p23"/>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7" name="Shape 117"/>
        <p:cNvGrpSpPr/>
        <p:nvPr/>
      </p:nvGrpSpPr>
      <p:grpSpPr>
        <a:xfrm>
          <a:off x="0" y="0"/>
          <a:ext cx="0" cy="0"/>
          <a:chOff x="0" y="0"/>
          <a:chExt cx="0" cy="0"/>
        </a:xfrm>
      </p:grpSpPr>
      <p:sp>
        <p:nvSpPr>
          <p:cNvPr id="118" name="Google Shape;118;p2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rtl="0">
              <a:buNone/>
              <a:defRPr sz="900">
                <a:solidFill>
                  <a:srgbClr val="FF5C5C"/>
                </a:solidFill>
              </a:defRPr>
            </a:lvl1pPr>
            <a:lvl2pPr lvl="1" rtl="0">
              <a:buNone/>
              <a:defRPr sz="900">
                <a:solidFill>
                  <a:srgbClr val="FF5C5C"/>
                </a:solidFill>
              </a:defRPr>
            </a:lvl2pPr>
            <a:lvl3pPr lvl="2" rtl="0">
              <a:buNone/>
              <a:defRPr sz="900">
                <a:solidFill>
                  <a:srgbClr val="FF5C5C"/>
                </a:solidFill>
              </a:defRPr>
            </a:lvl3pPr>
            <a:lvl4pPr lvl="3" rtl="0">
              <a:buNone/>
              <a:defRPr sz="900">
                <a:solidFill>
                  <a:srgbClr val="FF5C5C"/>
                </a:solidFill>
              </a:defRPr>
            </a:lvl4pPr>
            <a:lvl5pPr lvl="4" rtl="0">
              <a:buNone/>
              <a:defRPr sz="900">
                <a:solidFill>
                  <a:srgbClr val="FF5C5C"/>
                </a:solidFill>
              </a:defRPr>
            </a:lvl5pPr>
            <a:lvl6pPr lvl="5" rtl="0">
              <a:buNone/>
              <a:defRPr sz="900">
                <a:solidFill>
                  <a:srgbClr val="FF5C5C"/>
                </a:solidFill>
              </a:defRPr>
            </a:lvl6pPr>
            <a:lvl7pPr lvl="6" rtl="0">
              <a:buNone/>
              <a:defRPr sz="900">
                <a:solidFill>
                  <a:srgbClr val="FF5C5C"/>
                </a:solidFill>
              </a:defRPr>
            </a:lvl7pPr>
            <a:lvl8pPr lvl="7" rtl="0">
              <a:buNone/>
              <a:defRPr sz="900">
                <a:solidFill>
                  <a:srgbClr val="FF5C5C"/>
                </a:solidFill>
              </a:defRPr>
            </a:lvl8pPr>
            <a:lvl9pPr lvl="8" rtl="0">
              <a:buNone/>
              <a:defRPr sz="900">
                <a:solidFill>
                  <a:srgbClr val="FF5C5C"/>
                </a:solidFill>
              </a:defRPr>
            </a:lvl9pPr>
          </a:lstStyle>
          <a:p>
            <a:pPr indent="0" lvl="0" marL="0" rtl="0" algn="r">
              <a:spcBef>
                <a:spcPts val="0"/>
              </a:spcBef>
              <a:spcAft>
                <a:spcPts val="0"/>
              </a:spcAft>
              <a:buNone/>
            </a:pPr>
            <a:fld id="{00000000-1234-1234-1234-123412341234}" type="slidenum">
              <a:rPr lang="en-GB"/>
              <a:t>‹#›</a:t>
            </a:fld>
            <a:endParaRPr sz="1000">
              <a:latin typeface="Signika"/>
              <a:ea typeface="Signika"/>
              <a:cs typeface="Signika"/>
              <a:sym typeface="Signika"/>
            </a:endParaRPr>
          </a:p>
        </p:txBody>
      </p:sp>
      <p:sp>
        <p:nvSpPr>
          <p:cNvPr id="119" name="Google Shape;119;p24"/>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4"/>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4"/>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30200" lvl="0" marL="457200" rtl="0">
              <a:lnSpc>
                <a:spcPct val="115000"/>
              </a:lnSpc>
              <a:spcBef>
                <a:spcPts val="0"/>
              </a:spcBef>
              <a:spcAft>
                <a:spcPts val="0"/>
              </a:spcAft>
              <a:buClr>
                <a:schemeClr val="dk2"/>
              </a:buClr>
              <a:buSzPts val="1600"/>
              <a:buFont typeface="Signika Light"/>
              <a:buChar char="●"/>
              <a:defRPr sz="1600">
                <a:solidFill>
                  <a:schemeClr val="dk2"/>
                </a:solidFill>
                <a:latin typeface="Signika Light"/>
                <a:ea typeface="Signika Light"/>
                <a:cs typeface="Signika Light"/>
                <a:sym typeface="Signika Light"/>
              </a:defRPr>
            </a:lvl1pPr>
            <a:lvl2pPr indent="-317500" lvl="1" marL="914400" rtl="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2pPr>
            <a:lvl3pPr indent="-317500" lvl="2" marL="1371600" rtl="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3pPr>
            <a:lvl4pPr indent="-317500" lvl="3" marL="1828800" rtl="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4pPr>
            <a:lvl5pPr indent="-317500" lvl="4" marL="2286000" rtl="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5pPr>
            <a:lvl6pPr indent="-317500" lvl="5" marL="2743200" rtl="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6pPr>
            <a:lvl7pPr indent="-317500" lvl="6" marL="3200400" rtl="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7pPr>
            <a:lvl8pPr indent="-317500" lvl="7" marL="3657600" rtl="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8pPr>
            <a:lvl9pPr indent="-317500" lvl="8" marL="4114800" rtl="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9pPr>
          </a:lstStyle>
          <a:p/>
        </p:txBody>
      </p:sp>
      <p:sp>
        <p:nvSpPr>
          <p:cNvPr id="53" name="Google Shape;53;p13"/>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rtl="0" algn="r">
              <a:buNone/>
              <a:defRPr sz="900">
                <a:solidFill>
                  <a:schemeClr val="accent1"/>
                </a:solidFill>
                <a:latin typeface="Signika"/>
                <a:ea typeface="Signika"/>
                <a:cs typeface="Signika"/>
                <a:sym typeface="Signika"/>
              </a:defRPr>
            </a:lvl1pPr>
            <a:lvl2pPr lvl="1" rtl="0" algn="r">
              <a:buNone/>
              <a:defRPr sz="900">
                <a:solidFill>
                  <a:schemeClr val="accent1"/>
                </a:solidFill>
                <a:latin typeface="Signika"/>
                <a:ea typeface="Signika"/>
                <a:cs typeface="Signika"/>
                <a:sym typeface="Signika"/>
              </a:defRPr>
            </a:lvl2pPr>
            <a:lvl3pPr lvl="2" rtl="0" algn="r">
              <a:buNone/>
              <a:defRPr sz="900">
                <a:solidFill>
                  <a:schemeClr val="accent1"/>
                </a:solidFill>
                <a:latin typeface="Signika"/>
                <a:ea typeface="Signika"/>
                <a:cs typeface="Signika"/>
                <a:sym typeface="Signika"/>
              </a:defRPr>
            </a:lvl3pPr>
            <a:lvl4pPr lvl="3" rtl="0" algn="r">
              <a:buNone/>
              <a:defRPr sz="900">
                <a:solidFill>
                  <a:schemeClr val="accent1"/>
                </a:solidFill>
                <a:latin typeface="Signika"/>
                <a:ea typeface="Signika"/>
                <a:cs typeface="Signika"/>
                <a:sym typeface="Signika"/>
              </a:defRPr>
            </a:lvl4pPr>
            <a:lvl5pPr lvl="4" rtl="0" algn="r">
              <a:buNone/>
              <a:defRPr sz="900">
                <a:solidFill>
                  <a:schemeClr val="accent1"/>
                </a:solidFill>
                <a:latin typeface="Signika"/>
                <a:ea typeface="Signika"/>
                <a:cs typeface="Signika"/>
                <a:sym typeface="Signika"/>
              </a:defRPr>
            </a:lvl5pPr>
            <a:lvl6pPr lvl="5" rtl="0" algn="r">
              <a:buNone/>
              <a:defRPr sz="900">
                <a:solidFill>
                  <a:schemeClr val="accent1"/>
                </a:solidFill>
                <a:latin typeface="Signika"/>
                <a:ea typeface="Signika"/>
                <a:cs typeface="Signika"/>
                <a:sym typeface="Signika"/>
              </a:defRPr>
            </a:lvl6pPr>
            <a:lvl7pPr lvl="6" rtl="0" algn="r">
              <a:buNone/>
              <a:defRPr sz="900">
                <a:solidFill>
                  <a:schemeClr val="accent1"/>
                </a:solidFill>
                <a:latin typeface="Signika"/>
                <a:ea typeface="Signika"/>
                <a:cs typeface="Signika"/>
                <a:sym typeface="Signika"/>
              </a:defRPr>
            </a:lvl7pPr>
            <a:lvl8pPr lvl="7" rtl="0" algn="r">
              <a:buNone/>
              <a:defRPr sz="900">
                <a:solidFill>
                  <a:schemeClr val="accent1"/>
                </a:solidFill>
                <a:latin typeface="Signika"/>
                <a:ea typeface="Signika"/>
                <a:cs typeface="Signika"/>
                <a:sym typeface="Signika"/>
              </a:defRPr>
            </a:lvl8pPr>
            <a:lvl9pPr lvl="8" rtl="0"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86" name="Shape 86"/>
        <p:cNvGrpSpPr/>
        <p:nvPr/>
      </p:nvGrpSpPr>
      <p:grpSpPr>
        <a:xfrm>
          <a:off x="0" y="0"/>
          <a:ext cx="0" cy="0"/>
          <a:chOff x="0" y="0"/>
          <a:chExt cx="0" cy="0"/>
        </a:xfrm>
      </p:grpSpPr>
      <p:sp>
        <p:nvSpPr>
          <p:cNvPr id="87" name="Google Shape;87;p1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88" name="Google Shape;88;p19"/>
          <p:cNvSpPr txBox="1"/>
          <p:nvPr>
            <p:ph idx="1" type="body"/>
          </p:nvPr>
        </p:nvSpPr>
        <p:spPr>
          <a:xfrm>
            <a:off x="311700" y="1152475"/>
            <a:ext cx="8520600" cy="2518200"/>
          </a:xfrm>
          <a:prstGeom prst="rect">
            <a:avLst/>
          </a:prstGeom>
          <a:noFill/>
          <a:ln>
            <a:noFill/>
          </a:ln>
        </p:spPr>
        <p:txBody>
          <a:bodyPr anchorCtr="0" anchor="t" bIns="91425" lIns="91425" spcFirstLastPara="1" rIns="91425" wrap="square" tIns="91425">
            <a:spAutoFit/>
          </a:bodyPr>
          <a:lstStyle>
            <a:lvl1pPr indent="-330200" lvl="0" marL="457200" rtl="0">
              <a:lnSpc>
                <a:spcPct val="115000"/>
              </a:lnSpc>
              <a:spcBef>
                <a:spcPts val="0"/>
              </a:spcBef>
              <a:spcAft>
                <a:spcPts val="0"/>
              </a:spcAft>
              <a:buClr>
                <a:schemeClr val="dk1"/>
              </a:buClr>
              <a:buSzPts val="1600"/>
              <a:buFont typeface="Signika Light"/>
              <a:buChar char="●"/>
              <a:defRPr sz="1600">
                <a:solidFill>
                  <a:schemeClr val="dk1"/>
                </a:solidFill>
                <a:latin typeface="Signika Light"/>
                <a:ea typeface="Signika Light"/>
                <a:cs typeface="Signika Light"/>
                <a:sym typeface="Signika Light"/>
              </a:defRPr>
            </a:lvl1pPr>
            <a:lvl2pPr indent="-317500" lvl="1" marL="9144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2pPr>
            <a:lvl3pPr indent="-317500" lvl="2" marL="13716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3pPr>
            <a:lvl4pPr indent="-317500" lvl="3" marL="18288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4pPr>
            <a:lvl5pPr indent="-317500" lvl="4" marL="22860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5pPr>
            <a:lvl6pPr indent="-317500" lvl="5" marL="27432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6pPr>
            <a:lvl7pPr indent="-317500" lvl="6" marL="32004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7pPr>
            <a:lvl8pPr indent="-317500" lvl="7" marL="36576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8pPr>
            <a:lvl9pPr indent="-317500" lvl="8" marL="41148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9pPr>
          </a:lstStyle>
          <a:p/>
        </p:txBody>
      </p:sp>
      <p:sp>
        <p:nvSpPr>
          <p:cNvPr id="89" name="Google Shape;89;p19"/>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rtl="0" algn="r">
              <a:buNone/>
              <a:defRPr sz="900">
                <a:solidFill>
                  <a:schemeClr val="accent1"/>
                </a:solidFill>
                <a:latin typeface="Signika"/>
                <a:ea typeface="Signika"/>
                <a:cs typeface="Signika"/>
                <a:sym typeface="Signika"/>
              </a:defRPr>
            </a:lvl1pPr>
            <a:lvl2pPr lvl="1" rtl="0" algn="r">
              <a:buNone/>
              <a:defRPr sz="900">
                <a:solidFill>
                  <a:schemeClr val="accent1"/>
                </a:solidFill>
                <a:latin typeface="Signika"/>
                <a:ea typeface="Signika"/>
                <a:cs typeface="Signika"/>
                <a:sym typeface="Signika"/>
              </a:defRPr>
            </a:lvl2pPr>
            <a:lvl3pPr lvl="2" rtl="0" algn="r">
              <a:buNone/>
              <a:defRPr sz="900">
                <a:solidFill>
                  <a:schemeClr val="accent1"/>
                </a:solidFill>
                <a:latin typeface="Signika"/>
                <a:ea typeface="Signika"/>
                <a:cs typeface="Signika"/>
                <a:sym typeface="Signika"/>
              </a:defRPr>
            </a:lvl3pPr>
            <a:lvl4pPr lvl="3" rtl="0" algn="r">
              <a:buNone/>
              <a:defRPr sz="900">
                <a:solidFill>
                  <a:schemeClr val="accent1"/>
                </a:solidFill>
                <a:latin typeface="Signika"/>
                <a:ea typeface="Signika"/>
                <a:cs typeface="Signika"/>
                <a:sym typeface="Signika"/>
              </a:defRPr>
            </a:lvl4pPr>
            <a:lvl5pPr lvl="4" rtl="0" algn="r">
              <a:buNone/>
              <a:defRPr sz="900">
                <a:solidFill>
                  <a:schemeClr val="accent1"/>
                </a:solidFill>
                <a:latin typeface="Signika"/>
                <a:ea typeface="Signika"/>
                <a:cs typeface="Signika"/>
                <a:sym typeface="Signika"/>
              </a:defRPr>
            </a:lvl5pPr>
            <a:lvl6pPr lvl="5" rtl="0" algn="r">
              <a:buNone/>
              <a:defRPr sz="900">
                <a:solidFill>
                  <a:schemeClr val="accent1"/>
                </a:solidFill>
                <a:latin typeface="Signika"/>
                <a:ea typeface="Signika"/>
                <a:cs typeface="Signika"/>
                <a:sym typeface="Signika"/>
              </a:defRPr>
            </a:lvl6pPr>
            <a:lvl7pPr lvl="6" rtl="0" algn="r">
              <a:buNone/>
              <a:defRPr sz="900">
                <a:solidFill>
                  <a:schemeClr val="accent1"/>
                </a:solidFill>
                <a:latin typeface="Signika"/>
                <a:ea typeface="Signika"/>
                <a:cs typeface="Signika"/>
                <a:sym typeface="Signika"/>
              </a:defRPr>
            </a:lvl7pPr>
            <a:lvl8pPr lvl="7" rtl="0" algn="r">
              <a:buNone/>
              <a:defRPr sz="900">
                <a:solidFill>
                  <a:schemeClr val="accent1"/>
                </a:solidFill>
                <a:latin typeface="Signika"/>
                <a:ea typeface="Signika"/>
                <a:cs typeface="Signika"/>
                <a:sym typeface="Signika"/>
              </a:defRPr>
            </a:lvl8pPr>
            <a:lvl9pPr lvl="8" rtl="0"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64" r:id="rId1"/>
    <p:sldLayoutId id="2147483665" r:id="rId2"/>
    <p:sldLayoutId id="2147483666" r:id="rId3"/>
    <p:sldLayoutId id="2147483667" r:id="rId4"/>
    <p:sldLayoutId id="2147483668"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 Id="rId3" Type="http://schemas.openxmlformats.org/officeDocument/2006/relationships/hyperlink" Target="http://www.youtube.com/watch?v=TIluHnJtxgc" TargetMode="Externa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5"/>
          <p:cNvSpPr txBox="1"/>
          <p:nvPr/>
        </p:nvSpPr>
        <p:spPr>
          <a:xfrm>
            <a:off x="3286000" y="2376550"/>
            <a:ext cx="5142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rgbClr val="FF5C5C"/>
                </a:solidFill>
                <a:latin typeface="Signika"/>
                <a:ea typeface="Signika"/>
                <a:cs typeface="Signika"/>
                <a:sym typeface="Signika"/>
              </a:rPr>
              <a:t>Creating </a:t>
            </a:r>
            <a:br>
              <a:rPr b="1" lang="en-GB" sz="3600">
                <a:solidFill>
                  <a:srgbClr val="FF5C5C"/>
                </a:solidFill>
                <a:latin typeface="Signika"/>
                <a:ea typeface="Signika"/>
                <a:cs typeface="Signika"/>
                <a:sym typeface="Signika"/>
              </a:rPr>
            </a:br>
            <a:r>
              <a:rPr b="1" lang="en-GB" sz="3600">
                <a:solidFill>
                  <a:srgbClr val="FF5C5C"/>
                </a:solidFill>
                <a:latin typeface="Signika"/>
                <a:ea typeface="Signika"/>
                <a:cs typeface="Signika"/>
                <a:sym typeface="Signika"/>
              </a:rPr>
              <a:t>a learning culture</a:t>
            </a:r>
            <a:endParaRPr b="1" sz="3600">
              <a:solidFill>
                <a:srgbClr val="FF5C5C"/>
              </a:solidFill>
              <a:latin typeface="Signika"/>
              <a:ea typeface="Signika"/>
              <a:cs typeface="Signika"/>
              <a:sym typeface="Signika"/>
            </a:endParaRPr>
          </a:p>
        </p:txBody>
      </p:sp>
      <p:pic>
        <p:nvPicPr>
          <p:cNvPr id="127" name="Google Shape;127;p25"/>
          <p:cNvPicPr preferRelativeResize="0"/>
          <p:nvPr/>
        </p:nvPicPr>
        <p:blipFill rotWithShape="1">
          <a:blip r:embed="rId3">
            <a:alphaModFix/>
          </a:blip>
          <a:srcRect b="0" l="21738" r="21738" t="0"/>
          <a:stretch/>
        </p:blipFill>
        <p:spPr>
          <a:xfrm>
            <a:off x="444698" y="1763950"/>
            <a:ext cx="2518200" cy="2518200"/>
          </a:xfrm>
          <a:prstGeom prst="ellipse">
            <a:avLst/>
          </a:prstGeom>
          <a:noFill/>
          <a:ln cap="flat" cmpd="sng" w="9525">
            <a:solidFill>
              <a:srgbClr val="AAAAAA"/>
            </a:solidFill>
            <a:prstDash val="solid"/>
            <a:round/>
            <a:headEnd len="sm" w="sm" type="none"/>
            <a:tailEnd len="sm" w="sm" type="none"/>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34"/>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01" name="Google Shape;201;p3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3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34"/>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Do you a</a:t>
            </a:r>
            <a:r>
              <a:rPr b="1" lang="en-GB" sz="3600">
                <a:solidFill>
                  <a:schemeClr val="lt1"/>
                </a:solidFill>
                <a:latin typeface="Signika"/>
                <a:ea typeface="Signika"/>
                <a:cs typeface="Signika"/>
                <a:sym typeface="Signika"/>
              </a:rPr>
              <a:t>gree</a:t>
            </a:r>
            <a:r>
              <a:rPr b="1" lang="en-GB" sz="3600">
                <a:solidFill>
                  <a:schemeClr val="lt1"/>
                </a:solidFill>
                <a:latin typeface="Signika"/>
                <a:ea typeface="Signika"/>
                <a:cs typeface="Signika"/>
                <a:sym typeface="Signika"/>
              </a:rPr>
              <a:t>?</a:t>
            </a:r>
            <a:endParaRPr b="1" sz="3600">
              <a:solidFill>
                <a:schemeClr val="lt1"/>
              </a:solidFill>
              <a:latin typeface="Signika"/>
              <a:ea typeface="Signika"/>
              <a:cs typeface="Signika"/>
              <a:sym typeface="Signika"/>
            </a:endParaRPr>
          </a:p>
        </p:txBody>
      </p:sp>
      <p:pic>
        <p:nvPicPr>
          <p:cNvPr id="204" name="Google Shape;204;p34"/>
          <p:cNvPicPr preferRelativeResize="0"/>
          <p:nvPr/>
        </p:nvPicPr>
        <p:blipFill>
          <a:blip r:embed="rId3">
            <a:alphaModFix/>
          </a:blip>
          <a:stretch>
            <a:fillRect/>
          </a:stretch>
        </p:blipFill>
        <p:spPr>
          <a:xfrm>
            <a:off x="7916175" y="136800"/>
            <a:ext cx="975825" cy="9758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id="209" name="Google Shape;209;p35"/>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10" name="Google Shape;210;p3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11" name="Google Shape;211;p35"/>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Look at the ideas from the video and say what they might mean and whether you agree with them or not. </a:t>
            </a:r>
            <a:endParaRPr b="1" sz="1800">
              <a:solidFill>
                <a:srgbClr val="000032"/>
              </a:solidFill>
              <a:latin typeface="Signika"/>
              <a:ea typeface="Signika"/>
              <a:cs typeface="Signika"/>
              <a:sym typeface="Signika"/>
            </a:endParaRPr>
          </a:p>
        </p:txBody>
      </p:sp>
      <p:sp>
        <p:nvSpPr>
          <p:cNvPr id="212" name="Google Shape;212;p35"/>
          <p:cNvSpPr txBox="1"/>
          <p:nvPr/>
        </p:nvSpPr>
        <p:spPr>
          <a:xfrm>
            <a:off x="1216800" y="1146600"/>
            <a:ext cx="6480300" cy="29265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Everyone needs to be constantly growing, right from the CEO.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We are moving from routine work into knowledge work.</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When you are looking at skill development, it’s really important to look beyond the office.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As you progress further in your career, it’s even more critical to continuously improve on your skills.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a:t>
            </a:r>
            <a:r>
              <a:rPr i="1" lang="en-GB" sz="1600">
                <a:solidFill>
                  <a:schemeClr val="dk1"/>
                </a:solidFill>
                <a:latin typeface="Signika Light"/>
                <a:ea typeface="Signika Light"/>
                <a:cs typeface="Signika Light"/>
                <a:sym typeface="Signika Light"/>
              </a:rPr>
              <a:t>A successful career will no longer be about promotion. It will be about mastery.</a:t>
            </a:r>
            <a:r>
              <a:rPr lang="en-GB" sz="1600">
                <a:solidFill>
                  <a:schemeClr val="dk1"/>
                </a:solidFill>
                <a:latin typeface="Signika Light"/>
                <a:ea typeface="Signika Light"/>
                <a:cs typeface="Signika Light"/>
                <a:sym typeface="Signika Light"/>
              </a:rPr>
              <a:t>” Michael Martin Hammer </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6"/>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18" name="Google Shape;218;p3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3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36"/>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discuss!</a:t>
            </a:r>
            <a:endParaRPr b="1" sz="3600">
              <a:solidFill>
                <a:schemeClr val="lt1"/>
              </a:solidFill>
              <a:latin typeface="Signika"/>
              <a:ea typeface="Signika"/>
              <a:cs typeface="Signika"/>
              <a:sym typeface="Signika"/>
            </a:endParaRPr>
          </a:p>
        </p:txBody>
      </p:sp>
      <p:pic>
        <p:nvPicPr>
          <p:cNvPr id="221" name="Google Shape;221;p36"/>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pic>
        <p:nvPicPr>
          <p:cNvPr id="226" name="Google Shape;226;p37"/>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27" name="Google Shape;227;p3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28" name="Google Shape;228;p37"/>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GB" sz="1800">
                <a:solidFill>
                  <a:schemeClr val="dk1"/>
                </a:solidFill>
                <a:latin typeface="Signika"/>
                <a:ea typeface="Signika"/>
                <a:cs typeface="Signika"/>
                <a:sym typeface="Signika"/>
              </a:rPr>
              <a:t>In pairs, choose the option which would be more useful for you. Mention the advantages of both options. </a:t>
            </a:r>
            <a:endParaRPr b="1" sz="1800">
              <a:latin typeface="Signika"/>
              <a:ea typeface="Signika"/>
              <a:cs typeface="Signika"/>
              <a:sym typeface="Signika"/>
            </a:endParaRPr>
          </a:p>
        </p:txBody>
      </p:sp>
      <p:sp>
        <p:nvSpPr>
          <p:cNvPr id="229" name="Google Shape;229;p37"/>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latin typeface="Signika"/>
                <a:ea typeface="Signika"/>
                <a:cs typeface="Signika"/>
                <a:sym typeface="Signika"/>
              </a:rPr>
              <a:t>part 1/2</a:t>
            </a:r>
            <a:endParaRPr>
              <a:solidFill>
                <a:schemeClr val="lt1"/>
              </a:solidFill>
            </a:endParaRPr>
          </a:p>
        </p:txBody>
      </p:sp>
      <p:sp>
        <p:nvSpPr>
          <p:cNvPr id="230" name="Google Shape;230;p37"/>
          <p:cNvSpPr txBox="1"/>
          <p:nvPr/>
        </p:nvSpPr>
        <p:spPr>
          <a:xfrm>
            <a:off x="4190814" y="1281425"/>
            <a:ext cx="5079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800"/>
              </a:spcAft>
              <a:buNone/>
            </a:pPr>
            <a:r>
              <a:rPr lang="en-GB" sz="1600">
                <a:solidFill>
                  <a:srgbClr val="000032"/>
                </a:solidFill>
                <a:latin typeface="Signika"/>
                <a:ea typeface="Signika"/>
                <a:cs typeface="Signika"/>
                <a:sym typeface="Signika"/>
              </a:rPr>
              <a:t>OR</a:t>
            </a:r>
            <a:endParaRPr sz="1600">
              <a:solidFill>
                <a:srgbClr val="000032"/>
              </a:solidFill>
              <a:latin typeface="Signika Light"/>
              <a:ea typeface="Signika Light"/>
              <a:cs typeface="Signika Light"/>
              <a:sym typeface="Signika Light"/>
            </a:endParaRPr>
          </a:p>
        </p:txBody>
      </p:sp>
      <p:sp>
        <p:nvSpPr>
          <p:cNvPr id="231" name="Google Shape;231;p37"/>
          <p:cNvSpPr/>
          <p:nvPr/>
        </p:nvSpPr>
        <p:spPr>
          <a:xfrm>
            <a:off x="399475" y="1258025"/>
            <a:ext cx="3511200" cy="4779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upskilling</a:t>
            </a:r>
            <a:endParaRPr sz="1500">
              <a:solidFill>
                <a:srgbClr val="000032"/>
              </a:solidFill>
              <a:latin typeface="Signika Light"/>
              <a:ea typeface="Signika Light"/>
              <a:cs typeface="Signika Light"/>
              <a:sym typeface="Signika Light"/>
            </a:endParaRPr>
          </a:p>
        </p:txBody>
      </p:sp>
      <p:sp>
        <p:nvSpPr>
          <p:cNvPr id="232" name="Google Shape;232;p37"/>
          <p:cNvSpPr/>
          <p:nvPr/>
        </p:nvSpPr>
        <p:spPr>
          <a:xfrm>
            <a:off x="4942375" y="1258025"/>
            <a:ext cx="3511200" cy="4779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reskilling</a:t>
            </a:r>
            <a:endParaRPr sz="1500">
              <a:solidFill>
                <a:srgbClr val="000032"/>
              </a:solidFill>
              <a:latin typeface="Signika Light"/>
              <a:ea typeface="Signika Light"/>
              <a:cs typeface="Signika Light"/>
              <a:sym typeface="Signika Light"/>
            </a:endParaRPr>
          </a:p>
        </p:txBody>
      </p:sp>
      <p:sp>
        <p:nvSpPr>
          <p:cNvPr id="233" name="Google Shape;233;p37"/>
          <p:cNvSpPr txBox="1"/>
          <p:nvPr/>
        </p:nvSpPr>
        <p:spPr>
          <a:xfrm>
            <a:off x="4190814" y="2483100"/>
            <a:ext cx="5079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800"/>
              </a:spcAft>
              <a:buNone/>
            </a:pPr>
            <a:r>
              <a:rPr lang="en-GB" sz="1600">
                <a:solidFill>
                  <a:srgbClr val="000032"/>
                </a:solidFill>
                <a:latin typeface="Signika"/>
                <a:ea typeface="Signika"/>
                <a:cs typeface="Signika"/>
                <a:sym typeface="Signika"/>
              </a:rPr>
              <a:t>OR</a:t>
            </a:r>
            <a:endParaRPr sz="1600">
              <a:solidFill>
                <a:srgbClr val="000032"/>
              </a:solidFill>
              <a:latin typeface="Signika Light"/>
              <a:ea typeface="Signika Light"/>
              <a:cs typeface="Signika Light"/>
              <a:sym typeface="Signika Light"/>
            </a:endParaRPr>
          </a:p>
        </p:txBody>
      </p:sp>
      <p:sp>
        <p:nvSpPr>
          <p:cNvPr id="234" name="Google Shape;234;p37"/>
          <p:cNvSpPr/>
          <p:nvPr/>
        </p:nvSpPr>
        <p:spPr>
          <a:xfrm>
            <a:off x="399475" y="2051075"/>
            <a:ext cx="3511200" cy="1248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dedicating 10 or 15 minutes a day to reading publications, listening to podcasts or TED Talks and watching videos</a:t>
            </a:r>
            <a:endParaRPr sz="1500">
              <a:solidFill>
                <a:srgbClr val="000032"/>
              </a:solidFill>
              <a:latin typeface="Signika Light"/>
              <a:ea typeface="Signika Light"/>
              <a:cs typeface="Signika Light"/>
              <a:sym typeface="Signika Light"/>
            </a:endParaRPr>
          </a:p>
        </p:txBody>
      </p:sp>
      <p:sp>
        <p:nvSpPr>
          <p:cNvPr id="235" name="Google Shape;235;p37"/>
          <p:cNvSpPr/>
          <p:nvPr/>
        </p:nvSpPr>
        <p:spPr>
          <a:xfrm>
            <a:off x="4942375" y="2051075"/>
            <a:ext cx="3511200" cy="1248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completing courses on a regular basis</a:t>
            </a:r>
            <a:endParaRPr sz="1500">
              <a:solidFill>
                <a:srgbClr val="000032"/>
              </a:solidFill>
              <a:latin typeface="Signika Light"/>
              <a:ea typeface="Signika Light"/>
              <a:cs typeface="Signika Light"/>
              <a:sym typeface="Signika Light"/>
            </a:endParaRPr>
          </a:p>
        </p:txBody>
      </p:sp>
      <p:sp>
        <p:nvSpPr>
          <p:cNvPr id="236" name="Google Shape;236;p37"/>
          <p:cNvSpPr txBox="1"/>
          <p:nvPr/>
        </p:nvSpPr>
        <p:spPr>
          <a:xfrm>
            <a:off x="4190814" y="3874175"/>
            <a:ext cx="5079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800"/>
              </a:spcAft>
              <a:buNone/>
            </a:pPr>
            <a:r>
              <a:rPr lang="en-GB" sz="1600">
                <a:solidFill>
                  <a:srgbClr val="000032"/>
                </a:solidFill>
                <a:latin typeface="Signika"/>
                <a:ea typeface="Signika"/>
                <a:cs typeface="Signika"/>
                <a:sym typeface="Signika"/>
              </a:rPr>
              <a:t>OR</a:t>
            </a:r>
            <a:endParaRPr sz="1600">
              <a:solidFill>
                <a:srgbClr val="000032"/>
              </a:solidFill>
              <a:latin typeface="Signika Light"/>
              <a:ea typeface="Signika Light"/>
              <a:cs typeface="Signika Light"/>
              <a:sym typeface="Signika Light"/>
            </a:endParaRPr>
          </a:p>
        </p:txBody>
      </p:sp>
      <p:sp>
        <p:nvSpPr>
          <p:cNvPr id="237" name="Google Shape;237;p37"/>
          <p:cNvSpPr/>
          <p:nvPr/>
        </p:nvSpPr>
        <p:spPr>
          <a:xfrm>
            <a:off x="399475" y="3614525"/>
            <a:ext cx="3511200" cy="950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finding a mentor</a:t>
            </a:r>
            <a:endParaRPr sz="1500">
              <a:solidFill>
                <a:srgbClr val="000032"/>
              </a:solidFill>
              <a:latin typeface="Signika Light"/>
              <a:ea typeface="Signika Light"/>
              <a:cs typeface="Signika Light"/>
              <a:sym typeface="Signika Light"/>
            </a:endParaRPr>
          </a:p>
        </p:txBody>
      </p:sp>
      <p:sp>
        <p:nvSpPr>
          <p:cNvPr id="238" name="Google Shape;238;p37"/>
          <p:cNvSpPr/>
          <p:nvPr/>
        </p:nvSpPr>
        <p:spPr>
          <a:xfrm>
            <a:off x="4942375" y="3614525"/>
            <a:ext cx="3511200" cy="950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finding a reverse mentor </a:t>
            </a:r>
            <a:endParaRPr sz="1500">
              <a:solidFill>
                <a:srgbClr val="000032"/>
              </a:solidFill>
              <a:latin typeface="Signika Light"/>
              <a:ea typeface="Signika Light"/>
              <a:cs typeface="Signika Light"/>
              <a:sym typeface="Signika Light"/>
            </a:endParaRPr>
          </a:p>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(a more junior employee who mentors someone more senior)</a:t>
            </a:r>
            <a:endParaRPr sz="1500">
              <a:solidFill>
                <a:srgbClr val="000032"/>
              </a:solidFill>
              <a:latin typeface="Signika Light"/>
              <a:ea typeface="Signika Light"/>
              <a:cs typeface="Signika Light"/>
              <a:sym typeface="Signika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pic>
        <p:nvPicPr>
          <p:cNvPr id="243" name="Google Shape;243;p38"/>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44" name="Google Shape;244;p3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45" name="Google Shape;245;p38"/>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GB" sz="1800">
                <a:solidFill>
                  <a:schemeClr val="dk1"/>
                </a:solidFill>
                <a:latin typeface="Signika"/>
                <a:ea typeface="Signika"/>
                <a:cs typeface="Signika"/>
                <a:sym typeface="Signika"/>
              </a:rPr>
              <a:t>In pairs, choose the option which would be more useful for you. Mention the advantages of both options. </a:t>
            </a:r>
            <a:endParaRPr b="1" sz="1800">
              <a:latin typeface="Signika"/>
              <a:ea typeface="Signika"/>
              <a:cs typeface="Signika"/>
              <a:sym typeface="Signika"/>
            </a:endParaRPr>
          </a:p>
        </p:txBody>
      </p:sp>
      <p:sp>
        <p:nvSpPr>
          <p:cNvPr id="246" name="Google Shape;246;p38"/>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latin typeface="Signika"/>
                <a:ea typeface="Signika"/>
                <a:cs typeface="Signika"/>
                <a:sym typeface="Signika"/>
              </a:rPr>
              <a:t>part 2/2</a:t>
            </a:r>
            <a:endParaRPr>
              <a:solidFill>
                <a:schemeClr val="lt1"/>
              </a:solidFill>
            </a:endParaRPr>
          </a:p>
        </p:txBody>
      </p:sp>
      <p:sp>
        <p:nvSpPr>
          <p:cNvPr id="247" name="Google Shape;247;p38"/>
          <p:cNvSpPr txBox="1"/>
          <p:nvPr/>
        </p:nvSpPr>
        <p:spPr>
          <a:xfrm>
            <a:off x="4190814" y="1273600"/>
            <a:ext cx="5079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800"/>
              </a:spcAft>
              <a:buNone/>
            </a:pPr>
            <a:r>
              <a:rPr lang="en-GB" sz="1600">
                <a:solidFill>
                  <a:srgbClr val="000032"/>
                </a:solidFill>
                <a:latin typeface="Signika"/>
                <a:ea typeface="Signika"/>
                <a:cs typeface="Signika"/>
                <a:sym typeface="Signika"/>
              </a:rPr>
              <a:t>OR</a:t>
            </a:r>
            <a:endParaRPr sz="1600">
              <a:solidFill>
                <a:srgbClr val="000032"/>
              </a:solidFill>
              <a:latin typeface="Signika Light"/>
              <a:ea typeface="Signika Light"/>
              <a:cs typeface="Signika Light"/>
              <a:sym typeface="Signika Light"/>
            </a:endParaRPr>
          </a:p>
        </p:txBody>
      </p:sp>
      <p:sp>
        <p:nvSpPr>
          <p:cNvPr id="248" name="Google Shape;248;p38"/>
          <p:cNvSpPr/>
          <p:nvPr/>
        </p:nvSpPr>
        <p:spPr>
          <a:xfrm>
            <a:off x="4942375" y="1227250"/>
            <a:ext cx="3511200" cy="5238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giving talks at conferences</a:t>
            </a:r>
            <a:endParaRPr sz="1500">
              <a:solidFill>
                <a:srgbClr val="000032"/>
              </a:solidFill>
              <a:latin typeface="Signika Light"/>
              <a:ea typeface="Signika Light"/>
              <a:cs typeface="Signika Light"/>
              <a:sym typeface="Signika Light"/>
            </a:endParaRPr>
          </a:p>
        </p:txBody>
      </p:sp>
      <p:sp>
        <p:nvSpPr>
          <p:cNvPr id="249" name="Google Shape;249;p38"/>
          <p:cNvSpPr/>
          <p:nvPr/>
        </p:nvSpPr>
        <p:spPr>
          <a:xfrm>
            <a:off x="399475" y="1227250"/>
            <a:ext cx="3511200" cy="5238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being a mentor</a:t>
            </a:r>
            <a:endParaRPr sz="1500">
              <a:solidFill>
                <a:srgbClr val="000032"/>
              </a:solidFill>
              <a:latin typeface="Signika Light"/>
              <a:ea typeface="Signika Light"/>
              <a:cs typeface="Signika Light"/>
              <a:sym typeface="Signika Light"/>
            </a:endParaRPr>
          </a:p>
        </p:txBody>
      </p:sp>
      <p:sp>
        <p:nvSpPr>
          <p:cNvPr id="250" name="Google Shape;250;p38"/>
          <p:cNvSpPr txBox="1"/>
          <p:nvPr/>
        </p:nvSpPr>
        <p:spPr>
          <a:xfrm>
            <a:off x="4190814" y="2124400"/>
            <a:ext cx="5079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800"/>
              </a:spcAft>
              <a:buNone/>
            </a:pPr>
            <a:r>
              <a:rPr lang="en-GB" sz="1600">
                <a:solidFill>
                  <a:srgbClr val="000032"/>
                </a:solidFill>
                <a:latin typeface="Signika"/>
                <a:ea typeface="Signika"/>
                <a:cs typeface="Signika"/>
                <a:sym typeface="Signika"/>
              </a:rPr>
              <a:t>OR</a:t>
            </a:r>
            <a:endParaRPr sz="1600">
              <a:solidFill>
                <a:srgbClr val="000032"/>
              </a:solidFill>
              <a:latin typeface="Signika Light"/>
              <a:ea typeface="Signika Light"/>
              <a:cs typeface="Signika Light"/>
              <a:sym typeface="Signika Light"/>
            </a:endParaRPr>
          </a:p>
        </p:txBody>
      </p:sp>
      <p:sp>
        <p:nvSpPr>
          <p:cNvPr id="251" name="Google Shape;251;p38"/>
          <p:cNvSpPr/>
          <p:nvPr/>
        </p:nvSpPr>
        <p:spPr>
          <a:xfrm>
            <a:off x="4942375" y="1891200"/>
            <a:ext cx="3511200" cy="950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being part of a LinkedIn group of people who specialize in similar areas </a:t>
            </a:r>
            <a:endParaRPr sz="1500">
              <a:solidFill>
                <a:srgbClr val="000032"/>
              </a:solidFill>
              <a:latin typeface="Signika Light"/>
              <a:ea typeface="Signika Light"/>
              <a:cs typeface="Signika Light"/>
              <a:sym typeface="Signika Light"/>
            </a:endParaRPr>
          </a:p>
        </p:txBody>
      </p:sp>
      <p:sp>
        <p:nvSpPr>
          <p:cNvPr id="252" name="Google Shape;252;p38"/>
          <p:cNvSpPr/>
          <p:nvPr/>
        </p:nvSpPr>
        <p:spPr>
          <a:xfrm>
            <a:off x="399475" y="1891200"/>
            <a:ext cx="3511200" cy="950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being part of a hub which brings people from different parts of your company together </a:t>
            </a:r>
            <a:endParaRPr sz="1500">
              <a:solidFill>
                <a:srgbClr val="000032"/>
              </a:solidFill>
              <a:latin typeface="Signika Light"/>
              <a:ea typeface="Signika Light"/>
              <a:cs typeface="Signika Light"/>
              <a:sym typeface="Signika Light"/>
            </a:endParaRPr>
          </a:p>
        </p:txBody>
      </p:sp>
      <p:sp>
        <p:nvSpPr>
          <p:cNvPr id="253" name="Google Shape;253;p38"/>
          <p:cNvSpPr txBox="1"/>
          <p:nvPr/>
        </p:nvSpPr>
        <p:spPr>
          <a:xfrm>
            <a:off x="4190814" y="3005373"/>
            <a:ext cx="5079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800"/>
              </a:spcAft>
              <a:buNone/>
            </a:pPr>
            <a:r>
              <a:rPr lang="en-GB" sz="1600">
                <a:solidFill>
                  <a:srgbClr val="000032"/>
                </a:solidFill>
                <a:latin typeface="Signika"/>
                <a:ea typeface="Signika"/>
                <a:cs typeface="Signika"/>
                <a:sym typeface="Signika"/>
              </a:rPr>
              <a:t>OR</a:t>
            </a:r>
            <a:endParaRPr sz="1600">
              <a:solidFill>
                <a:srgbClr val="000032"/>
              </a:solidFill>
              <a:latin typeface="Signika Light"/>
              <a:ea typeface="Signika Light"/>
              <a:cs typeface="Signika Light"/>
              <a:sym typeface="Signika Light"/>
            </a:endParaRPr>
          </a:p>
        </p:txBody>
      </p:sp>
      <p:sp>
        <p:nvSpPr>
          <p:cNvPr id="254" name="Google Shape;254;p38"/>
          <p:cNvSpPr/>
          <p:nvPr/>
        </p:nvSpPr>
        <p:spPr>
          <a:xfrm>
            <a:off x="399475" y="2986623"/>
            <a:ext cx="3511200" cy="4779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working on your hard skills</a:t>
            </a:r>
            <a:endParaRPr sz="1500">
              <a:solidFill>
                <a:srgbClr val="000032"/>
              </a:solidFill>
              <a:latin typeface="Signika Light"/>
              <a:ea typeface="Signika Light"/>
              <a:cs typeface="Signika Light"/>
              <a:sym typeface="Signika Light"/>
            </a:endParaRPr>
          </a:p>
        </p:txBody>
      </p:sp>
      <p:sp>
        <p:nvSpPr>
          <p:cNvPr id="255" name="Google Shape;255;p38"/>
          <p:cNvSpPr/>
          <p:nvPr/>
        </p:nvSpPr>
        <p:spPr>
          <a:xfrm>
            <a:off x="4942375" y="2995198"/>
            <a:ext cx="3511200" cy="4779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working on your soft skills</a:t>
            </a:r>
            <a:endParaRPr sz="1500">
              <a:solidFill>
                <a:srgbClr val="000032"/>
              </a:solidFill>
              <a:latin typeface="Signika Light"/>
              <a:ea typeface="Signika Light"/>
              <a:cs typeface="Signika Light"/>
              <a:sym typeface="Signika Light"/>
            </a:endParaRPr>
          </a:p>
        </p:txBody>
      </p:sp>
      <p:sp>
        <p:nvSpPr>
          <p:cNvPr id="256" name="Google Shape;256;p38"/>
          <p:cNvSpPr txBox="1"/>
          <p:nvPr/>
        </p:nvSpPr>
        <p:spPr>
          <a:xfrm>
            <a:off x="4190814" y="3886352"/>
            <a:ext cx="5079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800"/>
              </a:spcAft>
              <a:buNone/>
            </a:pPr>
            <a:r>
              <a:rPr lang="en-GB" sz="1600">
                <a:solidFill>
                  <a:srgbClr val="000032"/>
                </a:solidFill>
                <a:latin typeface="Signika"/>
                <a:ea typeface="Signika"/>
                <a:cs typeface="Signika"/>
                <a:sym typeface="Signika"/>
              </a:rPr>
              <a:t>OR</a:t>
            </a:r>
            <a:endParaRPr sz="1600">
              <a:solidFill>
                <a:srgbClr val="000032"/>
              </a:solidFill>
              <a:latin typeface="Signika Light"/>
              <a:ea typeface="Signika Light"/>
              <a:cs typeface="Signika Light"/>
              <a:sym typeface="Signika Light"/>
            </a:endParaRPr>
          </a:p>
        </p:txBody>
      </p:sp>
      <p:sp>
        <p:nvSpPr>
          <p:cNvPr id="257" name="Google Shape;257;p38"/>
          <p:cNvSpPr/>
          <p:nvPr/>
        </p:nvSpPr>
        <p:spPr>
          <a:xfrm>
            <a:off x="4942375" y="3626702"/>
            <a:ext cx="3511200" cy="950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doing a personalized training programme (with half of the costs reimbursed by the employer)</a:t>
            </a:r>
            <a:endParaRPr sz="1500">
              <a:solidFill>
                <a:srgbClr val="000032"/>
              </a:solidFill>
              <a:latin typeface="Signika Light"/>
              <a:ea typeface="Signika Light"/>
              <a:cs typeface="Signika Light"/>
              <a:sym typeface="Signika Light"/>
            </a:endParaRPr>
          </a:p>
        </p:txBody>
      </p:sp>
      <p:sp>
        <p:nvSpPr>
          <p:cNvPr id="258" name="Google Shape;258;p38"/>
          <p:cNvSpPr/>
          <p:nvPr/>
        </p:nvSpPr>
        <p:spPr>
          <a:xfrm>
            <a:off x="399475" y="3620052"/>
            <a:ext cx="3511200" cy="950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doing a training programme for all company employees (paid for by the employer)</a:t>
            </a:r>
            <a:endParaRPr sz="1500">
              <a:solidFill>
                <a:srgbClr val="000032"/>
              </a:solidFill>
              <a:latin typeface="Signika Light"/>
              <a:ea typeface="Signika Light"/>
              <a:cs typeface="Signika Light"/>
              <a:sym typeface="Signika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39"/>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64" name="Google Shape;264;p39"/>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39"/>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39"/>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think!</a:t>
            </a:r>
            <a:endParaRPr b="1" sz="3600">
              <a:solidFill>
                <a:schemeClr val="lt1"/>
              </a:solidFill>
              <a:latin typeface="Signika"/>
              <a:ea typeface="Signika"/>
              <a:cs typeface="Signika"/>
              <a:sym typeface="Signika"/>
            </a:endParaRPr>
          </a:p>
        </p:txBody>
      </p:sp>
      <p:pic>
        <p:nvPicPr>
          <p:cNvPr id="267" name="Google Shape;267;p39"/>
          <p:cNvPicPr preferRelativeResize="0"/>
          <p:nvPr/>
        </p:nvPicPr>
        <p:blipFill>
          <a:blip r:embed="rId3">
            <a:alphaModFix/>
          </a:blip>
          <a:stretch>
            <a:fillRect/>
          </a:stretch>
        </p:blipFill>
        <p:spPr>
          <a:xfrm>
            <a:off x="8006400" y="137775"/>
            <a:ext cx="886968" cy="88696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pic>
        <p:nvPicPr>
          <p:cNvPr id="272" name="Google Shape;272;p40"/>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73" name="Google Shape;273;p4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74" name="Google Shape;274;p40"/>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Discuss the questions. </a:t>
            </a:r>
            <a:endParaRPr b="1" sz="1800">
              <a:solidFill>
                <a:srgbClr val="000032"/>
              </a:solidFill>
              <a:latin typeface="Signika"/>
              <a:ea typeface="Signika"/>
              <a:cs typeface="Signika"/>
              <a:sym typeface="Signika"/>
            </a:endParaRPr>
          </a:p>
        </p:txBody>
      </p:sp>
      <p:sp>
        <p:nvSpPr>
          <p:cNvPr id="275" name="Google Shape;275;p40"/>
          <p:cNvSpPr txBox="1"/>
          <p:nvPr/>
        </p:nvSpPr>
        <p:spPr>
          <a:xfrm>
            <a:off x="1216800" y="918000"/>
            <a:ext cx="6520500" cy="29265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Does your company support a learning culture? Why do you think so?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How can an employer convince their employees to upskill?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How can employees convince their employers to invest in their upskilling?</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How should employers or business owners decide on the direction of employee upskilling?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Should governments be involved in upskilling, e.g. by funding training for citizens interested in getting new skills? Why/Why not?</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41"/>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81" name="Google Shape;281;p4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4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41"/>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It’s debate time</a:t>
            </a:r>
            <a:r>
              <a:rPr b="1" lang="en-GB" sz="3600">
                <a:solidFill>
                  <a:schemeClr val="lt1"/>
                </a:solidFill>
                <a:latin typeface="Signika"/>
                <a:ea typeface="Signika"/>
                <a:cs typeface="Signika"/>
                <a:sym typeface="Signika"/>
              </a:rPr>
              <a:t>!</a:t>
            </a:r>
            <a:endParaRPr b="1" sz="3600">
              <a:solidFill>
                <a:schemeClr val="lt1"/>
              </a:solidFill>
              <a:latin typeface="Signika"/>
              <a:ea typeface="Signika"/>
              <a:cs typeface="Signika"/>
              <a:sym typeface="Signika"/>
            </a:endParaRPr>
          </a:p>
        </p:txBody>
      </p:sp>
      <p:pic>
        <p:nvPicPr>
          <p:cNvPr id="284" name="Google Shape;284;p41"/>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
        <p:nvSpPr>
          <p:cNvPr id="290" name="Google Shape;290;p42"/>
          <p:cNvSpPr txBox="1"/>
          <p:nvPr/>
        </p:nvSpPr>
        <p:spPr>
          <a:xfrm>
            <a:off x="222175" y="277200"/>
            <a:ext cx="7757400" cy="516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GB" sz="1800">
                <a:solidFill>
                  <a:srgbClr val="000032"/>
                </a:solidFill>
                <a:latin typeface="Signika"/>
                <a:ea typeface="Signika"/>
                <a:cs typeface="Signika"/>
                <a:sym typeface="Signika"/>
              </a:rPr>
              <a:t>Look at the statements, prepare your arguments and hold </a:t>
            </a:r>
            <a:r>
              <a:rPr b="1" lang="en-GB" sz="1800">
                <a:solidFill>
                  <a:srgbClr val="000032"/>
                </a:solidFill>
                <a:latin typeface="Signika"/>
                <a:ea typeface="Signika"/>
                <a:cs typeface="Signika"/>
                <a:sym typeface="Signika"/>
              </a:rPr>
              <a:t>debates</a:t>
            </a:r>
            <a:r>
              <a:rPr b="1" lang="en-GB" sz="1800">
                <a:solidFill>
                  <a:srgbClr val="000032"/>
                </a:solidFill>
                <a:latin typeface="Signika"/>
                <a:ea typeface="Signika"/>
                <a:cs typeface="Signika"/>
                <a:sym typeface="Signika"/>
              </a:rPr>
              <a:t>. </a:t>
            </a:r>
            <a:endParaRPr b="1" sz="1800">
              <a:solidFill>
                <a:srgbClr val="000032"/>
              </a:solidFill>
              <a:latin typeface="Signika"/>
              <a:ea typeface="Signika"/>
              <a:cs typeface="Signika"/>
              <a:sym typeface="Signika"/>
            </a:endParaRPr>
          </a:p>
        </p:txBody>
      </p:sp>
      <p:pic>
        <p:nvPicPr>
          <p:cNvPr id="291" name="Google Shape;291;p42"/>
          <p:cNvPicPr preferRelativeResize="0"/>
          <p:nvPr/>
        </p:nvPicPr>
        <p:blipFill>
          <a:blip r:embed="rId3">
            <a:alphaModFix/>
          </a:blip>
          <a:stretch>
            <a:fillRect/>
          </a:stretch>
        </p:blipFill>
        <p:spPr>
          <a:xfrm>
            <a:off x="8121600" y="72000"/>
            <a:ext cx="835200" cy="835177"/>
          </a:xfrm>
          <a:prstGeom prst="rect">
            <a:avLst/>
          </a:prstGeom>
          <a:noFill/>
          <a:ln>
            <a:noFill/>
          </a:ln>
        </p:spPr>
      </p:pic>
      <p:sp>
        <p:nvSpPr>
          <p:cNvPr id="292" name="Google Shape;292;p42"/>
          <p:cNvSpPr/>
          <p:nvPr/>
        </p:nvSpPr>
        <p:spPr>
          <a:xfrm>
            <a:off x="2176500" y="1318775"/>
            <a:ext cx="4791000" cy="1033500"/>
          </a:xfrm>
          <a:prstGeom prst="roundRect">
            <a:avLst>
              <a:gd fmla="val 9972"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600">
                <a:solidFill>
                  <a:srgbClr val="000032"/>
                </a:solidFill>
                <a:latin typeface="Signika Light"/>
                <a:ea typeface="Signika Light"/>
                <a:cs typeface="Signika Light"/>
                <a:sym typeface="Signika Light"/>
              </a:rPr>
              <a:t>Upskilling creates unnecessary pressure for employees to learn so that they don’t lose their jobs. It just adds to the stress of everyday life.</a:t>
            </a:r>
            <a:endParaRPr sz="1600">
              <a:solidFill>
                <a:srgbClr val="000032"/>
              </a:solidFill>
              <a:latin typeface="Signika Light"/>
              <a:ea typeface="Signika Light"/>
              <a:cs typeface="Signika Light"/>
              <a:sym typeface="Signika Light"/>
            </a:endParaRPr>
          </a:p>
        </p:txBody>
      </p:sp>
      <p:sp>
        <p:nvSpPr>
          <p:cNvPr id="293" name="Google Shape;293;p42"/>
          <p:cNvSpPr/>
          <p:nvPr/>
        </p:nvSpPr>
        <p:spPr>
          <a:xfrm>
            <a:off x="2176500" y="2596150"/>
            <a:ext cx="4791000" cy="876000"/>
          </a:xfrm>
          <a:prstGeom prst="roundRect">
            <a:avLst>
              <a:gd fmla="val 9972"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600">
                <a:solidFill>
                  <a:srgbClr val="000032"/>
                </a:solidFill>
                <a:latin typeface="Signika Light"/>
                <a:ea typeface="Signika Light"/>
                <a:cs typeface="Signika Light"/>
                <a:sym typeface="Signika Light"/>
              </a:rPr>
              <a:t>Upskilling is just a buzzword. Employers don’t provide the right conditions for employees to upskill. </a:t>
            </a:r>
            <a:endParaRPr sz="1600">
              <a:solidFill>
                <a:srgbClr val="000032"/>
              </a:solidFill>
              <a:latin typeface="Signika Light"/>
              <a:ea typeface="Signika Light"/>
              <a:cs typeface="Signika Light"/>
              <a:sym typeface="Signika 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43"/>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43"/>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00" name="Google Shape;300;p43"/>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301" name="Google Shape;301;p4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4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6"/>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33" name="Google Shape;133;p2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26"/>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136" name="Google Shape;136;p26"/>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137" name="Google Shape;137;p26"/>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43" name="Google Shape;143;p27"/>
          <p:cNvSpPr txBox="1"/>
          <p:nvPr/>
        </p:nvSpPr>
        <p:spPr>
          <a:xfrm>
            <a:off x="222175" y="277200"/>
            <a:ext cx="7757400" cy="46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Explain what you think the verbs mean.</a:t>
            </a:r>
            <a:endParaRPr b="1" sz="1800">
              <a:solidFill>
                <a:srgbClr val="000032"/>
              </a:solidFill>
              <a:latin typeface="Signika"/>
              <a:ea typeface="Signika"/>
              <a:cs typeface="Signika"/>
              <a:sym typeface="Signika"/>
            </a:endParaRPr>
          </a:p>
        </p:txBody>
      </p:sp>
      <p:sp>
        <p:nvSpPr>
          <p:cNvPr id="144" name="Google Shape;144;p27"/>
          <p:cNvSpPr txBox="1"/>
          <p:nvPr/>
        </p:nvSpPr>
        <p:spPr>
          <a:xfrm>
            <a:off x="1216800" y="1262975"/>
            <a:ext cx="5087700" cy="1169700"/>
          </a:xfrm>
          <a:prstGeom prst="rect">
            <a:avLst/>
          </a:prstGeom>
          <a:noFill/>
          <a:ln>
            <a:noFill/>
          </a:ln>
        </p:spPr>
        <p:txBody>
          <a:bodyPr anchorCtr="0" anchor="t" bIns="91425" lIns="91425" spcFirstLastPara="1" rIns="91425" wrap="square" tIns="91425">
            <a:spAutoFit/>
          </a:bodyPr>
          <a:lstStyle/>
          <a:p>
            <a:pPr indent="-330200" lvl="0" marL="457200" rtl="0" algn="l">
              <a:lnSpc>
                <a:spcPct val="150000"/>
              </a:lnSpc>
              <a:spcBef>
                <a:spcPts val="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upskill</a:t>
            </a:r>
            <a:endParaRPr sz="1600">
              <a:solidFill>
                <a:schemeClr val="dk1"/>
              </a:solidFill>
              <a:latin typeface="Signika Light"/>
              <a:ea typeface="Signika Light"/>
              <a:cs typeface="Signika Light"/>
              <a:sym typeface="Signika Light"/>
            </a:endParaRPr>
          </a:p>
          <a:p>
            <a:pPr indent="-330200" lvl="0" marL="457200" rtl="0" algn="l">
              <a:lnSpc>
                <a:spcPct val="150000"/>
              </a:lnSpc>
              <a:spcBef>
                <a:spcPts val="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reskill</a:t>
            </a:r>
            <a:endParaRPr sz="1600">
              <a:solidFill>
                <a:schemeClr val="dk1"/>
              </a:solidFill>
              <a:latin typeface="Signika Light"/>
              <a:ea typeface="Signika Light"/>
              <a:cs typeface="Signika Light"/>
              <a:sym typeface="Signika Light"/>
            </a:endParaRPr>
          </a:p>
          <a:p>
            <a:pPr indent="-330200" lvl="0" marL="457200" rtl="0" algn="l">
              <a:lnSpc>
                <a:spcPct val="150000"/>
              </a:lnSpc>
              <a:spcBef>
                <a:spcPts val="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deskill</a:t>
            </a:r>
            <a:endParaRPr sz="1600">
              <a:solidFill>
                <a:schemeClr val="dk1"/>
              </a:solidFill>
              <a:latin typeface="Signika Light"/>
              <a:ea typeface="Signika Light"/>
              <a:cs typeface="Signika Light"/>
              <a:sym typeface="Signika Light"/>
            </a:endParaRPr>
          </a:p>
        </p:txBody>
      </p:sp>
      <p:pic>
        <p:nvPicPr>
          <p:cNvPr id="145" name="Google Shape;145;p27"/>
          <p:cNvPicPr preferRelativeResize="0"/>
          <p:nvPr/>
        </p:nvPicPr>
        <p:blipFill>
          <a:blip r:embed="rId3">
            <a:alphaModFix/>
          </a:blip>
          <a:stretch>
            <a:fillRect/>
          </a:stretch>
        </p:blipFill>
        <p:spPr>
          <a:xfrm>
            <a:off x="8121600" y="72000"/>
            <a:ext cx="835200" cy="83517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51" name="Google Shape;151;p2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154" name="Google Shape;154;p28"/>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pic>
        <p:nvPicPr>
          <p:cNvPr id="159" name="Google Shape;159;p29"/>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60" name="Google Shape;160;p2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61" name="Google Shape;161;p29"/>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Think about the industry you are in and discuss the questions. </a:t>
            </a:r>
            <a:endParaRPr b="1" sz="1800">
              <a:solidFill>
                <a:srgbClr val="000032"/>
              </a:solidFill>
              <a:latin typeface="Signika"/>
              <a:ea typeface="Signika"/>
              <a:cs typeface="Signika"/>
              <a:sym typeface="Signika"/>
            </a:endParaRPr>
          </a:p>
        </p:txBody>
      </p:sp>
      <p:sp>
        <p:nvSpPr>
          <p:cNvPr id="162" name="Google Shape;162;p29"/>
          <p:cNvSpPr txBox="1"/>
          <p:nvPr/>
        </p:nvSpPr>
        <p:spPr>
          <a:xfrm>
            <a:off x="1216800" y="918000"/>
            <a:ext cx="6369900" cy="23868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What has changed in the last ten years? Consider customer needs, the use of technology and automation, as well as the skills needed to do the job well.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Have you been forced or decided to upskill recently? If so, what did you learn and how useful has it been for you?</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What skills related to your work would you like to learn in the near future? </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3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9" name="Google Shape;169;p30"/>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170" name="Google Shape;170;p30"/>
          <p:cNvSpPr txBox="1"/>
          <p:nvPr/>
        </p:nvSpPr>
        <p:spPr>
          <a:xfrm>
            <a:off x="138050" y="2109600"/>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In a moment, you’ll watch a video about:</a:t>
            </a:r>
            <a:endParaRPr b="1" sz="2400">
              <a:solidFill>
                <a:schemeClr val="lt1"/>
              </a:solidFill>
              <a:latin typeface="Signika"/>
              <a:ea typeface="Signika"/>
              <a:cs typeface="Signika"/>
              <a:sym typeface="Signika"/>
            </a:endParaRPr>
          </a:p>
        </p:txBody>
      </p:sp>
      <p:sp>
        <p:nvSpPr>
          <p:cNvPr id="171" name="Google Shape;171;p30"/>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upskilling</a:t>
            </a:r>
            <a:endParaRPr b="1" sz="3600">
              <a:solidFill>
                <a:schemeClr val="lt1"/>
              </a:solidFill>
              <a:latin typeface="Signika"/>
              <a:ea typeface="Signika"/>
              <a:cs typeface="Signika"/>
              <a:sym typeface="Signika"/>
            </a:endParaRPr>
          </a:p>
        </p:txBody>
      </p:sp>
      <p:sp>
        <p:nvSpPr>
          <p:cNvPr id="172" name="Google Shape;172;p30"/>
          <p:cNvSpPr txBox="1"/>
          <p:nvPr/>
        </p:nvSpPr>
        <p:spPr>
          <a:xfrm>
            <a:off x="138050" y="4089675"/>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But first…</a:t>
            </a:r>
            <a:endParaRPr b="1" sz="2400">
              <a:solidFill>
                <a:schemeClr val="lt1"/>
              </a:solidFill>
              <a:latin typeface="Signika"/>
              <a:ea typeface="Signika"/>
              <a:cs typeface="Signika"/>
              <a:sym typeface="Signik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3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78" name="Google Shape;178;p31"/>
          <p:cNvSpPr/>
          <p:nvPr/>
        </p:nvSpPr>
        <p:spPr>
          <a:xfrm>
            <a:off x="2241150" y="1674750"/>
            <a:ext cx="4661700" cy="1794000"/>
          </a:xfrm>
          <a:prstGeom prst="roundRect">
            <a:avLst>
              <a:gd fmla="val 9972" name="adj"/>
            </a:avLst>
          </a:prstGeom>
          <a:solidFill>
            <a:srgbClr val="FF5C5C"/>
          </a:solidFill>
          <a:ln cap="flat" cmpd="sng" w="9525">
            <a:solidFill>
              <a:srgbClr val="FF5C5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800">
                <a:solidFill>
                  <a:schemeClr val="lt1"/>
                </a:solidFill>
                <a:latin typeface="Signika SemiBold"/>
                <a:ea typeface="Signika SemiBold"/>
                <a:cs typeface="Signika SemiBold"/>
                <a:sym typeface="Signika SemiBold"/>
              </a:rPr>
              <a:t>Think of three ways of upskilling </a:t>
            </a:r>
            <a:br>
              <a:rPr lang="en-GB" sz="1800">
                <a:solidFill>
                  <a:schemeClr val="lt1"/>
                </a:solidFill>
                <a:latin typeface="Signika SemiBold"/>
                <a:ea typeface="Signika SemiBold"/>
                <a:cs typeface="Signika SemiBold"/>
                <a:sym typeface="Signika SemiBold"/>
              </a:rPr>
            </a:br>
            <a:r>
              <a:rPr lang="en-GB" sz="1800">
                <a:solidFill>
                  <a:schemeClr val="lt1"/>
                </a:solidFill>
                <a:latin typeface="Signika SemiBold"/>
                <a:ea typeface="Signika SemiBold"/>
                <a:cs typeface="Signika SemiBold"/>
                <a:sym typeface="Signika SemiBold"/>
              </a:rPr>
              <a:t>aside from taking courses. </a:t>
            </a:r>
            <a:endParaRPr sz="1800">
              <a:solidFill>
                <a:schemeClr val="lt1"/>
              </a:solidFill>
              <a:latin typeface="Signika SemiBold"/>
              <a:ea typeface="Signika SemiBold"/>
              <a:cs typeface="Signika SemiBold"/>
              <a:sym typeface="Signika SemiBo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2"/>
          <p:cNvSpPr/>
          <p:nvPr/>
        </p:nvSpPr>
        <p:spPr>
          <a:xfrm>
            <a:off x="0" y="0"/>
            <a:ext cx="9144000" cy="5143500"/>
          </a:xfrm>
          <a:prstGeom prst="rect">
            <a:avLst/>
          </a:prstGeom>
          <a:solidFill>
            <a:srgbClr val="0000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32"/>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5" name="Google Shape;185;p3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3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32"/>
          <p:cNvSpPr txBox="1"/>
          <p:nvPr/>
        </p:nvSpPr>
        <p:spPr>
          <a:xfrm>
            <a:off x="222175" y="277200"/>
            <a:ext cx="8250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chemeClr val="lt1"/>
                </a:solidFill>
                <a:latin typeface="Signika"/>
                <a:ea typeface="Signika"/>
                <a:cs typeface="Signika"/>
                <a:sym typeface="Signika"/>
              </a:rPr>
              <a:t>Watch the video and compare your ideas with what the experts said.</a:t>
            </a:r>
            <a:endParaRPr b="1" sz="1800">
              <a:solidFill>
                <a:schemeClr val="lt1"/>
              </a:solidFill>
              <a:latin typeface="Signika"/>
              <a:ea typeface="Signika"/>
              <a:cs typeface="Signika"/>
              <a:sym typeface="Signika"/>
            </a:endParaRPr>
          </a:p>
        </p:txBody>
      </p:sp>
      <p:pic>
        <p:nvPicPr>
          <p:cNvPr descr="Continued skills advancement at all levels is absolutely important, to have an organisation that is constantly learning and growing and achieving it's targets, you need to have employees who learn, so everyone needs to be constantly growing, right from the CEO.&#10;&#10;Digital literacy is important to all roles and it's about changing the future of work. We are moving from routine work into knowledge work. It is a great idea to take up a reverse mentor, find someone who is younger who has better digital literacy skills.&#10;&#10;Listen to what hiring managers and career experts have to say regarding the importance of upskilling. Relevant training and development within your organisation is a good way to stay on top of the game, as well as upskilling outside the office environment, for example by watching a TED talk or reading an industry journal.&#10;&#10;For more help and advice, visit our blog: http://haysplc.com/viewpoint" id="188" name="Google Shape;188;p32" title="The importance of continuous upskilling in the workplace">
            <a:hlinkClick r:id="rId3"/>
          </p:cNvPr>
          <p:cNvPicPr preferRelativeResize="0"/>
          <p:nvPr/>
        </p:nvPicPr>
        <p:blipFill>
          <a:blip r:embed="rId4">
            <a:alphaModFix/>
          </a:blip>
          <a:stretch>
            <a:fillRect/>
          </a:stretch>
        </p:blipFill>
        <p:spPr>
          <a:xfrm>
            <a:off x="2096388" y="850338"/>
            <a:ext cx="4951217" cy="371341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94" name="Google Shape;194;p33"/>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see some possible answers.</a:t>
            </a:r>
            <a:endParaRPr b="1" sz="1800">
              <a:solidFill>
                <a:srgbClr val="000032"/>
              </a:solidFill>
              <a:latin typeface="Signika"/>
              <a:ea typeface="Signika"/>
              <a:cs typeface="Signika"/>
              <a:sym typeface="Signika"/>
            </a:endParaRPr>
          </a:p>
        </p:txBody>
      </p:sp>
      <p:sp>
        <p:nvSpPr>
          <p:cNvPr id="195" name="Google Shape;195;p33"/>
          <p:cNvSpPr txBox="1"/>
          <p:nvPr/>
        </p:nvSpPr>
        <p:spPr>
          <a:xfrm>
            <a:off x="1216800" y="1146600"/>
            <a:ext cx="6904800" cy="21036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en-GB" sz="1600">
                <a:solidFill>
                  <a:schemeClr val="dk1"/>
                </a:solidFill>
                <a:highlight>
                  <a:schemeClr val="accent6"/>
                </a:highlight>
                <a:latin typeface="Signika Light"/>
                <a:ea typeface="Signika Light"/>
                <a:cs typeface="Signika Light"/>
                <a:sym typeface="Signika Light"/>
              </a:rPr>
              <a:t>d</a:t>
            </a:r>
            <a:r>
              <a:rPr lang="en-GB" sz="1600">
                <a:solidFill>
                  <a:schemeClr val="dk1"/>
                </a:solidFill>
                <a:highlight>
                  <a:schemeClr val="accent6"/>
                </a:highlight>
                <a:latin typeface="Signika Light"/>
                <a:ea typeface="Signika Light"/>
                <a:cs typeface="Signika Light"/>
                <a:sym typeface="Signika Light"/>
              </a:rPr>
              <a:t>edicate 10 or 15 minutes a day to reading publications, listening to podcasts or TED Talks and watching videos </a:t>
            </a:r>
            <a:endParaRPr sz="1600">
              <a:solidFill>
                <a:schemeClr val="dk1"/>
              </a:solidFill>
              <a:highlight>
                <a:schemeClr val="accent6"/>
              </a:highlight>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highlight>
                  <a:schemeClr val="accent6"/>
                </a:highlight>
                <a:latin typeface="Signika Light"/>
                <a:ea typeface="Signika Light"/>
                <a:cs typeface="Signika Light"/>
                <a:sym typeface="Signika Light"/>
              </a:rPr>
              <a:t>find a reverse mentor (someone younger with better digital skills) </a:t>
            </a:r>
            <a:endParaRPr sz="1600">
              <a:solidFill>
                <a:schemeClr val="dk1"/>
              </a:solidFill>
              <a:highlight>
                <a:schemeClr val="accent6"/>
              </a:highlight>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en-GB" sz="1600">
                <a:solidFill>
                  <a:schemeClr val="dk1"/>
                </a:solidFill>
                <a:highlight>
                  <a:schemeClr val="accent6"/>
                </a:highlight>
                <a:latin typeface="Signika Light"/>
                <a:ea typeface="Signika Light"/>
                <a:cs typeface="Signika Light"/>
                <a:sym typeface="Signika Light"/>
              </a:rPr>
              <a:t>set up reminders to read and learn about what is happening in your industry, which will allow you to talk to people and upskill outside your workplace </a:t>
            </a:r>
            <a:endParaRPr sz="1600">
              <a:solidFill>
                <a:schemeClr val="dk1"/>
              </a:solidFill>
              <a:highlight>
                <a:schemeClr val="accent6"/>
              </a:highlight>
              <a:latin typeface="Signika Light"/>
              <a:ea typeface="Signika Light"/>
              <a:cs typeface="Signika Light"/>
              <a:sym typeface="Signika Ligh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SL Brains E-Lesson Plan 2.0">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ESL Brains E-Lesson Plan 2.0.3">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