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3"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Lst>
  <p:sldSz cy="5143500" cx="9144000"/>
  <p:notesSz cx="6858000" cy="9144000"/>
  <p:embeddedFontLst>
    <p:embeddedFont>
      <p:font typeface="League Spartan"/>
      <p:regular r:id="rId24"/>
      <p:bold r:id="rId25"/>
    </p:embeddedFont>
    <p:embeddedFont>
      <p:font typeface="Raleway"/>
      <p:regular r:id="rId26"/>
      <p:bold r:id="rId27"/>
      <p:italic r:id="rId28"/>
      <p:boldItalic r:id="rId29"/>
    </p:embeddedFont>
    <p:embeddedFont>
      <p:font typeface="Signika"/>
      <p:regular r:id="rId30"/>
      <p:bold r:id="rId31"/>
    </p:embeddedFont>
    <p:embeddedFont>
      <p:font typeface="Signika Light"/>
      <p:regular r:id="rId32"/>
      <p:bold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font" Target="fonts/LeagueSpartan-regular.fntdata"/><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Raleway-regular.fntdata"/><Relationship Id="rId25" Type="http://schemas.openxmlformats.org/officeDocument/2006/relationships/font" Target="fonts/LeagueSpartan-bold.fntdata"/><Relationship Id="rId28" Type="http://schemas.openxmlformats.org/officeDocument/2006/relationships/font" Target="fonts/Raleway-italic.fntdata"/><Relationship Id="rId27" Type="http://schemas.openxmlformats.org/officeDocument/2006/relationships/font" Target="fonts/Raleway-bold.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Raleway-boldItalic.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Signika-bold.fntdata"/><Relationship Id="rId30" Type="http://schemas.openxmlformats.org/officeDocument/2006/relationships/font" Target="fonts/Signika-regular.fntdata"/><Relationship Id="rId11" Type="http://schemas.openxmlformats.org/officeDocument/2006/relationships/slide" Target="slides/slide7.xml"/><Relationship Id="rId33" Type="http://schemas.openxmlformats.org/officeDocument/2006/relationships/font" Target="fonts/SignikaLight-bold.fntdata"/><Relationship Id="rId10" Type="http://schemas.openxmlformats.org/officeDocument/2006/relationships/slide" Target="slides/slide6.xml"/><Relationship Id="rId32" Type="http://schemas.openxmlformats.org/officeDocument/2006/relationships/font" Target="fonts/SignikaLight-regular.fntdata"/><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ur-lex.europa.eu/legal-content/EN/TXT/?qid=1583933814386&amp;uri=COM:2020:98:FIN" TargetMode="External"/><Relationship Id="rId3" Type="http://schemas.openxmlformats.org/officeDocument/2006/relationships/hyperlink" Target="https://eur-lex.europa.eu/legal-content/EN/TXT/?qid=1583933814386&amp;uri=COM:2020:98:FIN" TargetMode="Externa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 name="Shape 41"/>
        <p:cNvGrpSpPr/>
        <p:nvPr/>
      </p:nvGrpSpPr>
      <p:grpSpPr>
        <a:xfrm>
          <a:off x="0" y="0"/>
          <a:ext cx="0" cy="0"/>
          <a:chOff x="0" y="0"/>
          <a:chExt cx="0" cy="0"/>
        </a:xfrm>
      </p:grpSpPr>
      <p:sp>
        <p:nvSpPr>
          <p:cNvPr id="42" name="Google Shape;42;g15553f1e97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 name="Google Shape;43;g15553f1e97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pl" sz="1400">
                <a:solidFill>
                  <a:schemeClr val="dk1"/>
                </a:solidFill>
                <a:highlight>
                  <a:srgbClr val="FFCD00"/>
                </a:highlight>
                <a:latin typeface="Signika"/>
                <a:ea typeface="Signika"/>
                <a:cs typeface="Signika"/>
                <a:sym typeface="Signika"/>
              </a:rPr>
              <a:t>To get an editable version of this presentation:</a:t>
            </a:r>
            <a:endParaRPr b="1" sz="1400">
              <a:solidFill>
                <a:schemeClr val="dk1"/>
              </a:solidFill>
              <a:highlight>
                <a:srgbClr val="FFCD00"/>
              </a:highlight>
              <a:latin typeface="Signika"/>
              <a:ea typeface="Signika"/>
              <a:cs typeface="Signika"/>
              <a:sym typeface="Signika"/>
            </a:endParaRPr>
          </a:p>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1. Click File &gt; Make a copy &gt; Entire presentation</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OR</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2. Click File &gt; Download &gt; Microsoft Powerpoint</a:t>
            </a:r>
            <a:endParaRPr>
              <a:solidFill>
                <a:schemeClr val="dk1"/>
              </a:solidFill>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t/>
            </a:r>
            <a:endParaRPr>
              <a:solidFill>
                <a:schemeClr val="dk1"/>
              </a:solidFill>
              <a:latin typeface="Signika Light"/>
              <a:ea typeface="Signika Light"/>
              <a:cs typeface="Signika Light"/>
              <a:sym typeface="Signika Light"/>
            </a:endParaRPr>
          </a:p>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1689407b7c7_0_1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1689407b7c7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1402b4796c5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1402b4796c5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1689407b7c7_0_3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1689407b7c7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f4495e8bf0_0_6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f4495e8bf0_0_6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1689407b7c7_0_5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1689407b7c7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1689407b7c7_0_15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1689407b7c7_0_1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pl" sz="1400">
                <a:solidFill>
                  <a:schemeClr val="dk1"/>
                </a:solidFill>
                <a:latin typeface="Signika"/>
                <a:ea typeface="Signika"/>
                <a:cs typeface="Signika"/>
                <a:sym typeface="Signika"/>
              </a:rPr>
              <a:t>TIMESTAMPS:</a:t>
            </a:r>
            <a:endParaRPr b="1" sz="1400">
              <a:solidFill>
                <a:schemeClr val="dk1"/>
              </a:solidFill>
              <a:latin typeface="Signika"/>
              <a:ea typeface="Signika"/>
              <a:cs typeface="Signika"/>
              <a:sym typeface="Signika"/>
            </a:endParaRPr>
          </a:p>
          <a:p>
            <a:pPr indent="-317500" lvl="0" marL="457200" rtl="0" algn="l">
              <a:spcBef>
                <a:spcPts val="0"/>
              </a:spcBef>
              <a:spcAft>
                <a:spcPts val="0"/>
              </a:spcAft>
              <a:buClr>
                <a:schemeClr val="dk1"/>
              </a:buClr>
              <a:buSzPts val="1400"/>
              <a:buFont typeface="Signika Light"/>
              <a:buAutoNum type="alphaUcPeriod"/>
            </a:pPr>
            <a:r>
              <a:rPr lang="pl" sz="1400">
                <a:solidFill>
                  <a:schemeClr val="dk1"/>
                </a:solidFill>
                <a:latin typeface="Signika Light"/>
                <a:ea typeface="Signika Light"/>
                <a:cs typeface="Signika Light"/>
                <a:sym typeface="Signika Light"/>
              </a:rPr>
              <a:t>00:16, 03:12</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pl" sz="1400">
                <a:solidFill>
                  <a:schemeClr val="dk1"/>
                </a:solidFill>
                <a:latin typeface="Signika Light"/>
                <a:ea typeface="Signika Light"/>
                <a:cs typeface="Signika Light"/>
                <a:sym typeface="Signika Light"/>
              </a:rPr>
              <a:t>01:03</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pl" sz="1400">
                <a:solidFill>
                  <a:schemeClr val="dk1"/>
                </a:solidFill>
                <a:latin typeface="Signika Light"/>
                <a:ea typeface="Signika Light"/>
                <a:cs typeface="Signika Light"/>
                <a:sym typeface="Signika Light"/>
              </a:rPr>
              <a:t>01:47, 02:14</a:t>
            </a:r>
            <a:endParaRPr sz="1400">
              <a:solidFill>
                <a:schemeClr val="dk1"/>
              </a:solidFill>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t/>
            </a:r>
            <a:endParaRPr sz="1400">
              <a:solidFill>
                <a:schemeClr val="dk1"/>
              </a:solidFill>
              <a:latin typeface="Signika Light"/>
              <a:ea typeface="Signika Light"/>
              <a:cs typeface="Signika Light"/>
              <a:sym typeface="Signika Light"/>
            </a:endParaRPr>
          </a:p>
          <a:p>
            <a:pPr indent="0" lvl="0" marL="0" rtl="0" algn="l">
              <a:spcBef>
                <a:spcPts val="0"/>
              </a:spcBef>
              <a:spcAft>
                <a:spcPts val="0"/>
              </a:spcAft>
              <a:buNone/>
            </a:pPr>
            <a:r>
              <a:t/>
            </a:r>
            <a:endParaRPr sz="1400">
              <a:latin typeface="Signika Light"/>
              <a:ea typeface="Signika Light"/>
              <a:cs typeface="Signika Light"/>
              <a:sym typeface="Signika Light"/>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1689407b7c7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1689407b7c7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1689407b7c7_0_6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1689407b7c7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Q3: circular supply chain: recycling and reusing a large part of materials in a product</a:t>
            </a:r>
            <a:endParaRPr sz="1400">
              <a:solidFill>
                <a:schemeClr val="dk1"/>
              </a:solidFill>
              <a:highlight>
                <a:srgbClr val="FFCD00"/>
              </a:highlight>
              <a:latin typeface="Signika Light"/>
              <a:ea typeface="Signika Light"/>
              <a:cs typeface="Signika Light"/>
              <a:sym typeface="Signika Light"/>
            </a:endParaRPr>
          </a:p>
          <a:p>
            <a:pPr indent="0" lvl="0" marL="0" rtl="0" algn="l">
              <a:lnSpc>
                <a:spcPct val="100000"/>
              </a:lnSpc>
              <a:spcBef>
                <a:spcPts val="0"/>
              </a:spcBef>
              <a:spcAft>
                <a:spcPts val="0"/>
              </a:spcAft>
              <a:buNone/>
            </a:pPr>
            <a:r>
              <a:t/>
            </a:r>
            <a:endParaRPr sz="1400">
              <a:latin typeface="Signika Light"/>
              <a:ea typeface="Signika Light"/>
              <a:cs typeface="Signika Light"/>
              <a:sym typeface="Signika Light"/>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1689407b7c7_0_8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1689407b7c7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The ideas are taken from</a:t>
            </a:r>
            <a:r>
              <a:rPr lang="pl" sz="1400">
                <a:solidFill>
                  <a:schemeClr val="hlink"/>
                </a:solidFill>
                <a:highlight>
                  <a:srgbClr val="FFCD00"/>
                </a:highlight>
                <a:uFill>
                  <a:noFill/>
                </a:uFill>
                <a:latin typeface="Signika Light"/>
                <a:ea typeface="Signika Light"/>
                <a:cs typeface="Signika Light"/>
                <a:sym typeface="Signika Light"/>
                <a:hlinkClick r:id="rId2"/>
              </a:rPr>
              <a:t> </a:t>
            </a:r>
            <a:r>
              <a:rPr i="1" lang="pl" sz="1400" u="sng">
                <a:solidFill>
                  <a:schemeClr val="dk1"/>
                </a:solidFill>
                <a:highlight>
                  <a:srgbClr val="FFCD00"/>
                </a:highlight>
                <a:latin typeface="Signika Light"/>
                <a:ea typeface="Signika Light"/>
                <a:cs typeface="Signika Light"/>
                <a:sym typeface="Signika Light"/>
                <a:hlinkClick r:id="rId3">
                  <a:extLst>
                    <a:ext uri="{A12FA001-AC4F-418D-AE19-62706E023703}">
                      <ahyp:hlinkClr val="tx"/>
                    </a:ext>
                  </a:extLst>
                </a:hlinkClick>
              </a:rPr>
              <a:t>A new circular economy action plan for a cleaner and more competitive Europe</a:t>
            </a:r>
            <a:r>
              <a:rPr lang="pl" sz="1400">
                <a:solidFill>
                  <a:schemeClr val="dk1"/>
                </a:solidFill>
                <a:highlight>
                  <a:srgbClr val="FFCD00"/>
                </a:highlight>
                <a:latin typeface="Signika Light"/>
                <a:ea typeface="Signika Light"/>
                <a:cs typeface="Signika Light"/>
                <a:sym typeface="Signika Light"/>
              </a:rPr>
              <a:t>.</a:t>
            </a:r>
            <a:endParaRPr sz="1400">
              <a:solidFill>
                <a:schemeClr val="dk1"/>
              </a:solidFill>
              <a:highlight>
                <a:srgbClr val="FFCD00"/>
              </a:highlight>
              <a:latin typeface="Signika Light"/>
              <a:ea typeface="Signika Light"/>
              <a:cs typeface="Signika Light"/>
              <a:sym typeface="Signika Light"/>
            </a:endParaRPr>
          </a:p>
          <a:p>
            <a:pPr indent="0" lvl="0" marL="0" rtl="0" algn="l">
              <a:lnSpc>
                <a:spcPct val="100000"/>
              </a:lnSpc>
              <a:spcBef>
                <a:spcPts val="0"/>
              </a:spcBef>
              <a:spcAft>
                <a:spcPts val="0"/>
              </a:spcAft>
              <a:buNone/>
            </a:pPr>
            <a:r>
              <a:t/>
            </a:r>
            <a:endParaRPr sz="1400">
              <a:latin typeface="Signika Light"/>
              <a:ea typeface="Signika Light"/>
              <a:cs typeface="Signika Light"/>
              <a:sym typeface="Signika Light"/>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f461834e4a_0_2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f461834e4a_0_2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 name="Shape 47"/>
        <p:cNvGrpSpPr/>
        <p:nvPr/>
      </p:nvGrpSpPr>
      <p:grpSpPr>
        <a:xfrm>
          <a:off x="0" y="0"/>
          <a:ext cx="0" cy="0"/>
          <a:chOff x="0" y="0"/>
          <a:chExt cx="0" cy="0"/>
        </a:xfrm>
      </p:grpSpPr>
      <p:sp>
        <p:nvSpPr>
          <p:cNvPr id="48" name="Google Shape;48;gf4495e8bf0_0_8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 name="Google Shape;49;gf4495e8bf0_0_8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1689407b7c7_0_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1689407b7c7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1402b4796c5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1402b4796c5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1689407b7c7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1689407b7c7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689407b7c7_0_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1689407b7c7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689407b7c7_0_1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1689407b7c7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1689407b7c7_0_1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1689407b7c7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1689407b7c7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1689407b7c7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titl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330000" y="2098800"/>
            <a:ext cx="5144400" cy="1846800"/>
          </a:xfrm>
          <a:prstGeom prst="rect">
            <a:avLst/>
          </a:prstGeom>
        </p:spPr>
        <p:txBody>
          <a:bodyPr anchorCtr="0" anchor="b" bIns="91425" lIns="91425" spcFirstLastPara="1" rIns="91425" wrap="square" tIns="91425">
            <a:spAutoFit/>
          </a:bodyPr>
          <a:lstStyle>
            <a:lvl1pPr lvl="0">
              <a:spcBef>
                <a:spcPts val="0"/>
              </a:spcBef>
              <a:spcAft>
                <a:spcPts val="0"/>
              </a:spcAft>
              <a:buSzPts val="3600"/>
              <a:buNone/>
              <a:defRPr b="1" sz="36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2" type="sldNum"/>
          </p:nvPr>
        </p:nvSpPr>
        <p:spPr>
          <a:xfrm>
            <a:off x="8474400" y="4663225"/>
            <a:ext cx="5466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sz="1000"/>
          </a:p>
        </p:txBody>
      </p:sp>
      <p:sp>
        <p:nvSpPr>
          <p:cNvPr id="12" name="Google Shape;12;p2"/>
          <p:cNvSpPr txBox="1"/>
          <p:nvPr/>
        </p:nvSpPr>
        <p:spPr>
          <a:xfrm flipH="1">
            <a:off x="222075" y="4743300"/>
            <a:ext cx="1891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rgbClr val="FF5C5C"/>
                </a:solidFill>
                <a:latin typeface="League Spartan"/>
                <a:ea typeface="League Spartan"/>
                <a:cs typeface="League Spartan"/>
                <a:sym typeface="League Spartan"/>
              </a:rPr>
              <a:t>ESL Brains</a:t>
            </a:r>
            <a:endParaRPr b="1">
              <a:solidFill>
                <a:srgbClr val="FF5C5C"/>
              </a:solidFill>
              <a:latin typeface="League Spartan"/>
              <a:ea typeface="League Spartan"/>
              <a:cs typeface="League Spartan"/>
              <a:sym typeface="League Spartan"/>
            </a:endParaRPr>
          </a:p>
        </p:txBody>
      </p:sp>
      <p:sp>
        <p:nvSpPr>
          <p:cNvPr id="13" name="Google Shape;13;p2"/>
          <p:cNvSpPr/>
          <p:nvPr/>
        </p:nvSpPr>
        <p:spPr>
          <a:xfrm>
            <a:off x="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a:off x="907830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ph idx="2" type="pic"/>
          </p:nvPr>
        </p:nvSpPr>
        <p:spPr>
          <a:xfrm>
            <a:off x="446400" y="1764000"/>
            <a:ext cx="2520000" cy="2520000"/>
          </a:xfrm>
          <a:prstGeom prst="ellipse">
            <a:avLst/>
          </a:prstGeom>
          <a:noFill/>
          <a:ln cap="flat" cmpd="sng" w="9525">
            <a:solidFill>
              <a:srgbClr val="AAAAAA"/>
            </a:solidFill>
            <a:prstDash val="solid"/>
            <a:round/>
            <a:headEnd len="sm" w="sm" type="none"/>
            <a:tailEnd len="sm" w="sm" type="none"/>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ransition" type="secHead">
  <p:cSld name="SECTION_HEADER">
    <p:bg>
      <p:bgPr>
        <a:solidFill>
          <a:srgbClr val="FF5C5C"/>
        </a:solidFill>
      </p:bgPr>
    </p:bg>
    <p:spTree>
      <p:nvGrpSpPr>
        <p:cNvPr id="16" name="Shape 16"/>
        <p:cNvGrpSpPr/>
        <p:nvPr/>
      </p:nvGrpSpPr>
      <p:grpSpPr>
        <a:xfrm>
          <a:off x="0" y="0"/>
          <a:ext cx="0" cy="0"/>
          <a:chOff x="0" y="0"/>
          <a:chExt cx="0" cy="0"/>
        </a:xfrm>
      </p:grpSpPr>
      <p:sp>
        <p:nvSpPr>
          <p:cNvPr id="17" name="Google Shape;17;p3"/>
          <p:cNvSpPr txBox="1"/>
          <p:nvPr/>
        </p:nvSpPr>
        <p:spPr>
          <a:xfrm flipH="1">
            <a:off x="138200" y="4743300"/>
            <a:ext cx="201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8" name="Google Shape;18;p3"/>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3"/>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txBox="1"/>
          <p:nvPr>
            <p:ph type="title"/>
          </p:nvPr>
        </p:nvSpPr>
        <p:spPr>
          <a:xfrm>
            <a:off x="136800" y="2937600"/>
            <a:ext cx="7210800" cy="73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600"/>
              <a:buNone/>
              <a:defRPr b="1" sz="3600">
                <a:solidFill>
                  <a:schemeClr val="lt1"/>
                </a:solidFill>
              </a:defRPr>
            </a:lvl1pPr>
            <a:lvl2pPr lvl="1" rtl="0">
              <a:spcBef>
                <a:spcPts val="0"/>
              </a:spcBef>
              <a:spcAft>
                <a:spcPts val="0"/>
              </a:spcAft>
              <a:buSzPts val="3600"/>
              <a:buNone/>
              <a:defRPr sz="3600">
                <a:latin typeface="Signika Light"/>
                <a:ea typeface="Signika Light"/>
                <a:cs typeface="Signika Light"/>
                <a:sym typeface="Signika Light"/>
              </a:defRPr>
            </a:lvl2pPr>
            <a:lvl3pPr lvl="2" rtl="0">
              <a:spcBef>
                <a:spcPts val="0"/>
              </a:spcBef>
              <a:spcAft>
                <a:spcPts val="0"/>
              </a:spcAft>
              <a:buSzPts val="3600"/>
              <a:buNone/>
              <a:defRPr sz="3600">
                <a:latin typeface="Signika Light"/>
                <a:ea typeface="Signika Light"/>
                <a:cs typeface="Signika Light"/>
                <a:sym typeface="Signika Light"/>
              </a:defRPr>
            </a:lvl3pPr>
            <a:lvl4pPr lvl="3" rtl="0">
              <a:spcBef>
                <a:spcPts val="0"/>
              </a:spcBef>
              <a:spcAft>
                <a:spcPts val="0"/>
              </a:spcAft>
              <a:buSzPts val="3600"/>
              <a:buNone/>
              <a:defRPr sz="3600">
                <a:latin typeface="Signika Light"/>
                <a:ea typeface="Signika Light"/>
                <a:cs typeface="Signika Light"/>
                <a:sym typeface="Signika Light"/>
              </a:defRPr>
            </a:lvl4pPr>
            <a:lvl5pPr lvl="4" rtl="0">
              <a:spcBef>
                <a:spcPts val="0"/>
              </a:spcBef>
              <a:spcAft>
                <a:spcPts val="0"/>
              </a:spcAft>
              <a:buSzPts val="3600"/>
              <a:buNone/>
              <a:defRPr sz="3600">
                <a:latin typeface="Signika Light"/>
                <a:ea typeface="Signika Light"/>
                <a:cs typeface="Signika Light"/>
                <a:sym typeface="Signika Light"/>
              </a:defRPr>
            </a:lvl5pPr>
            <a:lvl6pPr lvl="5" rtl="0">
              <a:spcBef>
                <a:spcPts val="0"/>
              </a:spcBef>
              <a:spcAft>
                <a:spcPts val="0"/>
              </a:spcAft>
              <a:buSzPts val="3600"/>
              <a:buNone/>
              <a:defRPr sz="3600">
                <a:latin typeface="Signika Light"/>
                <a:ea typeface="Signika Light"/>
                <a:cs typeface="Signika Light"/>
                <a:sym typeface="Signika Light"/>
              </a:defRPr>
            </a:lvl6pPr>
            <a:lvl7pPr lvl="6" rtl="0">
              <a:spcBef>
                <a:spcPts val="0"/>
              </a:spcBef>
              <a:spcAft>
                <a:spcPts val="0"/>
              </a:spcAft>
              <a:buSzPts val="3600"/>
              <a:buNone/>
              <a:defRPr sz="3600">
                <a:latin typeface="Signika Light"/>
                <a:ea typeface="Signika Light"/>
                <a:cs typeface="Signika Light"/>
                <a:sym typeface="Signika Light"/>
              </a:defRPr>
            </a:lvl7pPr>
            <a:lvl8pPr lvl="7" rtl="0">
              <a:spcBef>
                <a:spcPts val="0"/>
              </a:spcBef>
              <a:spcAft>
                <a:spcPts val="0"/>
              </a:spcAft>
              <a:buSzPts val="3600"/>
              <a:buNone/>
              <a:defRPr sz="3600">
                <a:latin typeface="Signika Light"/>
                <a:ea typeface="Signika Light"/>
                <a:cs typeface="Signika Light"/>
                <a:sym typeface="Signika Light"/>
              </a:defRPr>
            </a:lvl8pPr>
            <a:lvl9pPr lvl="8" rtl="0">
              <a:spcBef>
                <a:spcPts val="0"/>
              </a:spcBef>
              <a:spcAft>
                <a:spcPts val="0"/>
              </a:spcAft>
              <a:buSzPts val="3600"/>
              <a:buNone/>
              <a:defRPr sz="3600">
                <a:latin typeface="Signika Light"/>
                <a:ea typeface="Signika Light"/>
                <a:cs typeface="Signika Light"/>
                <a:sym typeface="Signika Light"/>
              </a:defRPr>
            </a:lvl9pPr>
          </a:lstStyle>
          <a:p/>
        </p:txBody>
      </p:sp>
      <p:sp>
        <p:nvSpPr>
          <p:cNvPr id="21" name="Google Shape;21;p3"/>
          <p:cNvSpPr txBox="1"/>
          <p:nvPr>
            <p:ph idx="1" type="subTitle"/>
          </p:nvPr>
        </p:nvSpPr>
        <p:spPr>
          <a:xfrm>
            <a:off x="136800" y="3639600"/>
            <a:ext cx="5393700" cy="6462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400"/>
              <a:buNone/>
              <a:defRPr sz="24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ideo transition">
  <p:cSld name="SECTION_HEADER_1">
    <p:bg>
      <p:bgPr>
        <a:solidFill>
          <a:srgbClr val="FF5C5C"/>
        </a:solidFill>
      </p:bgPr>
    </p:bg>
    <p:spTree>
      <p:nvGrpSpPr>
        <p:cNvPr id="22" name="Shape 22"/>
        <p:cNvGrpSpPr/>
        <p:nvPr/>
      </p:nvGrpSpPr>
      <p:grpSpPr>
        <a:xfrm>
          <a:off x="0" y="0"/>
          <a:ext cx="0" cy="0"/>
          <a:chOff x="0" y="0"/>
          <a:chExt cx="0" cy="0"/>
        </a:xfrm>
      </p:grpSpPr>
      <p:sp>
        <p:nvSpPr>
          <p:cNvPr id="23" name="Google Shape;23;p4"/>
          <p:cNvSpPr txBox="1"/>
          <p:nvPr/>
        </p:nvSpPr>
        <p:spPr>
          <a:xfrm flipH="1">
            <a:off x="138200" y="4743300"/>
            <a:ext cx="201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24" name="Google Shape;24;p4"/>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4"/>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4"/>
          <p:cNvSpPr txBox="1"/>
          <p:nvPr>
            <p:ph type="title"/>
          </p:nvPr>
        </p:nvSpPr>
        <p:spPr>
          <a:xfrm>
            <a:off x="136800" y="2937600"/>
            <a:ext cx="7210800" cy="73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600"/>
              <a:buNone/>
              <a:defRPr b="1" sz="3600">
                <a:solidFill>
                  <a:schemeClr val="lt1"/>
                </a:solidFill>
              </a:defRPr>
            </a:lvl1pPr>
            <a:lvl2pPr lvl="1" rtl="0">
              <a:spcBef>
                <a:spcPts val="0"/>
              </a:spcBef>
              <a:spcAft>
                <a:spcPts val="0"/>
              </a:spcAft>
              <a:buSzPts val="3600"/>
              <a:buNone/>
              <a:defRPr sz="3600">
                <a:latin typeface="Signika Light"/>
                <a:ea typeface="Signika Light"/>
                <a:cs typeface="Signika Light"/>
                <a:sym typeface="Signika Light"/>
              </a:defRPr>
            </a:lvl2pPr>
            <a:lvl3pPr lvl="2" rtl="0">
              <a:spcBef>
                <a:spcPts val="0"/>
              </a:spcBef>
              <a:spcAft>
                <a:spcPts val="0"/>
              </a:spcAft>
              <a:buSzPts val="3600"/>
              <a:buNone/>
              <a:defRPr sz="3600">
                <a:latin typeface="Signika Light"/>
                <a:ea typeface="Signika Light"/>
                <a:cs typeface="Signika Light"/>
                <a:sym typeface="Signika Light"/>
              </a:defRPr>
            </a:lvl3pPr>
            <a:lvl4pPr lvl="3" rtl="0">
              <a:spcBef>
                <a:spcPts val="0"/>
              </a:spcBef>
              <a:spcAft>
                <a:spcPts val="0"/>
              </a:spcAft>
              <a:buSzPts val="3600"/>
              <a:buNone/>
              <a:defRPr sz="3600">
                <a:latin typeface="Signika Light"/>
                <a:ea typeface="Signika Light"/>
                <a:cs typeface="Signika Light"/>
                <a:sym typeface="Signika Light"/>
              </a:defRPr>
            </a:lvl4pPr>
            <a:lvl5pPr lvl="4" rtl="0">
              <a:spcBef>
                <a:spcPts val="0"/>
              </a:spcBef>
              <a:spcAft>
                <a:spcPts val="0"/>
              </a:spcAft>
              <a:buSzPts val="3600"/>
              <a:buNone/>
              <a:defRPr sz="3600">
                <a:latin typeface="Signika Light"/>
                <a:ea typeface="Signika Light"/>
                <a:cs typeface="Signika Light"/>
                <a:sym typeface="Signika Light"/>
              </a:defRPr>
            </a:lvl5pPr>
            <a:lvl6pPr lvl="5" rtl="0">
              <a:spcBef>
                <a:spcPts val="0"/>
              </a:spcBef>
              <a:spcAft>
                <a:spcPts val="0"/>
              </a:spcAft>
              <a:buSzPts val="3600"/>
              <a:buNone/>
              <a:defRPr sz="3600">
                <a:latin typeface="Signika Light"/>
                <a:ea typeface="Signika Light"/>
                <a:cs typeface="Signika Light"/>
                <a:sym typeface="Signika Light"/>
              </a:defRPr>
            </a:lvl6pPr>
            <a:lvl7pPr lvl="6" rtl="0">
              <a:spcBef>
                <a:spcPts val="0"/>
              </a:spcBef>
              <a:spcAft>
                <a:spcPts val="0"/>
              </a:spcAft>
              <a:buSzPts val="3600"/>
              <a:buNone/>
              <a:defRPr sz="3600">
                <a:latin typeface="Signika Light"/>
                <a:ea typeface="Signika Light"/>
                <a:cs typeface="Signika Light"/>
                <a:sym typeface="Signika Light"/>
              </a:defRPr>
            </a:lvl7pPr>
            <a:lvl8pPr lvl="7" rtl="0">
              <a:spcBef>
                <a:spcPts val="0"/>
              </a:spcBef>
              <a:spcAft>
                <a:spcPts val="0"/>
              </a:spcAft>
              <a:buSzPts val="3600"/>
              <a:buNone/>
              <a:defRPr sz="3600">
                <a:latin typeface="Signika Light"/>
                <a:ea typeface="Signika Light"/>
                <a:cs typeface="Signika Light"/>
                <a:sym typeface="Signika Light"/>
              </a:defRPr>
            </a:lvl8pPr>
            <a:lvl9pPr lvl="8" rtl="0">
              <a:spcBef>
                <a:spcPts val="0"/>
              </a:spcBef>
              <a:spcAft>
                <a:spcPts val="0"/>
              </a:spcAft>
              <a:buSzPts val="3600"/>
              <a:buNone/>
              <a:defRPr sz="3600">
                <a:latin typeface="Signika Light"/>
                <a:ea typeface="Signika Light"/>
                <a:cs typeface="Signika Light"/>
                <a:sym typeface="Signika Light"/>
              </a:defRPr>
            </a:lvl9pPr>
          </a:lstStyle>
          <a:p/>
        </p:txBody>
      </p:sp>
      <p:pic>
        <p:nvPicPr>
          <p:cNvPr id="27" name="Google Shape;27;p4"/>
          <p:cNvPicPr preferRelativeResize="0"/>
          <p:nvPr/>
        </p:nvPicPr>
        <p:blipFill>
          <a:blip r:embed="rId2">
            <a:alphaModFix/>
          </a:blip>
          <a:stretch>
            <a:fillRect/>
          </a:stretch>
        </p:blipFill>
        <p:spPr>
          <a:xfrm>
            <a:off x="8005825" y="136325"/>
            <a:ext cx="884150" cy="884150"/>
          </a:xfrm>
          <a:prstGeom prst="rect">
            <a:avLst/>
          </a:prstGeom>
          <a:noFill/>
          <a:ln>
            <a:noFill/>
          </a:ln>
        </p:spPr>
      </p:pic>
      <p:sp>
        <p:nvSpPr>
          <p:cNvPr id="28" name="Google Shape;28;p4"/>
          <p:cNvSpPr txBox="1"/>
          <p:nvPr>
            <p:ph idx="1" type="subTitle"/>
          </p:nvPr>
        </p:nvSpPr>
        <p:spPr>
          <a:xfrm>
            <a:off x="136800" y="3819600"/>
            <a:ext cx="5162400" cy="5544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400"/>
              <a:buNone/>
              <a:defRPr sz="24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4"/>
          <p:cNvSpPr txBox="1"/>
          <p:nvPr>
            <p:ph idx="2" type="subTitle"/>
          </p:nvPr>
        </p:nvSpPr>
        <p:spPr>
          <a:xfrm>
            <a:off x="136800" y="2109600"/>
            <a:ext cx="6445800" cy="5544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2400"/>
              <a:buNone/>
              <a:defRPr sz="24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page Video">
  <p:cSld name="CUSTOM">
    <p:bg>
      <p:bgPr>
        <a:solidFill>
          <a:srgbClr val="000032"/>
        </a:solidFill>
      </p:bgPr>
    </p:bg>
    <p:spTree>
      <p:nvGrpSpPr>
        <p:cNvPr id="30" name="Shape 30"/>
        <p:cNvGrpSpPr/>
        <p:nvPr/>
      </p:nvGrpSpPr>
      <p:grpSpPr>
        <a:xfrm>
          <a:off x="0" y="0"/>
          <a:ext cx="0" cy="0"/>
          <a:chOff x="0" y="0"/>
          <a:chExt cx="0" cy="0"/>
        </a:xfrm>
      </p:grpSpPr>
      <p:sp>
        <p:nvSpPr>
          <p:cNvPr id="31" name="Google Shape;31;p5"/>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32" name="Google Shape;32;p5"/>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5"/>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5"/>
          <p:cNvSpPr txBox="1"/>
          <p:nvPr>
            <p:ph type="title"/>
          </p:nvPr>
        </p:nvSpPr>
        <p:spPr>
          <a:xfrm>
            <a:off x="223200" y="205200"/>
            <a:ext cx="7851300" cy="3936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1800"/>
              <a:buNone/>
              <a:defRPr b="1" sz="1800">
                <a:solidFill>
                  <a:schemeClr val="lt1"/>
                </a:solidFill>
              </a:defRPr>
            </a:lvl1pPr>
            <a:lvl2pPr lvl="1">
              <a:spcBef>
                <a:spcPts val="0"/>
              </a:spcBef>
              <a:spcAft>
                <a:spcPts val="0"/>
              </a:spcAft>
              <a:buSzPts val="2800"/>
              <a:buNone/>
              <a:defRPr>
                <a:latin typeface="Signika Light"/>
                <a:ea typeface="Signika Light"/>
                <a:cs typeface="Signika Light"/>
                <a:sym typeface="Signika Light"/>
              </a:defRPr>
            </a:lvl2pPr>
            <a:lvl3pPr lvl="2">
              <a:spcBef>
                <a:spcPts val="0"/>
              </a:spcBef>
              <a:spcAft>
                <a:spcPts val="0"/>
              </a:spcAft>
              <a:buSzPts val="2800"/>
              <a:buNone/>
              <a:defRPr>
                <a:latin typeface="Signika Light"/>
                <a:ea typeface="Signika Light"/>
                <a:cs typeface="Signika Light"/>
                <a:sym typeface="Signika Light"/>
              </a:defRPr>
            </a:lvl3pPr>
            <a:lvl4pPr lvl="3">
              <a:spcBef>
                <a:spcPts val="0"/>
              </a:spcBef>
              <a:spcAft>
                <a:spcPts val="0"/>
              </a:spcAft>
              <a:buSzPts val="2800"/>
              <a:buNone/>
              <a:defRPr>
                <a:latin typeface="Signika Light"/>
                <a:ea typeface="Signika Light"/>
                <a:cs typeface="Signika Light"/>
                <a:sym typeface="Signika Light"/>
              </a:defRPr>
            </a:lvl4pPr>
            <a:lvl5pPr lvl="4">
              <a:spcBef>
                <a:spcPts val="0"/>
              </a:spcBef>
              <a:spcAft>
                <a:spcPts val="0"/>
              </a:spcAft>
              <a:buSzPts val="2800"/>
              <a:buNone/>
              <a:defRPr>
                <a:latin typeface="Signika Light"/>
                <a:ea typeface="Signika Light"/>
                <a:cs typeface="Signika Light"/>
                <a:sym typeface="Signika Light"/>
              </a:defRPr>
            </a:lvl5pPr>
            <a:lvl6pPr lvl="5">
              <a:spcBef>
                <a:spcPts val="0"/>
              </a:spcBef>
              <a:spcAft>
                <a:spcPts val="0"/>
              </a:spcAft>
              <a:buSzPts val="2800"/>
              <a:buNone/>
              <a:defRPr>
                <a:latin typeface="Signika Light"/>
                <a:ea typeface="Signika Light"/>
                <a:cs typeface="Signika Light"/>
                <a:sym typeface="Signika Light"/>
              </a:defRPr>
            </a:lvl6pPr>
            <a:lvl7pPr lvl="6">
              <a:spcBef>
                <a:spcPts val="0"/>
              </a:spcBef>
              <a:spcAft>
                <a:spcPts val="0"/>
              </a:spcAft>
              <a:buSzPts val="2800"/>
              <a:buNone/>
              <a:defRPr>
                <a:latin typeface="Signika Light"/>
                <a:ea typeface="Signika Light"/>
                <a:cs typeface="Signika Light"/>
                <a:sym typeface="Signika Light"/>
              </a:defRPr>
            </a:lvl7pPr>
            <a:lvl8pPr lvl="7">
              <a:spcBef>
                <a:spcPts val="0"/>
              </a:spcBef>
              <a:spcAft>
                <a:spcPts val="0"/>
              </a:spcAft>
              <a:buSzPts val="2800"/>
              <a:buNone/>
              <a:defRPr>
                <a:latin typeface="Signika Light"/>
                <a:ea typeface="Signika Light"/>
                <a:cs typeface="Signika Light"/>
                <a:sym typeface="Signika Light"/>
              </a:defRPr>
            </a:lvl8pPr>
            <a:lvl9pPr lvl="8">
              <a:spcBef>
                <a:spcPts val="0"/>
              </a:spcBef>
              <a:spcAft>
                <a:spcPts val="0"/>
              </a:spcAft>
              <a:buSzPts val="2800"/>
              <a:buNone/>
              <a:defRPr>
                <a:latin typeface="Signika Light"/>
                <a:ea typeface="Signika Light"/>
                <a:cs typeface="Signika Light"/>
                <a:sym typeface="Signika Light"/>
              </a:defRPr>
            </a:lvl9pPr>
          </a:lstStyle>
          <a:p/>
        </p:txBody>
      </p:sp>
      <p:sp>
        <p:nvSpPr>
          <p:cNvPr id="35" name="Google Shape;35;p5"/>
          <p:cNvSpPr/>
          <p:nvPr>
            <p:ph idx="2" type="pic"/>
          </p:nvPr>
        </p:nvSpPr>
        <p:spPr>
          <a:xfrm>
            <a:off x="1843200" y="748800"/>
            <a:ext cx="5457600" cy="4093200"/>
          </a:xfrm>
          <a:prstGeom prst="rect">
            <a:avLst/>
          </a:prstGeom>
          <a:noFill/>
          <a:ln>
            <a:no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6" name="Shape 36"/>
        <p:cNvGrpSpPr/>
        <p:nvPr/>
      </p:nvGrpSpPr>
      <p:grpSpPr>
        <a:xfrm>
          <a:off x="0" y="0"/>
          <a:ext cx="0" cy="0"/>
          <a:chOff x="0" y="0"/>
          <a:chExt cx="0" cy="0"/>
        </a:xfrm>
      </p:grpSpPr>
      <p:sp>
        <p:nvSpPr>
          <p:cNvPr id="37" name="Google Shape;37;p6"/>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lvl1pPr lvl="0">
              <a:buNone/>
              <a:defRPr sz="900">
                <a:solidFill>
                  <a:srgbClr val="FF5C5C"/>
                </a:solidFill>
              </a:defRPr>
            </a:lvl1pPr>
            <a:lvl2pPr lvl="1">
              <a:buNone/>
              <a:defRPr sz="900">
                <a:solidFill>
                  <a:srgbClr val="FF5C5C"/>
                </a:solidFill>
              </a:defRPr>
            </a:lvl2pPr>
            <a:lvl3pPr lvl="2">
              <a:buNone/>
              <a:defRPr sz="900">
                <a:solidFill>
                  <a:srgbClr val="FF5C5C"/>
                </a:solidFill>
              </a:defRPr>
            </a:lvl3pPr>
            <a:lvl4pPr lvl="3">
              <a:buNone/>
              <a:defRPr sz="900">
                <a:solidFill>
                  <a:srgbClr val="FF5C5C"/>
                </a:solidFill>
              </a:defRPr>
            </a:lvl4pPr>
            <a:lvl5pPr lvl="4">
              <a:buNone/>
              <a:defRPr sz="900">
                <a:solidFill>
                  <a:srgbClr val="FF5C5C"/>
                </a:solidFill>
              </a:defRPr>
            </a:lvl5pPr>
            <a:lvl6pPr lvl="5">
              <a:buNone/>
              <a:defRPr sz="900">
                <a:solidFill>
                  <a:srgbClr val="FF5C5C"/>
                </a:solidFill>
              </a:defRPr>
            </a:lvl6pPr>
            <a:lvl7pPr lvl="6">
              <a:buNone/>
              <a:defRPr sz="900">
                <a:solidFill>
                  <a:srgbClr val="FF5C5C"/>
                </a:solidFill>
              </a:defRPr>
            </a:lvl7pPr>
            <a:lvl8pPr lvl="7">
              <a:buNone/>
              <a:defRPr sz="900">
                <a:solidFill>
                  <a:srgbClr val="FF5C5C"/>
                </a:solidFill>
              </a:defRPr>
            </a:lvl8pPr>
            <a:lvl9pPr lvl="8">
              <a:buNone/>
              <a:defRPr sz="900">
                <a:solidFill>
                  <a:srgbClr val="FF5C5C"/>
                </a:solidFill>
              </a:defRPr>
            </a:lvl9pPr>
          </a:lstStyle>
          <a:p>
            <a:pPr indent="0" lvl="0" marL="0" rtl="0" algn="r">
              <a:spcBef>
                <a:spcPts val="0"/>
              </a:spcBef>
              <a:spcAft>
                <a:spcPts val="0"/>
              </a:spcAft>
              <a:buNone/>
            </a:pPr>
            <a:fld id="{00000000-1234-1234-1234-123412341234}" type="slidenum">
              <a:rPr lang="pl"/>
              <a:t>‹#›</a:t>
            </a:fld>
            <a:endParaRPr sz="1000">
              <a:latin typeface="Signika"/>
              <a:ea typeface="Signika"/>
              <a:cs typeface="Signika"/>
              <a:sym typeface="Signika"/>
            </a:endParaRPr>
          </a:p>
        </p:txBody>
      </p:sp>
      <p:sp>
        <p:nvSpPr>
          <p:cNvPr id="38" name="Google Shape;38;p6"/>
          <p:cNvSpPr/>
          <p:nvPr/>
        </p:nvSpPr>
        <p:spPr>
          <a:xfrm>
            <a:off x="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6"/>
          <p:cNvSpPr/>
          <p:nvPr/>
        </p:nvSpPr>
        <p:spPr>
          <a:xfrm>
            <a:off x="907830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 name="Google Shape;40;p6"/>
          <p:cNvSpPr txBox="1"/>
          <p:nvPr/>
        </p:nvSpPr>
        <p:spPr>
          <a:xfrm flipH="1">
            <a:off x="221975" y="4743300"/>
            <a:ext cx="10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rgbClr val="FF5C5C"/>
                </a:solidFill>
                <a:latin typeface="League Spartan"/>
                <a:ea typeface="League Spartan"/>
                <a:cs typeface="League Spartan"/>
                <a:sym typeface="League Spartan"/>
              </a:rPr>
              <a:t>ESL Brains</a:t>
            </a:r>
            <a:endParaRPr b="1">
              <a:solidFill>
                <a:srgbClr val="FF5C5C"/>
              </a:solidFill>
              <a:latin typeface="League Spartan"/>
              <a:ea typeface="League Spartan"/>
              <a:cs typeface="League Spartan"/>
              <a:sym typeface="League Spartan"/>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Font typeface="Signika"/>
              <a:buNone/>
              <a:defRPr sz="2800">
                <a:solidFill>
                  <a:schemeClr val="dk1"/>
                </a:solidFill>
                <a:latin typeface="Signika"/>
                <a:ea typeface="Signika"/>
                <a:cs typeface="Signika"/>
                <a:sym typeface="Signika"/>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30200" lvl="0" marL="457200">
              <a:lnSpc>
                <a:spcPct val="115000"/>
              </a:lnSpc>
              <a:spcBef>
                <a:spcPts val="0"/>
              </a:spcBef>
              <a:spcAft>
                <a:spcPts val="0"/>
              </a:spcAft>
              <a:buClr>
                <a:schemeClr val="dk2"/>
              </a:buClr>
              <a:buSzPts val="1600"/>
              <a:buFont typeface="Signika Light"/>
              <a:buChar char="●"/>
              <a:defRPr sz="1600">
                <a:solidFill>
                  <a:schemeClr val="dk2"/>
                </a:solidFill>
                <a:latin typeface="Signika Light"/>
                <a:ea typeface="Signika Light"/>
                <a:cs typeface="Signika Light"/>
                <a:sym typeface="Signika Light"/>
              </a:defRPr>
            </a:lvl1pPr>
            <a:lvl2pPr indent="-317500" lvl="1" marL="91440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2pPr>
            <a:lvl3pPr indent="-317500" lvl="2" marL="137160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3pPr>
            <a:lvl4pPr indent="-317500" lvl="3" marL="182880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4pPr>
            <a:lvl5pPr indent="-317500" lvl="4" marL="228600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5pPr>
            <a:lvl6pPr indent="-317500" lvl="5" marL="274320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6pPr>
            <a:lvl7pPr indent="-317500" lvl="6" marL="320040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7pPr>
            <a:lvl8pPr indent="-317500" lvl="7" marL="365760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8pPr>
            <a:lvl9pPr indent="-317500" lvl="8" marL="411480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9pPr>
          </a:lstStyle>
          <a:p/>
        </p:txBody>
      </p:sp>
      <p:sp>
        <p:nvSpPr>
          <p:cNvPr id="8" name="Google Shape;8;p1"/>
          <p:cNvSpPr txBox="1"/>
          <p:nvPr>
            <p:ph idx="12" type="sldNum"/>
          </p:nvPr>
        </p:nvSpPr>
        <p:spPr>
          <a:xfrm>
            <a:off x="8496050" y="4749900"/>
            <a:ext cx="531300" cy="393600"/>
          </a:xfrm>
          <a:prstGeom prst="rect">
            <a:avLst/>
          </a:prstGeom>
          <a:noFill/>
          <a:ln>
            <a:noFill/>
          </a:ln>
        </p:spPr>
        <p:txBody>
          <a:bodyPr anchorCtr="0" anchor="ctr" bIns="91425" lIns="91425" spcFirstLastPara="1" rIns="91425" wrap="square" tIns="91425">
            <a:normAutofit/>
          </a:bodyPr>
          <a:lstStyle>
            <a:lvl1pPr lvl="0" algn="r">
              <a:buNone/>
              <a:defRPr sz="900">
                <a:solidFill>
                  <a:schemeClr val="accent1"/>
                </a:solidFill>
                <a:latin typeface="Signika"/>
                <a:ea typeface="Signika"/>
                <a:cs typeface="Signika"/>
                <a:sym typeface="Signika"/>
              </a:defRPr>
            </a:lvl1pPr>
            <a:lvl2pPr lvl="1" algn="r">
              <a:buNone/>
              <a:defRPr sz="900">
                <a:solidFill>
                  <a:schemeClr val="accent1"/>
                </a:solidFill>
                <a:latin typeface="Signika"/>
                <a:ea typeface="Signika"/>
                <a:cs typeface="Signika"/>
                <a:sym typeface="Signika"/>
              </a:defRPr>
            </a:lvl2pPr>
            <a:lvl3pPr lvl="2" algn="r">
              <a:buNone/>
              <a:defRPr sz="900">
                <a:solidFill>
                  <a:schemeClr val="accent1"/>
                </a:solidFill>
                <a:latin typeface="Signika"/>
                <a:ea typeface="Signika"/>
                <a:cs typeface="Signika"/>
                <a:sym typeface="Signika"/>
              </a:defRPr>
            </a:lvl3pPr>
            <a:lvl4pPr lvl="3" algn="r">
              <a:buNone/>
              <a:defRPr sz="900">
                <a:solidFill>
                  <a:schemeClr val="accent1"/>
                </a:solidFill>
                <a:latin typeface="Signika"/>
                <a:ea typeface="Signika"/>
                <a:cs typeface="Signika"/>
                <a:sym typeface="Signika"/>
              </a:defRPr>
            </a:lvl4pPr>
            <a:lvl5pPr lvl="4" algn="r">
              <a:buNone/>
              <a:defRPr sz="900">
                <a:solidFill>
                  <a:schemeClr val="accent1"/>
                </a:solidFill>
                <a:latin typeface="Signika"/>
                <a:ea typeface="Signika"/>
                <a:cs typeface="Signika"/>
                <a:sym typeface="Signika"/>
              </a:defRPr>
            </a:lvl5pPr>
            <a:lvl6pPr lvl="5" algn="r">
              <a:buNone/>
              <a:defRPr sz="900">
                <a:solidFill>
                  <a:schemeClr val="accent1"/>
                </a:solidFill>
                <a:latin typeface="Signika"/>
                <a:ea typeface="Signika"/>
                <a:cs typeface="Signika"/>
                <a:sym typeface="Signika"/>
              </a:defRPr>
            </a:lvl6pPr>
            <a:lvl7pPr lvl="6" algn="r">
              <a:buNone/>
              <a:defRPr sz="900">
                <a:solidFill>
                  <a:schemeClr val="accent1"/>
                </a:solidFill>
                <a:latin typeface="Signika"/>
                <a:ea typeface="Signika"/>
                <a:cs typeface="Signika"/>
                <a:sym typeface="Signika"/>
              </a:defRPr>
            </a:lvl7pPr>
            <a:lvl8pPr lvl="7" algn="r">
              <a:buNone/>
              <a:defRPr sz="900">
                <a:solidFill>
                  <a:schemeClr val="accent1"/>
                </a:solidFill>
                <a:latin typeface="Signika"/>
                <a:ea typeface="Signika"/>
                <a:cs typeface="Signika"/>
                <a:sym typeface="Signika"/>
              </a:defRPr>
            </a:lvl8pPr>
            <a:lvl9pPr lvl="8" algn="r">
              <a:buNone/>
              <a:defRPr sz="900">
                <a:solidFill>
                  <a:schemeClr val="accent1"/>
                </a:solidFill>
                <a:latin typeface="Signika"/>
                <a:ea typeface="Signika"/>
                <a:cs typeface="Signika"/>
                <a:sym typeface="Signika"/>
              </a:defRPr>
            </a:lvl9pPr>
          </a:lstStyle>
          <a:p>
            <a:pPr indent="0" lvl="0" marL="0" rtl="0" algn="r">
              <a:spcBef>
                <a:spcPts val="0"/>
              </a:spcBef>
              <a:spcAft>
                <a:spcPts val="0"/>
              </a:spcAft>
              <a:buNone/>
            </a:pPr>
            <a:fld id="{00000000-1234-1234-1234-123412341234}" type="slidenum">
              <a:rPr lang="pl"/>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 Id="rId3"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 Id="rId3" Type="http://schemas.openxmlformats.org/officeDocument/2006/relationships/hyperlink" Target="https://youtu.be/mFc80PhnU7w" TargetMode="External"/><Relationship Id="rId4" Type="http://schemas.openxmlformats.org/officeDocument/2006/relationships/hyperlink" Target="http://www.youtube.com/watch?v=mFc80PhnU7w" TargetMode="External"/><Relationship Id="rId5" Type="http://schemas.openxmlformats.org/officeDocument/2006/relationships/image" Target="../media/image7.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 Id="rId3"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 Id="rId3"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 name="Shape 44"/>
        <p:cNvGrpSpPr/>
        <p:nvPr/>
      </p:nvGrpSpPr>
      <p:grpSpPr>
        <a:xfrm>
          <a:off x="0" y="0"/>
          <a:ext cx="0" cy="0"/>
          <a:chOff x="0" y="0"/>
          <a:chExt cx="0" cy="0"/>
        </a:xfrm>
      </p:grpSpPr>
      <p:pic>
        <p:nvPicPr>
          <p:cNvPr id="45" name="Google Shape;45;p7"/>
          <p:cNvPicPr preferRelativeResize="0"/>
          <p:nvPr/>
        </p:nvPicPr>
        <p:blipFill rotWithShape="1">
          <a:blip r:embed="rId3">
            <a:alphaModFix/>
          </a:blip>
          <a:srcRect b="0" l="21738" r="21738" t="0"/>
          <a:stretch/>
        </p:blipFill>
        <p:spPr>
          <a:xfrm>
            <a:off x="455875" y="1763950"/>
            <a:ext cx="2518200" cy="2518200"/>
          </a:xfrm>
          <a:prstGeom prst="ellipse">
            <a:avLst/>
          </a:prstGeom>
          <a:noFill/>
          <a:ln cap="flat" cmpd="sng" w="9525">
            <a:solidFill>
              <a:srgbClr val="CCCCCC"/>
            </a:solidFill>
            <a:prstDash val="solid"/>
            <a:round/>
            <a:headEnd len="sm" w="sm" type="none"/>
            <a:tailEnd len="sm" w="sm" type="none"/>
          </a:ln>
        </p:spPr>
      </p:pic>
      <p:sp>
        <p:nvSpPr>
          <p:cNvPr id="46" name="Google Shape;46;p7"/>
          <p:cNvSpPr txBox="1"/>
          <p:nvPr/>
        </p:nvSpPr>
        <p:spPr>
          <a:xfrm>
            <a:off x="3286000" y="2653600"/>
            <a:ext cx="51429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rgbClr val="FF5C5C"/>
                </a:solidFill>
                <a:latin typeface="Signika"/>
                <a:ea typeface="Signika"/>
                <a:cs typeface="Signika"/>
                <a:sym typeface="Signika"/>
              </a:rPr>
              <a:t>E-waste recycling</a:t>
            </a:r>
            <a:endParaRPr b="1" sz="3600">
              <a:solidFill>
                <a:srgbClr val="FF5C5C"/>
              </a:solidFill>
              <a:latin typeface="Signika"/>
              <a:ea typeface="Signika"/>
              <a:cs typeface="Signika"/>
              <a:sym typeface="Signika"/>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16"/>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133" name="Google Shape;133;p16"/>
          <p:cNvSpPr txBox="1"/>
          <p:nvPr/>
        </p:nvSpPr>
        <p:spPr>
          <a:xfrm>
            <a:off x="1095325" y="1919375"/>
            <a:ext cx="6136200" cy="30153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SzPts val="1400"/>
              <a:buFont typeface="Signika Light"/>
              <a:buAutoNum type="alphaUcPeriod"/>
            </a:pPr>
            <a:r>
              <a:rPr lang="pl">
                <a:latin typeface="Signika Light"/>
                <a:ea typeface="Signika Light"/>
                <a:cs typeface="Signika Light"/>
                <a:sym typeface="Signika Light"/>
              </a:rPr>
              <a:t>The furniture didn’t fit so it was </a:t>
            </a:r>
            <a:r>
              <a:rPr b="1" lang="pl">
                <a:latin typeface="Signika"/>
                <a:ea typeface="Signika"/>
                <a:cs typeface="Signika"/>
                <a:sym typeface="Signika"/>
              </a:rPr>
              <a:t>taken apart</a:t>
            </a:r>
            <a:r>
              <a:rPr lang="pl">
                <a:latin typeface="Signika Light"/>
                <a:ea typeface="Signika Light"/>
                <a:cs typeface="Signika Light"/>
                <a:sym typeface="Signika Light"/>
              </a:rPr>
              <a:t> and transported back to the store.</a:t>
            </a:r>
            <a:endParaRPr>
              <a:latin typeface="Signika Light"/>
              <a:ea typeface="Signika Light"/>
              <a:cs typeface="Signika Light"/>
              <a:sym typeface="Signika Light"/>
            </a:endParaRPr>
          </a:p>
          <a:p>
            <a:pPr indent="-317500" lvl="0" marL="457200" rtl="0" algn="l">
              <a:lnSpc>
                <a:spcPct val="115000"/>
              </a:lnSpc>
              <a:spcBef>
                <a:spcPts val="600"/>
              </a:spcBef>
              <a:spcAft>
                <a:spcPts val="0"/>
              </a:spcAft>
              <a:buSzPts val="1400"/>
              <a:buFont typeface="Signika Light"/>
              <a:buAutoNum type="alphaUcPeriod"/>
            </a:pPr>
            <a:r>
              <a:rPr lang="pl">
                <a:latin typeface="Signika Light"/>
                <a:ea typeface="Signika Light"/>
                <a:cs typeface="Signika Light"/>
                <a:sym typeface="Signika Light"/>
              </a:rPr>
              <a:t>The quality of these raw materials is </a:t>
            </a:r>
            <a:r>
              <a:rPr b="1" lang="pl">
                <a:latin typeface="Signika"/>
                <a:ea typeface="Signika"/>
                <a:cs typeface="Signika"/>
                <a:sym typeface="Signika"/>
              </a:rPr>
              <a:t>reduced </a:t>
            </a:r>
            <a:r>
              <a:rPr lang="pl">
                <a:latin typeface="Signika Light"/>
                <a:ea typeface="Signika Light"/>
                <a:cs typeface="Signika Light"/>
                <a:sym typeface="Signika Light"/>
              </a:rPr>
              <a:t>over time.</a:t>
            </a:r>
            <a:endParaRPr>
              <a:latin typeface="Signika Light"/>
              <a:ea typeface="Signika Light"/>
              <a:cs typeface="Signika Light"/>
              <a:sym typeface="Signika Light"/>
            </a:endParaRPr>
          </a:p>
          <a:p>
            <a:pPr indent="-317500" lvl="0" marL="457200" rtl="0" algn="l">
              <a:lnSpc>
                <a:spcPct val="115000"/>
              </a:lnSpc>
              <a:spcBef>
                <a:spcPts val="600"/>
              </a:spcBef>
              <a:spcAft>
                <a:spcPts val="0"/>
              </a:spcAft>
              <a:buSzPts val="1400"/>
              <a:buFont typeface="Signika Light"/>
              <a:buAutoNum type="alphaUcPeriod"/>
            </a:pPr>
            <a:r>
              <a:rPr lang="pl">
                <a:latin typeface="Signika Light"/>
                <a:ea typeface="Signika Light"/>
                <a:cs typeface="Signika Light"/>
                <a:sym typeface="Signika Light"/>
              </a:rPr>
              <a:t>Leaves are </a:t>
            </a:r>
            <a:r>
              <a:rPr b="1" lang="pl">
                <a:latin typeface="Signika"/>
                <a:ea typeface="Signika"/>
                <a:cs typeface="Signika"/>
                <a:sym typeface="Signika"/>
              </a:rPr>
              <a:t>cut into small pieces</a:t>
            </a:r>
            <a:r>
              <a:rPr lang="pl">
                <a:latin typeface="Signika Light"/>
                <a:ea typeface="Signika Light"/>
                <a:cs typeface="Signika Light"/>
                <a:sym typeface="Signika Light"/>
              </a:rPr>
              <a:t> to decompose faster.</a:t>
            </a:r>
            <a:endParaRPr>
              <a:latin typeface="Signika Light"/>
              <a:ea typeface="Signika Light"/>
              <a:cs typeface="Signika Light"/>
              <a:sym typeface="Signika Light"/>
            </a:endParaRPr>
          </a:p>
          <a:p>
            <a:pPr indent="-317500" lvl="0" marL="457200" rtl="0" algn="l">
              <a:lnSpc>
                <a:spcPct val="115000"/>
              </a:lnSpc>
              <a:spcBef>
                <a:spcPts val="600"/>
              </a:spcBef>
              <a:spcAft>
                <a:spcPts val="0"/>
              </a:spcAft>
              <a:buSzPts val="1400"/>
              <a:buFont typeface="Signika Light"/>
              <a:buAutoNum type="alphaUcPeriod"/>
            </a:pPr>
            <a:r>
              <a:rPr lang="pl">
                <a:latin typeface="Signika Light"/>
                <a:ea typeface="Signika Light"/>
                <a:cs typeface="Signika Light"/>
                <a:sym typeface="Signika Light"/>
              </a:rPr>
              <a:t>Stones were </a:t>
            </a:r>
            <a:r>
              <a:rPr b="1" lang="pl">
                <a:latin typeface="Signika"/>
                <a:ea typeface="Signika"/>
                <a:cs typeface="Signika"/>
                <a:sym typeface="Signika"/>
              </a:rPr>
              <a:t>examined and sorted</a:t>
            </a:r>
            <a:r>
              <a:rPr lang="pl">
                <a:latin typeface="Signika Light"/>
                <a:ea typeface="Signika Light"/>
                <a:cs typeface="Signika Light"/>
                <a:sym typeface="Signika Light"/>
              </a:rPr>
              <a:t> in order to separate the bigger pieces which would be used to make arrowheads.</a:t>
            </a:r>
            <a:endParaRPr>
              <a:latin typeface="Signika Light"/>
              <a:ea typeface="Signika Light"/>
              <a:cs typeface="Signika Light"/>
              <a:sym typeface="Signika Light"/>
            </a:endParaRPr>
          </a:p>
          <a:p>
            <a:pPr indent="-317500" lvl="0" marL="457200" rtl="0" algn="l">
              <a:lnSpc>
                <a:spcPct val="115000"/>
              </a:lnSpc>
              <a:spcBef>
                <a:spcPts val="600"/>
              </a:spcBef>
              <a:spcAft>
                <a:spcPts val="0"/>
              </a:spcAft>
              <a:buSzPts val="1400"/>
              <a:buFont typeface="Signika Light"/>
              <a:buAutoNum type="alphaUcPeriod"/>
            </a:pPr>
            <a:r>
              <a:rPr lang="pl">
                <a:latin typeface="Signika Light"/>
                <a:ea typeface="Signika Light"/>
                <a:cs typeface="Signika Light"/>
                <a:sym typeface="Signika Light"/>
              </a:rPr>
              <a:t>Some toys were </a:t>
            </a:r>
            <a:r>
              <a:rPr b="1" lang="pl">
                <a:latin typeface="Signika"/>
                <a:ea typeface="Signika"/>
                <a:cs typeface="Signika"/>
                <a:sym typeface="Signika"/>
              </a:rPr>
              <a:t>removed </a:t>
            </a:r>
            <a:r>
              <a:rPr lang="pl">
                <a:latin typeface="Signika Light"/>
                <a:ea typeface="Signika Light"/>
                <a:cs typeface="Signika Light"/>
                <a:sym typeface="Signika Light"/>
              </a:rPr>
              <a:t>from the inventory as they contained toxic adhesive.</a:t>
            </a:r>
            <a:endParaRPr>
              <a:latin typeface="Signika Light"/>
              <a:ea typeface="Signika Light"/>
              <a:cs typeface="Signika Light"/>
              <a:sym typeface="Signika Light"/>
            </a:endParaRPr>
          </a:p>
          <a:p>
            <a:pPr indent="-317500" lvl="0" marL="457200" rtl="0" algn="l">
              <a:lnSpc>
                <a:spcPct val="115000"/>
              </a:lnSpc>
              <a:spcBef>
                <a:spcPts val="600"/>
              </a:spcBef>
              <a:spcAft>
                <a:spcPts val="600"/>
              </a:spcAft>
              <a:buSzPts val="1400"/>
              <a:buFont typeface="Signika Light"/>
              <a:buAutoNum type="alphaUcPeriod"/>
            </a:pPr>
            <a:r>
              <a:rPr lang="pl">
                <a:latin typeface="Signika Light"/>
                <a:ea typeface="Signika Light"/>
                <a:cs typeface="Signika Light"/>
                <a:sym typeface="Signika Light"/>
              </a:rPr>
              <a:t>We won’t be able to manufacture some items because certain elements are being </a:t>
            </a:r>
            <a:r>
              <a:rPr b="1" lang="pl">
                <a:latin typeface="Signika"/>
                <a:ea typeface="Signika"/>
                <a:cs typeface="Signika"/>
                <a:sym typeface="Signika"/>
              </a:rPr>
              <a:t>used up</a:t>
            </a:r>
            <a:r>
              <a:rPr lang="pl">
                <a:latin typeface="Signika Light"/>
                <a:ea typeface="Signika Light"/>
                <a:cs typeface="Signika Light"/>
                <a:sym typeface="Signika Light"/>
              </a:rPr>
              <a:t>, e.g. matches can’t be produced without phosphorus. </a:t>
            </a:r>
            <a:endParaRPr>
              <a:solidFill>
                <a:schemeClr val="dk1"/>
              </a:solidFill>
              <a:latin typeface="Signika Light"/>
              <a:ea typeface="Signika Light"/>
              <a:cs typeface="Signika Light"/>
              <a:sym typeface="Signika Light"/>
            </a:endParaRPr>
          </a:p>
        </p:txBody>
      </p:sp>
      <p:sp>
        <p:nvSpPr>
          <p:cNvPr id="134" name="Google Shape;134;p16"/>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latin typeface="Signika"/>
                <a:ea typeface="Signika"/>
                <a:cs typeface="Signika"/>
                <a:sym typeface="Signika"/>
              </a:rPr>
              <a:t>Let’s check the answers.</a:t>
            </a:r>
            <a:endParaRPr b="1" sz="1800">
              <a:solidFill>
                <a:srgbClr val="000032"/>
              </a:solidFill>
              <a:latin typeface="Signika"/>
              <a:ea typeface="Signika"/>
              <a:cs typeface="Signika"/>
              <a:sym typeface="Signika"/>
            </a:endParaRPr>
          </a:p>
        </p:txBody>
      </p:sp>
      <p:sp>
        <p:nvSpPr>
          <p:cNvPr id="135" name="Google Shape;135;p16"/>
          <p:cNvSpPr/>
          <p:nvPr/>
        </p:nvSpPr>
        <p:spPr>
          <a:xfrm>
            <a:off x="7302475" y="1964388"/>
            <a:ext cx="15588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disassembled</a:t>
            </a:r>
            <a:endParaRPr>
              <a:solidFill>
                <a:srgbClr val="000032"/>
              </a:solidFill>
              <a:latin typeface="Signika"/>
              <a:ea typeface="Signika"/>
              <a:cs typeface="Signika"/>
              <a:sym typeface="Signika"/>
            </a:endParaRPr>
          </a:p>
        </p:txBody>
      </p:sp>
      <p:sp>
        <p:nvSpPr>
          <p:cNvPr id="136" name="Google Shape;136;p16"/>
          <p:cNvSpPr/>
          <p:nvPr/>
        </p:nvSpPr>
        <p:spPr>
          <a:xfrm>
            <a:off x="7302475" y="2459275"/>
            <a:ext cx="13356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pl">
                <a:solidFill>
                  <a:srgbClr val="000032"/>
                </a:solidFill>
                <a:latin typeface="Signika"/>
                <a:ea typeface="Signika"/>
                <a:cs typeface="Signika"/>
                <a:sym typeface="Signika"/>
              </a:rPr>
              <a:t>degraded</a:t>
            </a:r>
            <a:endParaRPr>
              <a:solidFill>
                <a:srgbClr val="000032"/>
              </a:solidFill>
              <a:latin typeface="Signika"/>
              <a:ea typeface="Signika"/>
              <a:cs typeface="Signika"/>
              <a:sym typeface="Signika"/>
            </a:endParaRPr>
          </a:p>
        </p:txBody>
      </p:sp>
      <p:sp>
        <p:nvSpPr>
          <p:cNvPr id="137" name="Google Shape;137;p16"/>
          <p:cNvSpPr/>
          <p:nvPr/>
        </p:nvSpPr>
        <p:spPr>
          <a:xfrm>
            <a:off x="7302475" y="2826663"/>
            <a:ext cx="13338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shredded</a:t>
            </a:r>
            <a:endParaRPr>
              <a:solidFill>
                <a:srgbClr val="000032"/>
              </a:solidFill>
              <a:latin typeface="Signika"/>
              <a:ea typeface="Signika"/>
              <a:cs typeface="Signika"/>
              <a:sym typeface="Signika"/>
            </a:endParaRPr>
          </a:p>
        </p:txBody>
      </p:sp>
      <p:sp>
        <p:nvSpPr>
          <p:cNvPr id="138" name="Google Shape;138;p16"/>
          <p:cNvSpPr/>
          <p:nvPr/>
        </p:nvSpPr>
        <p:spPr>
          <a:xfrm>
            <a:off x="7300800" y="3247200"/>
            <a:ext cx="13356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sifted</a:t>
            </a:r>
            <a:endParaRPr>
              <a:solidFill>
                <a:srgbClr val="000032"/>
              </a:solidFill>
              <a:latin typeface="Signika"/>
              <a:ea typeface="Signika"/>
              <a:cs typeface="Signika"/>
              <a:sym typeface="Signika"/>
            </a:endParaRPr>
          </a:p>
        </p:txBody>
      </p:sp>
      <p:sp>
        <p:nvSpPr>
          <p:cNvPr id="139" name="Google Shape;139;p16"/>
          <p:cNvSpPr/>
          <p:nvPr/>
        </p:nvSpPr>
        <p:spPr>
          <a:xfrm>
            <a:off x="7302475" y="3786638"/>
            <a:ext cx="13338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discarded</a:t>
            </a:r>
            <a:endParaRPr>
              <a:solidFill>
                <a:srgbClr val="000032"/>
              </a:solidFill>
              <a:latin typeface="Signika"/>
              <a:ea typeface="Signika"/>
              <a:cs typeface="Signika"/>
              <a:sym typeface="Signika"/>
            </a:endParaRPr>
          </a:p>
        </p:txBody>
      </p:sp>
      <p:sp>
        <p:nvSpPr>
          <p:cNvPr id="140" name="Google Shape;140;p16"/>
          <p:cNvSpPr/>
          <p:nvPr/>
        </p:nvSpPr>
        <p:spPr>
          <a:xfrm>
            <a:off x="7301700" y="4530000"/>
            <a:ext cx="13338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depleted</a:t>
            </a:r>
            <a:endParaRPr>
              <a:solidFill>
                <a:srgbClr val="000032"/>
              </a:solidFill>
              <a:latin typeface="Signika"/>
              <a:ea typeface="Signika"/>
              <a:cs typeface="Signika"/>
              <a:sym typeface="Signika"/>
            </a:endParaRPr>
          </a:p>
        </p:txBody>
      </p:sp>
      <p:sp>
        <p:nvSpPr>
          <p:cNvPr id="141" name="Google Shape;141;p16"/>
          <p:cNvSpPr/>
          <p:nvPr/>
        </p:nvSpPr>
        <p:spPr>
          <a:xfrm>
            <a:off x="1485200" y="1016100"/>
            <a:ext cx="13356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pl">
                <a:solidFill>
                  <a:srgbClr val="000032"/>
                </a:solidFill>
                <a:latin typeface="Signika"/>
                <a:ea typeface="Signika"/>
                <a:cs typeface="Signika"/>
                <a:sym typeface="Signika"/>
              </a:rPr>
              <a:t>degraded</a:t>
            </a:r>
            <a:endParaRPr>
              <a:solidFill>
                <a:srgbClr val="000032"/>
              </a:solidFill>
              <a:latin typeface="Signika"/>
              <a:ea typeface="Signika"/>
              <a:cs typeface="Signika"/>
              <a:sym typeface="Signika"/>
            </a:endParaRPr>
          </a:p>
        </p:txBody>
      </p:sp>
      <p:sp>
        <p:nvSpPr>
          <p:cNvPr id="142" name="Google Shape;142;p16"/>
          <p:cNvSpPr/>
          <p:nvPr/>
        </p:nvSpPr>
        <p:spPr>
          <a:xfrm>
            <a:off x="4338000" y="1015200"/>
            <a:ext cx="13338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discarded</a:t>
            </a:r>
            <a:endParaRPr>
              <a:solidFill>
                <a:srgbClr val="000032"/>
              </a:solidFill>
              <a:latin typeface="Signika"/>
              <a:ea typeface="Signika"/>
              <a:cs typeface="Signika"/>
              <a:sym typeface="Signika"/>
            </a:endParaRPr>
          </a:p>
        </p:txBody>
      </p:sp>
      <p:sp>
        <p:nvSpPr>
          <p:cNvPr id="143" name="Google Shape;143;p16"/>
          <p:cNvSpPr/>
          <p:nvPr/>
        </p:nvSpPr>
        <p:spPr>
          <a:xfrm>
            <a:off x="2915100" y="1404000"/>
            <a:ext cx="13356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sifted</a:t>
            </a:r>
            <a:endParaRPr>
              <a:solidFill>
                <a:srgbClr val="000032"/>
              </a:solidFill>
              <a:latin typeface="Signika"/>
              <a:ea typeface="Signika"/>
              <a:cs typeface="Signika"/>
              <a:sym typeface="Signika"/>
            </a:endParaRPr>
          </a:p>
        </p:txBody>
      </p:sp>
      <p:sp>
        <p:nvSpPr>
          <p:cNvPr id="144" name="Google Shape;144;p16"/>
          <p:cNvSpPr/>
          <p:nvPr/>
        </p:nvSpPr>
        <p:spPr>
          <a:xfrm>
            <a:off x="5760000" y="1016088"/>
            <a:ext cx="15597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disassembled</a:t>
            </a:r>
            <a:endParaRPr>
              <a:solidFill>
                <a:srgbClr val="000032"/>
              </a:solidFill>
              <a:latin typeface="Signika"/>
              <a:ea typeface="Signika"/>
              <a:cs typeface="Signika"/>
              <a:sym typeface="Signika"/>
            </a:endParaRPr>
          </a:p>
        </p:txBody>
      </p:sp>
      <p:sp>
        <p:nvSpPr>
          <p:cNvPr id="145" name="Google Shape;145;p16"/>
          <p:cNvSpPr/>
          <p:nvPr/>
        </p:nvSpPr>
        <p:spPr>
          <a:xfrm>
            <a:off x="2916000" y="1016100"/>
            <a:ext cx="13338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depleted</a:t>
            </a:r>
            <a:endParaRPr>
              <a:solidFill>
                <a:srgbClr val="000032"/>
              </a:solidFill>
              <a:latin typeface="Signika"/>
              <a:ea typeface="Signika"/>
              <a:cs typeface="Signika"/>
              <a:sym typeface="Signika"/>
            </a:endParaRPr>
          </a:p>
        </p:txBody>
      </p:sp>
      <p:sp>
        <p:nvSpPr>
          <p:cNvPr id="146" name="Google Shape;146;p16"/>
          <p:cNvSpPr/>
          <p:nvPr/>
        </p:nvSpPr>
        <p:spPr>
          <a:xfrm>
            <a:off x="1485200" y="1404000"/>
            <a:ext cx="13338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shredded</a:t>
            </a:r>
            <a:endParaRPr>
              <a:solidFill>
                <a:srgbClr val="000032"/>
              </a:solidFill>
              <a:latin typeface="Signika"/>
              <a:ea typeface="Signika"/>
              <a:cs typeface="Signika"/>
              <a:sym typeface="Signika"/>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5"/>
                                        </p:tgtEl>
                                        <p:attrNameLst>
                                          <p:attrName>style.visibility</p:attrName>
                                        </p:attrNameLst>
                                      </p:cBhvr>
                                      <p:to>
                                        <p:strVal val="visible"/>
                                      </p:to>
                                    </p:set>
                                    <p:animEffect filter="fade" transition="in">
                                      <p:cBhvr>
                                        <p:cTn dur="1000"/>
                                        <p:tgtEl>
                                          <p:spTgt spid="135"/>
                                        </p:tgtEl>
                                      </p:cBhvr>
                                    </p:animEffect>
                                  </p:childTnLst>
                                </p:cTn>
                              </p:par>
                              <p:par>
                                <p:cTn fill="hold" nodeType="withEffect" presetClass="exit" presetID="10" presetSubtype="0">
                                  <p:stCondLst>
                                    <p:cond delay="0"/>
                                  </p:stCondLst>
                                  <p:childTnLst>
                                    <p:animEffect filter="fade" transition="out">
                                      <p:cBhvr>
                                        <p:cTn dur="1000"/>
                                        <p:tgtEl>
                                          <p:spTgt spid="144"/>
                                        </p:tgtEl>
                                      </p:cBhvr>
                                    </p:animEffect>
                                    <p:set>
                                      <p:cBhvr>
                                        <p:cTn dur="1" fill="hold">
                                          <p:stCondLst>
                                            <p:cond delay="1000"/>
                                          </p:stCondLst>
                                        </p:cTn>
                                        <p:tgtEl>
                                          <p:spTgt spid="144"/>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6"/>
                                        </p:tgtEl>
                                        <p:attrNameLst>
                                          <p:attrName>style.visibility</p:attrName>
                                        </p:attrNameLst>
                                      </p:cBhvr>
                                      <p:to>
                                        <p:strVal val="visible"/>
                                      </p:to>
                                    </p:set>
                                    <p:animEffect filter="fade" transition="in">
                                      <p:cBhvr>
                                        <p:cTn dur="1000"/>
                                        <p:tgtEl>
                                          <p:spTgt spid="136"/>
                                        </p:tgtEl>
                                      </p:cBhvr>
                                    </p:animEffect>
                                  </p:childTnLst>
                                </p:cTn>
                              </p:par>
                              <p:par>
                                <p:cTn fill="hold" nodeType="withEffect" presetClass="exit" presetID="10" presetSubtype="0">
                                  <p:stCondLst>
                                    <p:cond delay="0"/>
                                  </p:stCondLst>
                                  <p:childTnLst>
                                    <p:animEffect filter="fade" transition="out">
                                      <p:cBhvr>
                                        <p:cTn dur="1000"/>
                                        <p:tgtEl>
                                          <p:spTgt spid="141"/>
                                        </p:tgtEl>
                                      </p:cBhvr>
                                    </p:animEffect>
                                    <p:set>
                                      <p:cBhvr>
                                        <p:cTn dur="1" fill="hold">
                                          <p:stCondLst>
                                            <p:cond delay="1000"/>
                                          </p:stCondLst>
                                        </p:cTn>
                                        <p:tgtEl>
                                          <p:spTgt spid="141"/>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7"/>
                                        </p:tgtEl>
                                        <p:attrNameLst>
                                          <p:attrName>style.visibility</p:attrName>
                                        </p:attrNameLst>
                                      </p:cBhvr>
                                      <p:to>
                                        <p:strVal val="visible"/>
                                      </p:to>
                                    </p:set>
                                    <p:animEffect filter="fade" transition="in">
                                      <p:cBhvr>
                                        <p:cTn dur="1000"/>
                                        <p:tgtEl>
                                          <p:spTgt spid="137"/>
                                        </p:tgtEl>
                                      </p:cBhvr>
                                    </p:animEffect>
                                  </p:childTnLst>
                                </p:cTn>
                              </p:par>
                              <p:par>
                                <p:cTn fill="hold" nodeType="withEffect" presetClass="exit" presetID="10" presetSubtype="0">
                                  <p:stCondLst>
                                    <p:cond delay="0"/>
                                  </p:stCondLst>
                                  <p:childTnLst>
                                    <p:animEffect filter="fade" transition="out">
                                      <p:cBhvr>
                                        <p:cTn dur="1000"/>
                                        <p:tgtEl>
                                          <p:spTgt spid="146"/>
                                        </p:tgtEl>
                                      </p:cBhvr>
                                    </p:animEffect>
                                    <p:set>
                                      <p:cBhvr>
                                        <p:cTn dur="1" fill="hold">
                                          <p:stCondLst>
                                            <p:cond delay="1000"/>
                                          </p:stCondLst>
                                        </p:cTn>
                                        <p:tgtEl>
                                          <p:spTgt spid="146"/>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8"/>
                                        </p:tgtEl>
                                        <p:attrNameLst>
                                          <p:attrName>style.visibility</p:attrName>
                                        </p:attrNameLst>
                                      </p:cBhvr>
                                      <p:to>
                                        <p:strVal val="visible"/>
                                      </p:to>
                                    </p:set>
                                    <p:animEffect filter="fade" transition="in">
                                      <p:cBhvr>
                                        <p:cTn dur="1000"/>
                                        <p:tgtEl>
                                          <p:spTgt spid="138"/>
                                        </p:tgtEl>
                                      </p:cBhvr>
                                    </p:animEffect>
                                  </p:childTnLst>
                                </p:cTn>
                              </p:par>
                              <p:par>
                                <p:cTn fill="hold" nodeType="withEffect" presetClass="exit" presetID="10" presetSubtype="0">
                                  <p:stCondLst>
                                    <p:cond delay="0"/>
                                  </p:stCondLst>
                                  <p:childTnLst>
                                    <p:animEffect filter="fade" transition="out">
                                      <p:cBhvr>
                                        <p:cTn dur="1000"/>
                                        <p:tgtEl>
                                          <p:spTgt spid="143"/>
                                        </p:tgtEl>
                                      </p:cBhvr>
                                    </p:animEffect>
                                    <p:set>
                                      <p:cBhvr>
                                        <p:cTn dur="1" fill="hold">
                                          <p:stCondLst>
                                            <p:cond delay="1000"/>
                                          </p:stCondLst>
                                        </p:cTn>
                                        <p:tgtEl>
                                          <p:spTgt spid="143"/>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9"/>
                                        </p:tgtEl>
                                        <p:attrNameLst>
                                          <p:attrName>style.visibility</p:attrName>
                                        </p:attrNameLst>
                                      </p:cBhvr>
                                      <p:to>
                                        <p:strVal val="visible"/>
                                      </p:to>
                                    </p:set>
                                    <p:animEffect filter="fade" transition="in">
                                      <p:cBhvr>
                                        <p:cTn dur="1000"/>
                                        <p:tgtEl>
                                          <p:spTgt spid="139"/>
                                        </p:tgtEl>
                                      </p:cBhvr>
                                    </p:animEffect>
                                  </p:childTnLst>
                                </p:cTn>
                              </p:par>
                              <p:par>
                                <p:cTn fill="hold" nodeType="withEffect" presetClass="exit" presetID="10" presetSubtype="0">
                                  <p:stCondLst>
                                    <p:cond delay="0"/>
                                  </p:stCondLst>
                                  <p:childTnLst>
                                    <p:animEffect filter="fade" transition="out">
                                      <p:cBhvr>
                                        <p:cTn dur="1000"/>
                                        <p:tgtEl>
                                          <p:spTgt spid="142"/>
                                        </p:tgtEl>
                                      </p:cBhvr>
                                    </p:animEffect>
                                    <p:set>
                                      <p:cBhvr>
                                        <p:cTn dur="1" fill="hold">
                                          <p:stCondLst>
                                            <p:cond delay="1000"/>
                                          </p:stCondLst>
                                        </p:cTn>
                                        <p:tgtEl>
                                          <p:spTgt spid="142"/>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0"/>
                                        </p:tgtEl>
                                        <p:attrNameLst>
                                          <p:attrName>style.visibility</p:attrName>
                                        </p:attrNameLst>
                                      </p:cBhvr>
                                      <p:to>
                                        <p:strVal val="visible"/>
                                      </p:to>
                                    </p:set>
                                    <p:animEffect filter="fade" transition="in">
                                      <p:cBhvr>
                                        <p:cTn dur="1000"/>
                                        <p:tgtEl>
                                          <p:spTgt spid="140"/>
                                        </p:tgtEl>
                                      </p:cBhvr>
                                    </p:animEffect>
                                  </p:childTnLst>
                                </p:cTn>
                              </p:par>
                              <p:par>
                                <p:cTn fill="hold" nodeType="withEffect" presetClass="exit" presetID="10" presetSubtype="0">
                                  <p:stCondLst>
                                    <p:cond delay="0"/>
                                  </p:stCondLst>
                                  <p:childTnLst>
                                    <p:animEffect filter="fade" transition="out">
                                      <p:cBhvr>
                                        <p:cTn dur="1000"/>
                                        <p:tgtEl>
                                          <p:spTgt spid="145"/>
                                        </p:tgtEl>
                                      </p:cBhvr>
                                    </p:animEffect>
                                    <p:set>
                                      <p:cBhvr>
                                        <p:cTn dur="1" fill="hold">
                                          <p:stCondLst>
                                            <p:cond delay="1000"/>
                                          </p:stCondLst>
                                        </p:cTn>
                                        <p:tgtEl>
                                          <p:spTgt spid="145"/>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17"/>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52" name="Google Shape;152;p17"/>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17"/>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17"/>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talk!</a:t>
            </a:r>
            <a:endParaRPr b="1" sz="3600">
              <a:solidFill>
                <a:schemeClr val="lt1"/>
              </a:solidFill>
              <a:latin typeface="Signika"/>
              <a:ea typeface="Signika"/>
              <a:cs typeface="Signika"/>
              <a:sym typeface="Signika"/>
            </a:endParaRPr>
          </a:p>
        </p:txBody>
      </p:sp>
      <p:pic>
        <p:nvPicPr>
          <p:cNvPr id="155" name="Google Shape;155;p17"/>
          <p:cNvPicPr preferRelativeResize="0"/>
          <p:nvPr/>
        </p:nvPicPr>
        <p:blipFill>
          <a:blip r:embed="rId3">
            <a:alphaModFix/>
          </a:blip>
          <a:stretch>
            <a:fillRect/>
          </a:stretch>
        </p:blipFill>
        <p:spPr>
          <a:xfrm>
            <a:off x="8062750" y="135850"/>
            <a:ext cx="781200" cy="7812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pic>
        <p:nvPicPr>
          <p:cNvPr id="160" name="Google Shape;160;p18"/>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161" name="Google Shape;161;p18"/>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162" name="Google Shape;162;p18"/>
          <p:cNvSpPr txBox="1"/>
          <p:nvPr/>
        </p:nvSpPr>
        <p:spPr>
          <a:xfrm>
            <a:off x="222175" y="277200"/>
            <a:ext cx="7581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latin typeface="Signika"/>
                <a:ea typeface="Signika"/>
                <a:cs typeface="Signika"/>
                <a:sym typeface="Signika"/>
              </a:rPr>
              <a:t>Discuss what steps each of the processes might involve. Use the words in the boxes.</a:t>
            </a:r>
            <a:endParaRPr b="1" sz="1800">
              <a:solidFill>
                <a:srgbClr val="000032"/>
              </a:solidFill>
              <a:latin typeface="Signika"/>
              <a:ea typeface="Signika"/>
              <a:cs typeface="Signika"/>
              <a:sym typeface="Signika"/>
            </a:endParaRPr>
          </a:p>
        </p:txBody>
      </p:sp>
      <p:sp>
        <p:nvSpPr>
          <p:cNvPr id="163" name="Google Shape;163;p18"/>
          <p:cNvSpPr txBox="1"/>
          <p:nvPr/>
        </p:nvSpPr>
        <p:spPr>
          <a:xfrm>
            <a:off x="1216800" y="2117300"/>
            <a:ext cx="6490800" cy="17340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SzPts val="1600"/>
              <a:buFont typeface="Signika Light"/>
              <a:buChar char="●"/>
            </a:pPr>
            <a:r>
              <a:rPr lang="pl" sz="1700">
                <a:latin typeface="Signika Light"/>
                <a:ea typeface="Signika Light"/>
                <a:cs typeface="Signika Light"/>
                <a:sym typeface="Signika Light"/>
              </a:rPr>
              <a:t>recycling old cars</a:t>
            </a:r>
            <a:endParaRPr sz="1700">
              <a:latin typeface="Signika Light"/>
              <a:ea typeface="Signika Light"/>
              <a:cs typeface="Signika Light"/>
              <a:sym typeface="Signika Light"/>
            </a:endParaRPr>
          </a:p>
          <a:p>
            <a:pPr indent="-330200" lvl="0" marL="457200" rtl="0" algn="l">
              <a:lnSpc>
                <a:spcPct val="115000"/>
              </a:lnSpc>
              <a:spcBef>
                <a:spcPts val="1000"/>
              </a:spcBef>
              <a:spcAft>
                <a:spcPts val="0"/>
              </a:spcAft>
              <a:buSzPts val="1600"/>
              <a:buFont typeface="Signika Light"/>
              <a:buChar char="●"/>
            </a:pPr>
            <a:r>
              <a:rPr lang="pl" sz="1700">
                <a:latin typeface="Signika Light"/>
                <a:ea typeface="Signika Light"/>
                <a:cs typeface="Signika Light"/>
                <a:sym typeface="Signika Light"/>
              </a:rPr>
              <a:t>disposal of documents</a:t>
            </a:r>
            <a:endParaRPr sz="1700">
              <a:latin typeface="Signika Light"/>
              <a:ea typeface="Signika Light"/>
              <a:cs typeface="Signika Light"/>
              <a:sym typeface="Signika Light"/>
            </a:endParaRPr>
          </a:p>
          <a:p>
            <a:pPr indent="-330200" lvl="0" marL="457200" rtl="0" algn="l">
              <a:lnSpc>
                <a:spcPct val="115000"/>
              </a:lnSpc>
              <a:spcBef>
                <a:spcPts val="1000"/>
              </a:spcBef>
              <a:spcAft>
                <a:spcPts val="0"/>
              </a:spcAft>
              <a:buSzPts val="1600"/>
              <a:buFont typeface="Signika Light"/>
              <a:buChar char="●"/>
            </a:pPr>
            <a:r>
              <a:rPr lang="pl" sz="1700">
                <a:latin typeface="Signika Light"/>
                <a:ea typeface="Signika Light"/>
                <a:cs typeface="Signika Light"/>
                <a:sym typeface="Signika Light"/>
              </a:rPr>
              <a:t>recycling furniture</a:t>
            </a:r>
            <a:endParaRPr sz="1700">
              <a:latin typeface="Signika Light"/>
              <a:ea typeface="Signika Light"/>
              <a:cs typeface="Signika Light"/>
              <a:sym typeface="Signika Light"/>
            </a:endParaRPr>
          </a:p>
          <a:p>
            <a:pPr indent="-330200" lvl="0" marL="457200" rtl="0" algn="l">
              <a:lnSpc>
                <a:spcPct val="115000"/>
              </a:lnSpc>
              <a:spcBef>
                <a:spcPts val="1000"/>
              </a:spcBef>
              <a:spcAft>
                <a:spcPts val="1000"/>
              </a:spcAft>
              <a:buSzPts val="1600"/>
              <a:buFont typeface="Signika Light"/>
              <a:buChar char="●"/>
            </a:pPr>
            <a:r>
              <a:rPr lang="pl" sz="1700">
                <a:latin typeface="Signika Light"/>
                <a:ea typeface="Signika Light"/>
                <a:cs typeface="Signika Light"/>
                <a:sym typeface="Signika Light"/>
              </a:rPr>
              <a:t>any other recycling or disposal process you’re familiar with</a:t>
            </a:r>
            <a:endParaRPr sz="1600">
              <a:latin typeface="Signika Light"/>
              <a:ea typeface="Signika Light"/>
              <a:cs typeface="Signika Light"/>
              <a:sym typeface="Signika Light"/>
            </a:endParaRPr>
          </a:p>
        </p:txBody>
      </p:sp>
      <p:sp>
        <p:nvSpPr>
          <p:cNvPr id="164" name="Google Shape;164;p18"/>
          <p:cNvSpPr/>
          <p:nvPr/>
        </p:nvSpPr>
        <p:spPr>
          <a:xfrm>
            <a:off x="2367275" y="1168488"/>
            <a:ext cx="12888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pl" sz="1600">
                <a:solidFill>
                  <a:srgbClr val="000032"/>
                </a:solidFill>
                <a:latin typeface="Signika"/>
                <a:ea typeface="Signika"/>
                <a:cs typeface="Signika"/>
                <a:sym typeface="Signika"/>
              </a:rPr>
              <a:t>degrade</a:t>
            </a:r>
            <a:endParaRPr sz="1600">
              <a:solidFill>
                <a:srgbClr val="000032"/>
              </a:solidFill>
              <a:latin typeface="Signika"/>
              <a:ea typeface="Signika"/>
              <a:cs typeface="Signika"/>
              <a:sym typeface="Signika"/>
            </a:endParaRPr>
          </a:p>
        </p:txBody>
      </p:sp>
      <p:sp>
        <p:nvSpPr>
          <p:cNvPr id="165" name="Google Shape;165;p18"/>
          <p:cNvSpPr/>
          <p:nvPr/>
        </p:nvSpPr>
        <p:spPr>
          <a:xfrm>
            <a:off x="5112000" y="1168513"/>
            <a:ext cx="12888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sz="1600">
                <a:solidFill>
                  <a:srgbClr val="000032"/>
                </a:solidFill>
                <a:latin typeface="Signika"/>
                <a:ea typeface="Signika"/>
                <a:cs typeface="Signika"/>
                <a:sym typeface="Signika"/>
              </a:rPr>
              <a:t>discard</a:t>
            </a:r>
            <a:endParaRPr sz="1600">
              <a:solidFill>
                <a:srgbClr val="000032"/>
              </a:solidFill>
              <a:latin typeface="Signika"/>
              <a:ea typeface="Signika"/>
              <a:cs typeface="Signika"/>
              <a:sym typeface="Signika"/>
            </a:endParaRPr>
          </a:p>
        </p:txBody>
      </p:sp>
      <p:sp>
        <p:nvSpPr>
          <p:cNvPr id="166" name="Google Shape;166;p18"/>
          <p:cNvSpPr/>
          <p:nvPr/>
        </p:nvSpPr>
        <p:spPr>
          <a:xfrm>
            <a:off x="6490800" y="1533613"/>
            <a:ext cx="12888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sz="1600">
                <a:solidFill>
                  <a:srgbClr val="000032"/>
                </a:solidFill>
                <a:latin typeface="Signika"/>
                <a:ea typeface="Signika"/>
                <a:cs typeface="Signika"/>
                <a:sym typeface="Signika"/>
              </a:rPr>
              <a:t>sift</a:t>
            </a:r>
            <a:endParaRPr sz="1600">
              <a:solidFill>
                <a:srgbClr val="000032"/>
              </a:solidFill>
              <a:latin typeface="Signika"/>
              <a:ea typeface="Signika"/>
              <a:cs typeface="Signika"/>
              <a:sym typeface="Signika"/>
            </a:endParaRPr>
          </a:p>
        </p:txBody>
      </p:sp>
      <p:sp>
        <p:nvSpPr>
          <p:cNvPr id="167" name="Google Shape;167;p18"/>
          <p:cNvSpPr/>
          <p:nvPr/>
        </p:nvSpPr>
        <p:spPr>
          <a:xfrm>
            <a:off x="6490800" y="1168500"/>
            <a:ext cx="14043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sz="1600">
                <a:solidFill>
                  <a:srgbClr val="000032"/>
                </a:solidFill>
                <a:latin typeface="Signika"/>
                <a:ea typeface="Signika"/>
                <a:cs typeface="Signika"/>
                <a:sym typeface="Signika"/>
              </a:rPr>
              <a:t>disassemble</a:t>
            </a:r>
            <a:endParaRPr sz="1600">
              <a:solidFill>
                <a:srgbClr val="000032"/>
              </a:solidFill>
              <a:latin typeface="Signika"/>
              <a:ea typeface="Signika"/>
              <a:cs typeface="Signika"/>
              <a:sym typeface="Signika"/>
            </a:endParaRPr>
          </a:p>
        </p:txBody>
      </p:sp>
      <p:sp>
        <p:nvSpPr>
          <p:cNvPr id="168" name="Google Shape;168;p18"/>
          <p:cNvSpPr/>
          <p:nvPr/>
        </p:nvSpPr>
        <p:spPr>
          <a:xfrm>
            <a:off x="3736800" y="1168513"/>
            <a:ext cx="12888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sz="1600">
                <a:solidFill>
                  <a:srgbClr val="000032"/>
                </a:solidFill>
                <a:latin typeface="Signika"/>
                <a:ea typeface="Signika"/>
                <a:cs typeface="Signika"/>
                <a:sym typeface="Signika"/>
              </a:rPr>
              <a:t>deplete</a:t>
            </a:r>
            <a:endParaRPr sz="1600">
              <a:solidFill>
                <a:srgbClr val="000032"/>
              </a:solidFill>
              <a:latin typeface="Signika"/>
              <a:ea typeface="Signika"/>
              <a:cs typeface="Signika"/>
              <a:sym typeface="Signika"/>
            </a:endParaRPr>
          </a:p>
        </p:txBody>
      </p:sp>
      <p:sp>
        <p:nvSpPr>
          <p:cNvPr id="169" name="Google Shape;169;p18"/>
          <p:cNvSpPr/>
          <p:nvPr/>
        </p:nvSpPr>
        <p:spPr>
          <a:xfrm>
            <a:off x="5112000" y="1533613"/>
            <a:ext cx="12888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sz="1600">
                <a:solidFill>
                  <a:srgbClr val="000032"/>
                </a:solidFill>
                <a:latin typeface="Signika"/>
                <a:ea typeface="Signika"/>
                <a:cs typeface="Signika"/>
                <a:sym typeface="Signika"/>
              </a:rPr>
              <a:t>shred</a:t>
            </a:r>
            <a:endParaRPr sz="1600">
              <a:solidFill>
                <a:srgbClr val="000032"/>
              </a:solidFill>
              <a:latin typeface="Signika"/>
              <a:ea typeface="Signika"/>
              <a:cs typeface="Signika"/>
              <a:sym typeface="Signika"/>
            </a:endParaRPr>
          </a:p>
        </p:txBody>
      </p:sp>
      <p:sp>
        <p:nvSpPr>
          <p:cNvPr id="170" name="Google Shape;170;p18"/>
          <p:cNvSpPr/>
          <p:nvPr/>
        </p:nvSpPr>
        <p:spPr>
          <a:xfrm>
            <a:off x="885250" y="1168500"/>
            <a:ext cx="14043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pl" sz="1600">
                <a:solidFill>
                  <a:srgbClr val="000032"/>
                </a:solidFill>
                <a:latin typeface="Signika"/>
                <a:ea typeface="Signika"/>
                <a:cs typeface="Signika"/>
                <a:sym typeface="Signika"/>
              </a:rPr>
              <a:t>adhesive</a:t>
            </a:r>
            <a:endParaRPr sz="1600">
              <a:solidFill>
                <a:srgbClr val="000032"/>
              </a:solidFill>
              <a:latin typeface="Signika"/>
              <a:ea typeface="Signika"/>
              <a:cs typeface="Signika"/>
              <a:sym typeface="Signika"/>
            </a:endParaRPr>
          </a:p>
        </p:txBody>
      </p:sp>
      <p:sp>
        <p:nvSpPr>
          <p:cNvPr id="171" name="Google Shape;171;p18"/>
          <p:cNvSpPr/>
          <p:nvPr/>
        </p:nvSpPr>
        <p:spPr>
          <a:xfrm>
            <a:off x="885600" y="1533600"/>
            <a:ext cx="14043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pl" sz="1600">
                <a:solidFill>
                  <a:srgbClr val="000032"/>
                </a:solidFill>
                <a:latin typeface="Signika"/>
                <a:ea typeface="Signika"/>
                <a:cs typeface="Signika"/>
                <a:sym typeface="Signika"/>
              </a:rPr>
              <a:t>element</a:t>
            </a:r>
            <a:endParaRPr sz="1600">
              <a:solidFill>
                <a:srgbClr val="000032"/>
              </a:solidFill>
              <a:latin typeface="Signika"/>
              <a:ea typeface="Signika"/>
              <a:cs typeface="Signika"/>
              <a:sym typeface="Signika"/>
            </a:endParaRPr>
          </a:p>
        </p:txBody>
      </p:sp>
      <p:sp>
        <p:nvSpPr>
          <p:cNvPr id="172" name="Google Shape;172;p18"/>
          <p:cNvSpPr/>
          <p:nvPr/>
        </p:nvSpPr>
        <p:spPr>
          <a:xfrm>
            <a:off x="2367275" y="1533700"/>
            <a:ext cx="12888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pl" sz="1600">
                <a:solidFill>
                  <a:srgbClr val="000032"/>
                </a:solidFill>
                <a:latin typeface="Signika"/>
                <a:ea typeface="Signika"/>
                <a:cs typeface="Signika"/>
                <a:sym typeface="Signika"/>
              </a:rPr>
              <a:t>magnet</a:t>
            </a:r>
            <a:endParaRPr sz="1600">
              <a:solidFill>
                <a:srgbClr val="000032"/>
              </a:solidFill>
              <a:latin typeface="Signika"/>
              <a:ea typeface="Signika"/>
              <a:cs typeface="Signika"/>
              <a:sym typeface="Signika"/>
            </a:endParaRPr>
          </a:p>
        </p:txBody>
      </p:sp>
      <p:sp>
        <p:nvSpPr>
          <p:cNvPr id="173" name="Google Shape;173;p18"/>
          <p:cNvSpPr/>
          <p:nvPr/>
        </p:nvSpPr>
        <p:spPr>
          <a:xfrm>
            <a:off x="3736800" y="1533688"/>
            <a:ext cx="12888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pl" sz="1600">
                <a:solidFill>
                  <a:srgbClr val="000032"/>
                </a:solidFill>
                <a:latin typeface="Signika"/>
                <a:ea typeface="Signika"/>
                <a:cs typeface="Signika"/>
                <a:sym typeface="Signika"/>
              </a:rPr>
              <a:t>precious</a:t>
            </a:r>
            <a:endParaRPr sz="1600">
              <a:solidFill>
                <a:srgbClr val="000032"/>
              </a:solidFill>
              <a:latin typeface="Signika"/>
              <a:ea typeface="Signika"/>
              <a:cs typeface="Signika"/>
              <a:sym typeface="Signika"/>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19"/>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19"/>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80" name="Google Shape;180;p19"/>
          <p:cNvPicPr preferRelativeResize="0"/>
          <p:nvPr/>
        </p:nvPicPr>
        <p:blipFill>
          <a:blip r:embed="rId3">
            <a:alphaModFix/>
          </a:blip>
          <a:stretch>
            <a:fillRect/>
          </a:stretch>
        </p:blipFill>
        <p:spPr>
          <a:xfrm>
            <a:off x="8005825" y="136325"/>
            <a:ext cx="884150" cy="884150"/>
          </a:xfrm>
          <a:prstGeom prst="rect">
            <a:avLst/>
          </a:prstGeom>
          <a:noFill/>
          <a:ln>
            <a:noFill/>
          </a:ln>
        </p:spPr>
      </p:pic>
      <p:sp>
        <p:nvSpPr>
          <p:cNvPr id="181" name="Google Shape;181;p19"/>
          <p:cNvSpPr txBox="1"/>
          <p:nvPr/>
        </p:nvSpPr>
        <p:spPr>
          <a:xfrm>
            <a:off x="138050" y="2109600"/>
            <a:ext cx="53571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l" sz="2400">
                <a:solidFill>
                  <a:schemeClr val="lt1"/>
                </a:solidFill>
                <a:latin typeface="Signika Light"/>
                <a:ea typeface="Signika Light"/>
                <a:cs typeface="Signika Light"/>
                <a:sym typeface="Signika Light"/>
              </a:rPr>
              <a:t>In a moment, you’ll watch a video about:</a:t>
            </a:r>
            <a:endParaRPr b="1" sz="2400">
              <a:solidFill>
                <a:schemeClr val="lt1"/>
              </a:solidFill>
              <a:latin typeface="Signika"/>
              <a:ea typeface="Signika"/>
              <a:cs typeface="Signika"/>
              <a:sym typeface="Signika"/>
            </a:endParaRPr>
          </a:p>
        </p:txBody>
      </p:sp>
      <p:sp>
        <p:nvSpPr>
          <p:cNvPr id="182" name="Google Shape;182;p19"/>
          <p:cNvSpPr txBox="1"/>
          <p:nvPr/>
        </p:nvSpPr>
        <p:spPr>
          <a:xfrm>
            <a:off x="138050" y="2937600"/>
            <a:ext cx="72117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mobile phone recycling</a:t>
            </a:r>
            <a:endParaRPr b="1" sz="3600">
              <a:solidFill>
                <a:schemeClr val="lt1"/>
              </a:solidFill>
              <a:latin typeface="Signika"/>
              <a:ea typeface="Signika"/>
              <a:cs typeface="Signika"/>
              <a:sym typeface="Signika"/>
            </a:endParaRPr>
          </a:p>
        </p:txBody>
      </p:sp>
      <p:sp>
        <p:nvSpPr>
          <p:cNvPr id="183" name="Google Shape;183;p19"/>
          <p:cNvSpPr txBox="1"/>
          <p:nvPr/>
        </p:nvSpPr>
        <p:spPr>
          <a:xfrm>
            <a:off x="138050" y="3858800"/>
            <a:ext cx="65868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l" sz="2400">
                <a:solidFill>
                  <a:schemeClr val="lt1"/>
                </a:solidFill>
                <a:latin typeface="Signika Light"/>
                <a:ea typeface="Signika Light"/>
                <a:cs typeface="Signika Light"/>
                <a:sym typeface="Signika Light"/>
              </a:rPr>
              <a:t>What do you think the process might look like?</a:t>
            </a:r>
            <a:endParaRPr b="1" sz="2400">
              <a:solidFill>
                <a:schemeClr val="lt1"/>
              </a:solidFill>
              <a:latin typeface="Signika"/>
              <a:ea typeface="Signika"/>
              <a:cs typeface="Signika"/>
              <a:sym typeface="Signika"/>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20"/>
          <p:cNvSpPr txBox="1"/>
          <p:nvPr/>
        </p:nvSpPr>
        <p:spPr>
          <a:xfrm>
            <a:off x="572075" y="355725"/>
            <a:ext cx="6638400" cy="3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latin typeface="Raleway"/>
              <a:ea typeface="Raleway"/>
              <a:cs typeface="Raleway"/>
              <a:sym typeface="Raleway"/>
            </a:endParaRPr>
          </a:p>
        </p:txBody>
      </p:sp>
      <p:sp>
        <p:nvSpPr>
          <p:cNvPr id="189" name="Google Shape;189;p20"/>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latin typeface="Signika"/>
                <a:ea typeface="Signika"/>
                <a:cs typeface="Signika"/>
                <a:sym typeface="Signika"/>
              </a:rPr>
              <a:t>Watch the</a:t>
            </a:r>
            <a:r>
              <a:rPr b="1" lang="pl" sz="1800">
                <a:uFill>
                  <a:noFill/>
                </a:uFill>
                <a:latin typeface="Signika"/>
                <a:ea typeface="Signika"/>
                <a:cs typeface="Signika"/>
                <a:sym typeface="Signika"/>
                <a:hlinkClick r:id="rId3"/>
              </a:rPr>
              <a:t> </a:t>
            </a:r>
            <a:r>
              <a:rPr b="1" lang="pl" sz="1800">
                <a:latin typeface="Signika"/>
                <a:ea typeface="Signika"/>
                <a:cs typeface="Signika"/>
                <a:sym typeface="Signika"/>
              </a:rPr>
              <a:t>video and take some notes on the following. </a:t>
            </a:r>
            <a:endParaRPr b="1" sz="1800">
              <a:solidFill>
                <a:srgbClr val="000032"/>
              </a:solidFill>
              <a:latin typeface="Signika"/>
              <a:ea typeface="Signika"/>
              <a:cs typeface="Signika"/>
              <a:sym typeface="Signika"/>
            </a:endParaRPr>
          </a:p>
        </p:txBody>
      </p:sp>
      <p:sp>
        <p:nvSpPr>
          <p:cNvPr id="190" name="Google Shape;190;p20"/>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pic>
        <p:nvPicPr>
          <p:cNvPr descr="It’s estimated that the amount of e-waste generated last year was more than 57m tonnes.&#10;&#10;Phone recycling is on the rise, but most handsets still end up in landfill sites, reports BBC technology programme Click.&#10;&#10;The majority of modern smartphones contain about 30 elements, including rare earth materials such as gold and tin.&#10;&#10;The World Economic Forum has warned that some elements could be completely depleted in 100 yeas.&#10;&#10;Please subscribe HERE http://bit.ly/1rbfUog&#10;&#10;#Recycling #Click #BBCNews" id="191" name="Google Shape;191;p20" title="How a robot recycles our electronic waste – BBC News">
            <a:hlinkClick r:id="rId4"/>
          </p:cNvPr>
          <p:cNvPicPr preferRelativeResize="0"/>
          <p:nvPr/>
        </p:nvPicPr>
        <p:blipFill>
          <a:blip r:embed="rId5">
            <a:alphaModFix/>
          </a:blip>
          <a:stretch>
            <a:fillRect/>
          </a:stretch>
        </p:blipFill>
        <p:spPr>
          <a:xfrm>
            <a:off x="4242925" y="934938"/>
            <a:ext cx="4364825" cy="3273619"/>
          </a:xfrm>
          <a:prstGeom prst="rect">
            <a:avLst/>
          </a:prstGeom>
          <a:noFill/>
          <a:ln>
            <a:noFill/>
          </a:ln>
        </p:spPr>
      </p:pic>
      <p:sp>
        <p:nvSpPr>
          <p:cNvPr id="192" name="Google Shape;192;p20"/>
          <p:cNvSpPr txBox="1"/>
          <p:nvPr/>
        </p:nvSpPr>
        <p:spPr>
          <a:xfrm>
            <a:off x="344875" y="1140600"/>
            <a:ext cx="3478200" cy="2893800"/>
          </a:xfrm>
          <a:prstGeom prst="rect">
            <a:avLst/>
          </a:prstGeom>
          <a:noFill/>
          <a:ln>
            <a:noFill/>
          </a:ln>
        </p:spPr>
        <p:txBody>
          <a:bodyPr anchorCtr="0" anchor="t" bIns="91425" lIns="91425" spcFirstLastPara="1" rIns="91425" wrap="square" tIns="91425">
            <a:spAutoFit/>
          </a:bodyPr>
          <a:lstStyle/>
          <a:p>
            <a:pPr indent="-330200" lvl="0" marL="457200" rtl="0" algn="l">
              <a:lnSpc>
                <a:spcPct val="100000"/>
              </a:lnSpc>
              <a:spcBef>
                <a:spcPts val="0"/>
              </a:spcBef>
              <a:spcAft>
                <a:spcPts val="0"/>
              </a:spcAft>
              <a:buSzPts val="1600"/>
              <a:buFont typeface="Signika Light"/>
              <a:buAutoNum type="alphaUcPeriod"/>
            </a:pPr>
            <a:r>
              <a:rPr lang="pl" sz="1600">
                <a:latin typeface="Signika Light"/>
                <a:ea typeface="Signika Light"/>
                <a:cs typeface="Signika Light"/>
                <a:sym typeface="Signika Light"/>
              </a:rPr>
              <a:t>traditional methods of recycling phones</a:t>
            </a:r>
            <a:endParaRPr sz="1600">
              <a:latin typeface="Signika Light"/>
              <a:ea typeface="Signika Light"/>
              <a:cs typeface="Signika Light"/>
              <a:sym typeface="Signika Light"/>
            </a:endParaRPr>
          </a:p>
          <a:p>
            <a:pPr indent="0" lvl="0" marL="457200" rtl="0" algn="l">
              <a:lnSpc>
                <a:spcPct val="100000"/>
              </a:lnSpc>
              <a:spcBef>
                <a:spcPts val="0"/>
              </a:spcBef>
              <a:spcAft>
                <a:spcPts val="0"/>
              </a:spcAft>
              <a:buNone/>
            </a:pPr>
            <a:r>
              <a:t/>
            </a:r>
            <a:endParaRPr sz="1600">
              <a:latin typeface="Signika Light"/>
              <a:ea typeface="Signika Light"/>
              <a:cs typeface="Signika Light"/>
              <a:sym typeface="Signika Light"/>
            </a:endParaRPr>
          </a:p>
          <a:p>
            <a:pPr indent="0" lvl="0" marL="457200" rtl="0" algn="l">
              <a:lnSpc>
                <a:spcPct val="100000"/>
              </a:lnSpc>
              <a:spcBef>
                <a:spcPts val="0"/>
              </a:spcBef>
              <a:spcAft>
                <a:spcPts val="0"/>
              </a:spcAft>
              <a:buNone/>
            </a:pPr>
            <a:r>
              <a:t/>
            </a:r>
            <a:endParaRPr sz="1600">
              <a:latin typeface="Signika Light"/>
              <a:ea typeface="Signika Light"/>
              <a:cs typeface="Signika Light"/>
              <a:sym typeface="Signika Light"/>
            </a:endParaRPr>
          </a:p>
          <a:p>
            <a:pPr indent="-330200" lvl="0" marL="457200" rtl="0" algn="l">
              <a:lnSpc>
                <a:spcPct val="100000"/>
              </a:lnSpc>
              <a:spcBef>
                <a:spcPts val="0"/>
              </a:spcBef>
              <a:spcAft>
                <a:spcPts val="0"/>
              </a:spcAft>
              <a:buSzPts val="1600"/>
              <a:buFont typeface="Signika Light"/>
              <a:buAutoNum type="alphaUcPeriod"/>
            </a:pPr>
            <a:r>
              <a:rPr lang="pl" sz="1600">
                <a:latin typeface="Signika Light"/>
                <a:ea typeface="Signika Light"/>
                <a:cs typeface="Signika Light"/>
                <a:sym typeface="Signika Light"/>
              </a:rPr>
              <a:t>how Apple’s robot Daisy recycles phones</a:t>
            </a:r>
            <a:endParaRPr sz="1600">
              <a:latin typeface="Signika Light"/>
              <a:ea typeface="Signika Light"/>
              <a:cs typeface="Signika Light"/>
              <a:sym typeface="Signika Light"/>
            </a:endParaRPr>
          </a:p>
          <a:p>
            <a:pPr indent="0" lvl="0" marL="457200" rtl="0" algn="l">
              <a:lnSpc>
                <a:spcPct val="100000"/>
              </a:lnSpc>
              <a:spcBef>
                <a:spcPts val="0"/>
              </a:spcBef>
              <a:spcAft>
                <a:spcPts val="0"/>
              </a:spcAft>
              <a:buNone/>
            </a:pPr>
            <a:r>
              <a:t/>
            </a:r>
            <a:endParaRPr sz="1600">
              <a:latin typeface="Signika Light"/>
              <a:ea typeface="Signika Light"/>
              <a:cs typeface="Signika Light"/>
              <a:sym typeface="Signika Light"/>
            </a:endParaRPr>
          </a:p>
          <a:p>
            <a:pPr indent="0" lvl="0" marL="457200" rtl="0" algn="l">
              <a:lnSpc>
                <a:spcPct val="100000"/>
              </a:lnSpc>
              <a:spcBef>
                <a:spcPts val="0"/>
              </a:spcBef>
              <a:spcAft>
                <a:spcPts val="0"/>
              </a:spcAft>
              <a:buNone/>
            </a:pPr>
            <a:r>
              <a:t/>
            </a:r>
            <a:endParaRPr sz="1600">
              <a:latin typeface="Signika Light"/>
              <a:ea typeface="Signika Light"/>
              <a:cs typeface="Signika Light"/>
              <a:sym typeface="Signika Light"/>
            </a:endParaRPr>
          </a:p>
          <a:p>
            <a:pPr indent="0" lvl="0" marL="0" rtl="0" algn="l">
              <a:lnSpc>
                <a:spcPct val="100000"/>
              </a:lnSpc>
              <a:spcBef>
                <a:spcPts val="0"/>
              </a:spcBef>
              <a:spcAft>
                <a:spcPts val="0"/>
              </a:spcAft>
              <a:buNone/>
            </a:pPr>
            <a:r>
              <a:t/>
            </a:r>
            <a:endParaRPr sz="1600">
              <a:latin typeface="Signika Light"/>
              <a:ea typeface="Signika Light"/>
              <a:cs typeface="Signika Light"/>
              <a:sym typeface="Signika Light"/>
            </a:endParaRPr>
          </a:p>
          <a:p>
            <a:pPr indent="-330200" lvl="0" marL="457200" rtl="0" algn="l">
              <a:lnSpc>
                <a:spcPct val="100000"/>
              </a:lnSpc>
              <a:spcBef>
                <a:spcPts val="0"/>
              </a:spcBef>
              <a:spcAft>
                <a:spcPts val="3000"/>
              </a:spcAft>
              <a:buSzPts val="1600"/>
              <a:buFont typeface="Signika Light"/>
              <a:buAutoNum type="alphaUcPeriod"/>
            </a:pPr>
            <a:r>
              <a:rPr lang="pl" sz="1600">
                <a:latin typeface="Signika Light"/>
                <a:ea typeface="Signika Light"/>
                <a:cs typeface="Signika Light"/>
                <a:sym typeface="Signika Light"/>
              </a:rPr>
              <a:t>why it is important to recycle phones </a:t>
            </a:r>
            <a:endParaRPr sz="1600">
              <a:latin typeface="Signika Light"/>
              <a:ea typeface="Signika Light"/>
              <a:cs typeface="Signika Light"/>
              <a:sym typeface="Signika Ligh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21"/>
          <p:cNvSpPr txBox="1"/>
          <p:nvPr/>
        </p:nvSpPr>
        <p:spPr>
          <a:xfrm>
            <a:off x="572075" y="355725"/>
            <a:ext cx="6638400" cy="3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latin typeface="Raleway"/>
              <a:ea typeface="Raleway"/>
              <a:cs typeface="Raleway"/>
              <a:sym typeface="Raleway"/>
            </a:endParaRPr>
          </a:p>
        </p:txBody>
      </p:sp>
      <p:sp>
        <p:nvSpPr>
          <p:cNvPr id="198" name="Google Shape;198;p21"/>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latin typeface="Signika"/>
                <a:ea typeface="Signika"/>
                <a:cs typeface="Signika"/>
                <a:sym typeface="Signika"/>
              </a:rPr>
              <a:t>Let’s check the answers.</a:t>
            </a:r>
            <a:endParaRPr b="1" sz="1800">
              <a:solidFill>
                <a:srgbClr val="000032"/>
              </a:solidFill>
              <a:latin typeface="Signika"/>
              <a:ea typeface="Signika"/>
              <a:cs typeface="Signika"/>
              <a:sym typeface="Signika"/>
            </a:endParaRPr>
          </a:p>
        </p:txBody>
      </p:sp>
      <p:sp>
        <p:nvSpPr>
          <p:cNvPr id="199" name="Google Shape;199;p21"/>
          <p:cNvSpPr txBox="1"/>
          <p:nvPr/>
        </p:nvSpPr>
        <p:spPr>
          <a:xfrm>
            <a:off x="344875" y="1140600"/>
            <a:ext cx="3478200" cy="2893800"/>
          </a:xfrm>
          <a:prstGeom prst="rect">
            <a:avLst/>
          </a:prstGeom>
          <a:noFill/>
          <a:ln>
            <a:noFill/>
          </a:ln>
        </p:spPr>
        <p:txBody>
          <a:bodyPr anchorCtr="0" anchor="t" bIns="91425" lIns="91425" spcFirstLastPara="1" rIns="91425" wrap="square" tIns="91425">
            <a:spAutoFit/>
          </a:bodyPr>
          <a:lstStyle/>
          <a:p>
            <a:pPr indent="-330200" lvl="0" marL="457200" rtl="0" algn="l">
              <a:lnSpc>
                <a:spcPct val="100000"/>
              </a:lnSpc>
              <a:spcBef>
                <a:spcPts val="0"/>
              </a:spcBef>
              <a:spcAft>
                <a:spcPts val="0"/>
              </a:spcAft>
              <a:buSzPts val="1600"/>
              <a:buFont typeface="Signika Light"/>
              <a:buAutoNum type="alphaUcPeriod"/>
            </a:pPr>
            <a:r>
              <a:rPr lang="pl" sz="1600">
                <a:latin typeface="Signika Light"/>
                <a:ea typeface="Signika Light"/>
                <a:cs typeface="Signika Light"/>
                <a:sym typeface="Signika Light"/>
              </a:rPr>
              <a:t>traditional methods of recycling phones</a:t>
            </a:r>
            <a:endParaRPr sz="1600">
              <a:latin typeface="Signika Light"/>
              <a:ea typeface="Signika Light"/>
              <a:cs typeface="Signika Light"/>
              <a:sym typeface="Signika Light"/>
            </a:endParaRPr>
          </a:p>
          <a:p>
            <a:pPr indent="0" lvl="0" marL="457200" rtl="0" algn="l">
              <a:lnSpc>
                <a:spcPct val="100000"/>
              </a:lnSpc>
              <a:spcBef>
                <a:spcPts val="0"/>
              </a:spcBef>
              <a:spcAft>
                <a:spcPts val="0"/>
              </a:spcAft>
              <a:buNone/>
            </a:pPr>
            <a:r>
              <a:t/>
            </a:r>
            <a:endParaRPr sz="1600">
              <a:latin typeface="Signika Light"/>
              <a:ea typeface="Signika Light"/>
              <a:cs typeface="Signika Light"/>
              <a:sym typeface="Signika Light"/>
            </a:endParaRPr>
          </a:p>
          <a:p>
            <a:pPr indent="0" lvl="0" marL="457200" rtl="0" algn="l">
              <a:lnSpc>
                <a:spcPct val="100000"/>
              </a:lnSpc>
              <a:spcBef>
                <a:spcPts val="0"/>
              </a:spcBef>
              <a:spcAft>
                <a:spcPts val="0"/>
              </a:spcAft>
              <a:buNone/>
            </a:pPr>
            <a:r>
              <a:t/>
            </a:r>
            <a:endParaRPr sz="1600">
              <a:latin typeface="Signika Light"/>
              <a:ea typeface="Signika Light"/>
              <a:cs typeface="Signika Light"/>
              <a:sym typeface="Signika Light"/>
            </a:endParaRPr>
          </a:p>
          <a:p>
            <a:pPr indent="-330200" lvl="0" marL="457200" rtl="0" algn="l">
              <a:lnSpc>
                <a:spcPct val="100000"/>
              </a:lnSpc>
              <a:spcBef>
                <a:spcPts val="0"/>
              </a:spcBef>
              <a:spcAft>
                <a:spcPts val="0"/>
              </a:spcAft>
              <a:buSzPts val="1600"/>
              <a:buFont typeface="Signika Light"/>
              <a:buAutoNum type="alphaUcPeriod"/>
            </a:pPr>
            <a:r>
              <a:rPr lang="pl" sz="1600">
                <a:latin typeface="Signika Light"/>
                <a:ea typeface="Signika Light"/>
                <a:cs typeface="Signika Light"/>
                <a:sym typeface="Signika Light"/>
              </a:rPr>
              <a:t>how Apple’s robot Daisy recycles phones</a:t>
            </a:r>
            <a:endParaRPr sz="1600">
              <a:latin typeface="Signika Light"/>
              <a:ea typeface="Signika Light"/>
              <a:cs typeface="Signika Light"/>
              <a:sym typeface="Signika Light"/>
            </a:endParaRPr>
          </a:p>
          <a:p>
            <a:pPr indent="0" lvl="0" marL="457200" rtl="0" algn="l">
              <a:lnSpc>
                <a:spcPct val="100000"/>
              </a:lnSpc>
              <a:spcBef>
                <a:spcPts val="0"/>
              </a:spcBef>
              <a:spcAft>
                <a:spcPts val="0"/>
              </a:spcAft>
              <a:buNone/>
            </a:pPr>
            <a:r>
              <a:t/>
            </a:r>
            <a:endParaRPr sz="1600">
              <a:latin typeface="Signika Light"/>
              <a:ea typeface="Signika Light"/>
              <a:cs typeface="Signika Light"/>
              <a:sym typeface="Signika Light"/>
            </a:endParaRPr>
          </a:p>
          <a:p>
            <a:pPr indent="0" lvl="0" marL="457200" rtl="0" algn="l">
              <a:lnSpc>
                <a:spcPct val="100000"/>
              </a:lnSpc>
              <a:spcBef>
                <a:spcPts val="0"/>
              </a:spcBef>
              <a:spcAft>
                <a:spcPts val="0"/>
              </a:spcAft>
              <a:buNone/>
            </a:pPr>
            <a:r>
              <a:t/>
            </a:r>
            <a:endParaRPr sz="1600">
              <a:latin typeface="Signika Light"/>
              <a:ea typeface="Signika Light"/>
              <a:cs typeface="Signika Light"/>
              <a:sym typeface="Signika Light"/>
            </a:endParaRPr>
          </a:p>
          <a:p>
            <a:pPr indent="0" lvl="0" marL="0" rtl="0" algn="l">
              <a:lnSpc>
                <a:spcPct val="100000"/>
              </a:lnSpc>
              <a:spcBef>
                <a:spcPts val="0"/>
              </a:spcBef>
              <a:spcAft>
                <a:spcPts val="0"/>
              </a:spcAft>
              <a:buNone/>
            </a:pPr>
            <a:r>
              <a:t/>
            </a:r>
            <a:endParaRPr sz="1600">
              <a:latin typeface="Signika Light"/>
              <a:ea typeface="Signika Light"/>
              <a:cs typeface="Signika Light"/>
              <a:sym typeface="Signika Light"/>
            </a:endParaRPr>
          </a:p>
          <a:p>
            <a:pPr indent="-330200" lvl="0" marL="457200" rtl="0" algn="l">
              <a:lnSpc>
                <a:spcPct val="100000"/>
              </a:lnSpc>
              <a:spcBef>
                <a:spcPts val="0"/>
              </a:spcBef>
              <a:spcAft>
                <a:spcPts val="3000"/>
              </a:spcAft>
              <a:buSzPts val="1600"/>
              <a:buFont typeface="Signika Light"/>
              <a:buAutoNum type="alphaUcPeriod"/>
            </a:pPr>
            <a:r>
              <a:rPr lang="pl" sz="1600">
                <a:latin typeface="Signika Light"/>
                <a:ea typeface="Signika Light"/>
                <a:cs typeface="Signika Light"/>
                <a:sym typeface="Signika Light"/>
              </a:rPr>
              <a:t>why it is important to recycle phones </a:t>
            </a:r>
            <a:endParaRPr sz="1600">
              <a:latin typeface="Signika Light"/>
              <a:ea typeface="Signika Light"/>
              <a:cs typeface="Signika Light"/>
              <a:sym typeface="Signika Light"/>
            </a:endParaRPr>
          </a:p>
        </p:txBody>
      </p:sp>
      <p:sp>
        <p:nvSpPr>
          <p:cNvPr id="200" name="Google Shape;200;p21"/>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201" name="Google Shape;201;p21"/>
          <p:cNvSpPr txBox="1"/>
          <p:nvPr/>
        </p:nvSpPr>
        <p:spPr>
          <a:xfrm>
            <a:off x="3823075" y="1014950"/>
            <a:ext cx="5217000" cy="3327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pl" sz="1500">
                <a:highlight>
                  <a:srgbClr val="FCD56A"/>
                </a:highlight>
                <a:latin typeface="Signika Light"/>
                <a:ea typeface="Signika Light"/>
                <a:cs typeface="Signika Light"/>
                <a:sym typeface="Signika Light"/>
              </a:rPr>
              <a:t>These involve shredding in industrial machines and sifting the pieces to recover reusable material. They can degrade the recovered materials or miss them because they use brute force. </a:t>
            </a:r>
            <a:endParaRPr sz="1500">
              <a:highlight>
                <a:srgbClr val="FCD56A"/>
              </a:highlight>
              <a:latin typeface="Signika Light"/>
              <a:ea typeface="Signika Light"/>
              <a:cs typeface="Signika Light"/>
              <a:sym typeface="Signika Light"/>
            </a:endParaRPr>
          </a:p>
          <a:p>
            <a:pPr indent="0" lvl="0" marL="0" rtl="0" algn="l">
              <a:lnSpc>
                <a:spcPct val="115000"/>
              </a:lnSpc>
              <a:spcBef>
                <a:spcPts val="1000"/>
              </a:spcBef>
              <a:spcAft>
                <a:spcPts val="0"/>
              </a:spcAft>
              <a:buNone/>
            </a:pPr>
            <a:r>
              <a:rPr lang="pl" sz="1500">
                <a:highlight>
                  <a:srgbClr val="FCD56A"/>
                </a:highlight>
                <a:latin typeface="Signika Light"/>
                <a:ea typeface="Signika Light"/>
                <a:cs typeface="Signika Light"/>
                <a:sym typeface="Signika Light"/>
              </a:rPr>
              <a:t>Recycling a phone takes it one minute. The display is separated from the phone, the battery is removed using freezing air to stop the adhesive from working, the screws are taken out, different components are separated by the machine and individual pieces are left to be sorted by humans. </a:t>
            </a:r>
            <a:endParaRPr sz="1500">
              <a:highlight>
                <a:srgbClr val="FCD56A"/>
              </a:highlight>
              <a:latin typeface="Signika Light"/>
              <a:ea typeface="Signika Light"/>
              <a:cs typeface="Signika Light"/>
              <a:sym typeface="Signika Light"/>
            </a:endParaRPr>
          </a:p>
          <a:p>
            <a:pPr indent="0" lvl="0" marL="0" rtl="0" algn="l">
              <a:lnSpc>
                <a:spcPct val="115000"/>
              </a:lnSpc>
              <a:spcBef>
                <a:spcPts val="1000"/>
              </a:spcBef>
              <a:spcAft>
                <a:spcPts val="1000"/>
              </a:spcAft>
              <a:buNone/>
            </a:pPr>
            <a:r>
              <a:rPr lang="pl" sz="1500">
                <a:highlight>
                  <a:srgbClr val="FCD56A"/>
                </a:highlight>
                <a:latin typeface="Signika Light"/>
                <a:ea typeface="Signika Light"/>
                <a:cs typeface="Signika Light"/>
                <a:sym typeface="Signika Light"/>
              </a:rPr>
              <a:t>Some elements used in phones may be depleted in 100 years. Rare earth elements used in phones require extensive mining and recycling could end our reliance on it. </a:t>
            </a:r>
            <a:endParaRPr sz="1500">
              <a:highlight>
                <a:srgbClr val="FCD56A"/>
              </a:highlight>
              <a:latin typeface="Signika Light"/>
              <a:ea typeface="Signika Light"/>
              <a:cs typeface="Signika Light"/>
              <a:sym typeface="Signika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xEl>
                                              <p:pRg end="0" st="0"/>
                                            </p:txEl>
                                          </p:spTgt>
                                        </p:tgtEl>
                                        <p:attrNameLst>
                                          <p:attrName>style.visibility</p:attrName>
                                        </p:attrNameLst>
                                      </p:cBhvr>
                                      <p:to>
                                        <p:strVal val="visible"/>
                                      </p:to>
                                    </p:set>
                                    <p:animEffect filter="fade" transition="in">
                                      <p:cBhvr>
                                        <p:cTn dur="1000"/>
                                        <p:tgtEl>
                                          <p:spTgt spid="20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xEl>
                                              <p:pRg end="1" st="1"/>
                                            </p:txEl>
                                          </p:spTgt>
                                        </p:tgtEl>
                                        <p:attrNameLst>
                                          <p:attrName>style.visibility</p:attrName>
                                        </p:attrNameLst>
                                      </p:cBhvr>
                                      <p:to>
                                        <p:strVal val="visible"/>
                                      </p:to>
                                    </p:set>
                                    <p:animEffect filter="fade" transition="in">
                                      <p:cBhvr>
                                        <p:cTn dur="1000"/>
                                        <p:tgtEl>
                                          <p:spTgt spid="20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xEl>
                                              <p:pRg end="2" st="2"/>
                                            </p:txEl>
                                          </p:spTgt>
                                        </p:tgtEl>
                                        <p:attrNameLst>
                                          <p:attrName>style.visibility</p:attrName>
                                        </p:attrNameLst>
                                      </p:cBhvr>
                                      <p:to>
                                        <p:strVal val="visible"/>
                                      </p:to>
                                    </p:set>
                                    <p:animEffect filter="fade" transition="in">
                                      <p:cBhvr>
                                        <p:cTn dur="1000"/>
                                        <p:tgtEl>
                                          <p:spTgt spid="201">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22"/>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207" name="Google Shape;207;p22"/>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22"/>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p22"/>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discuss!</a:t>
            </a:r>
            <a:endParaRPr b="1" sz="3600">
              <a:solidFill>
                <a:schemeClr val="lt1"/>
              </a:solidFill>
              <a:latin typeface="Signika"/>
              <a:ea typeface="Signika"/>
              <a:cs typeface="Signika"/>
              <a:sym typeface="Signika"/>
            </a:endParaRPr>
          </a:p>
        </p:txBody>
      </p:sp>
      <p:pic>
        <p:nvPicPr>
          <p:cNvPr id="210" name="Google Shape;210;p22"/>
          <p:cNvPicPr preferRelativeResize="0"/>
          <p:nvPr/>
        </p:nvPicPr>
        <p:blipFill>
          <a:blip r:embed="rId3">
            <a:alphaModFix/>
          </a:blip>
          <a:stretch>
            <a:fillRect/>
          </a:stretch>
        </p:blipFill>
        <p:spPr>
          <a:xfrm>
            <a:off x="8062750" y="135850"/>
            <a:ext cx="781200" cy="7812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pic>
        <p:nvPicPr>
          <p:cNvPr id="215" name="Google Shape;215;p23"/>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216" name="Google Shape;216;p23"/>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217" name="Google Shape;217;p23"/>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latin typeface="Signika"/>
                <a:ea typeface="Signika"/>
                <a:cs typeface="Signika"/>
                <a:sym typeface="Signika"/>
              </a:rPr>
              <a:t>Discuss the questions.</a:t>
            </a:r>
            <a:endParaRPr b="1" sz="1800">
              <a:solidFill>
                <a:srgbClr val="000032"/>
              </a:solidFill>
              <a:latin typeface="Signika"/>
              <a:ea typeface="Signika"/>
              <a:cs typeface="Signika"/>
              <a:sym typeface="Signika"/>
            </a:endParaRPr>
          </a:p>
        </p:txBody>
      </p:sp>
      <p:sp>
        <p:nvSpPr>
          <p:cNvPr id="218" name="Google Shape;218;p23"/>
          <p:cNvSpPr txBox="1"/>
          <p:nvPr/>
        </p:nvSpPr>
        <p:spPr>
          <a:xfrm>
            <a:off x="1186100" y="1062700"/>
            <a:ext cx="6490800" cy="26433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SzPts val="1600"/>
              <a:buFont typeface="Signika Light"/>
              <a:buChar char="●"/>
            </a:pPr>
            <a:r>
              <a:rPr lang="pl" sz="1600">
                <a:latin typeface="Signika Light"/>
                <a:ea typeface="Signika Light"/>
                <a:cs typeface="Signika Light"/>
                <a:sym typeface="Signika Light"/>
              </a:rPr>
              <a:t>Did anything in the video surprise you?</a:t>
            </a:r>
            <a:endParaRPr sz="1600">
              <a:latin typeface="Signika Light"/>
              <a:ea typeface="Signika Light"/>
              <a:cs typeface="Signika Light"/>
              <a:sym typeface="Signika Light"/>
            </a:endParaRPr>
          </a:p>
          <a:p>
            <a:pPr indent="-330200" lvl="0" marL="457200" rtl="0" algn="l">
              <a:lnSpc>
                <a:spcPct val="115000"/>
              </a:lnSpc>
              <a:spcBef>
                <a:spcPts val="1000"/>
              </a:spcBef>
              <a:spcAft>
                <a:spcPts val="0"/>
              </a:spcAft>
              <a:buSzPts val="1600"/>
              <a:buFont typeface="Signika Light"/>
              <a:buChar char="●"/>
            </a:pPr>
            <a:r>
              <a:rPr lang="pl" sz="1600">
                <a:latin typeface="Signika Light"/>
                <a:ea typeface="Signika Light"/>
                <a:cs typeface="Signika Light"/>
                <a:sym typeface="Signika Light"/>
              </a:rPr>
              <a:t>In your opinion, how sustainable is the process of recycling phones used by Apple?</a:t>
            </a:r>
            <a:endParaRPr sz="1600">
              <a:latin typeface="Signika Light"/>
              <a:ea typeface="Signika Light"/>
              <a:cs typeface="Signika Light"/>
              <a:sym typeface="Signika Light"/>
            </a:endParaRPr>
          </a:p>
          <a:p>
            <a:pPr indent="-330200" lvl="0" marL="457200" rtl="0" algn="l">
              <a:lnSpc>
                <a:spcPct val="115000"/>
              </a:lnSpc>
              <a:spcBef>
                <a:spcPts val="1000"/>
              </a:spcBef>
              <a:spcAft>
                <a:spcPts val="0"/>
              </a:spcAft>
              <a:buSzPts val="1600"/>
              <a:buFont typeface="Signika Light"/>
              <a:buChar char="●"/>
            </a:pPr>
            <a:r>
              <a:rPr lang="pl" sz="1600">
                <a:latin typeface="Signika Light"/>
                <a:ea typeface="Signika Light"/>
                <a:cs typeface="Signika Light"/>
                <a:sym typeface="Signika Light"/>
              </a:rPr>
              <a:t>The video mentions “circular supply chain”. What does this mean?</a:t>
            </a:r>
            <a:endParaRPr sz="1600">
              <a:latin typeface="Signika Light"/>
              <a:ea typeface="Signika Light"/>
              <a:cs typeface="Signika Light"/>
              <a:sym typeface="Signika Light"/>
            </a:endParaRPr>
          </a:p>
          <a:p>
            <a:pPr indent="-330200" lvl="0" marL="457200" rtl="0" algn="l">
              <a:lnSpc>
                <a:spcPct val="115000"/>
              </a:lnSpc>
              <a:spcBef>
                <a:spcPts val="1000"/>
              </a:spcBef>
              <a:spcAft>
                <a:spcPts val="0"/>
              </a:spcAft>
              <a:buSzPts val="1600"/>
              <a:buFont typeface="Signika Light"/>
              <a:buChar char="●"/>
            </a:pPr>
            <a:r>
              <a:rPr lang="pl" sz="1600">
                <a:latin typeface="Signika Light"/>
                <a:ea typeface="Signika Light"/>
                <a:cs typeface="Signika Light"/>
                <a:sym typeface="Signika Light"/>
              </a:rPr>
              <a:t>Do you think developments like Daisy will end our reliance on mining? Why/Why not?</a:t>
            </a:r>
            <a:endParaRPr sz="1600">
              <a:latin typeface="Signika Light"/>
              <a:ea typeface="Signika Light"/>
              <a:cs typeface="Signika Light"/>
              <a:sym typeface="Signika Light"/>
            </a:endParaRPr>
          </a:p>
          <a:p>
            <a:pPr indent="-330200" lvl="0" marL="457200" rtl="0" algn="l">
              <a:lnSpc>
                <a:spcPct val="115000"/>
              </a:lnSpc>
              <a:spcBef>
                <a:spcPts val="1000"/>
              </a:spcBef>
              <a:spcAft>
                <a:spcPts val="1000"/>
              </a:spcAft>
              <a:buSzPts val="1600"/>
              <a:buFont typeface="Signika Light"/>
              <a:buChar char="●"/>
            </a:pPr>
            <a:r>
              <a:rPr lang="pl" sz="1600">
                <a:latin typeface="Signika Light"/>
                <a:ea typeface="Signika Light"/>
                <a:cs typeface="Signika Light"/>
                <a:sym typeface="Signika Light"/>
              </a:rPr>
              <a:t>What other ideas for reducing e-waste have you heard of?</a:t>
            </a:r>
            <a:endParaRPr sz="1600">
              <a:latin typeface="Signika Light"/>
              <a:ea typeface="Signika Light"/>
              <a:cs typeface="Signika Light"/>
              <a:sym typeface="Signika Light"/>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24"/>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224" name="Google Shape;224;p24"/>
          <p:cNvSpPr txBox="1"/>
          <p:nvPr/>
        </p:nvSpPr>
        <p:spPr>
          <a:xfrm>
            <a:off x="222175" y="277200"/>
            <a:ext cx="7757400" cy="92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latin typeface="Signika"/>
                <a:ea typeface="Signika"/>
                <a:cs typeface="Signika"/>
                <a:sym typeface="Signika"/>
              </a:rPr>
              <a:t>Look at some ideas for solving the e-waste problem and discuss how feasible they are. Then, decide which one would contribute most to reducing e-waste. </a:t>
            </a:r>
            <a:endParaRPr b="1" sz="1800">
              <a:solidFill>
                <a:srgbClr val="000032"/>
              </a:solidFill>
              <a:latin typeface="Signika"/>
              <a:ea typeface="Signika"/>
              <a:cs typeface="Signika"/>
              <a:sym typeface="Signika"/>
            </a:endParaRPr>
          </a:p>
        </p:txBody>
      </p:sp>
      <p:sp>
        <p:nvSpPr>
          <p:cNvPr id="225" name="Google Shape;225;p24"/>
          <p:cNvSpPr txBox="1"/>
          <p:nvPr/>
        </p:nvSpPr>
        <p:spPr>
          <a:xfrm>
            <a:off x="1216800" y="1415375"/>
            <a:ext cx="6762900" cy="36213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SzPts val="1600"/>
              <a:buFont typeface="Signika Light"/>
              <a:buChar char="●"/>
            </a:pPr>
            <a:r>
              <a:rPr lang="pl" sz="1600">
                <a:latin typeface="Signika Light"/>
                <a:ea typeface="Signika Light"/>
                <a:cs typeface="Signika Light"/>
                <a:sym typeface="Signika Light"/>
              </a:rPr>
              <a:t>Introducing regulatory measures for electronics so that they are designed for durability and repairability, for instance by obligating manufacturers to extend warranties to five years.</a:t>
            </a:r>
            <a:endParaRPr sz="1600">
              <a:latin typeface="Signika Light"/>
              <a:ea typeface="Signika Light"/>
              <a:cs typeface="Signika Light"/>
              <a:sym typeface="Signika Light"/>
            </a:endParaRPr>
          </a:p>
          <a:p>
            <a:pPr indent="-330200" lvl="0" marL="457200" rtl="0" algn="l">
              <a:lnSpc>
                <a:spcPct val="115000"/>
              </a:lnSpc>
              <a:spcBef>
                <a:spcPts val="1000"/>
              </a:spcBef>
              <a:spcAft>
                <a:spcPts val="0"/>
              </a:spcAft>
              <a:buSzPts val="1600"/>
              <a:buFont typeface="Signika Light"/>
              <a:buChar char="●"/>
            </a:pPr>
            <a:r>
              <a:rPr lang="pl" sz="1600">
                <a:latin typeface="Signika Light"/>
                <a:ea typeface="Signika Light"/>
                <a:cs typeface="Signika Light"/>
                <a:sym typeface="Signika Light"/>
              </a:rPr>
              <a:t>Ensuring availability of spare parts and access to repair. </a:t>
            </a:r>
            <a:endParaRPr sz="1600">
              <a:latin typeface="Signika Light"/>
              <a:ea typeface="Signika Light"/>
              <a:cs typeface="Signika Light"/>
              <a:sym typeface="Signika Light"/>
            </a:endParaRPr>
          </a:p>
          <a:p>
            <a:pPr indent="-330200" lvl="0" marL="457200" rtl="0" algn="l">
              <a:lnSpc>
                <a:spcPct val="115000"/>
              </a:lnSpc>
              <a:spcBef>
                <a:spcPts val="1000"/>
              </a:spcBef>
              <a:spcAft>
                <a:spcPts val="0"/>
              </a:spcAft>
              <a:buSzPts val="1600"/>
              <a:buFont typeface="Signika Light"/>
              <a:buChar char="●"/>
            </a:pPr>
            <a:r>
              <a:rPr lang="pl" sz="1600">
                <a:latin typeface="Signika Light"/>
                <a:ea typeface="Signika Light"/>
                <a:cs typeface="Signika Light"/>
                <a:sym typeface="Signika Light"/>
              </a:rPr>
              <a:t>Improving the treatment of e-waste by forcing manufacturers to research and develop methods of material recycling and reusing.</a:t>
            </a:r>
            <a:endParaRPr sz="1600">
              <a:latin typeface="Signika Light"/>
              <a:ea typeface="Signika Light"/>
              <a:cs typeface="Signika Light"/>
              <a:sym typeface="Signika Light"/>
            </a:endParaRPr>
          </a:p>
          <a:p>
            <a:pPr indent="-330200" lvl="0" marL="457200" rtl="0" algn="l">
              <a:lnSpc>
                <a:spcPct val="115000"/>
              </a:lnSpc>
              <a:spcBef>
                <a:spcPts val="1000"/>
              </a:spcBef>
              <a:spcAft>
                <a:spcPts val="0"/>
              </a:spcAft>
              <a:buSzPts val="1600"/>
              <a:buFont typeface="Signika Light"/>
              <a:buChar char="●"/>
            </a:pPr>
            <a:r>
              <a:rPr lang="pl" sz="1600">
                <a:latin typeface="Signika Light"/>
                <a:ea typeface="Signika Light"/>
                <a:cs typeface="Signika Light"/>
                <a:sym typeface="Signika Light"/>
              </a:rPr>
              <a:t>Funding the development of solutions for high-quality sorting and removing contaminants from waste.</a:t>
            </a:r>
            <a:endParaRPr sz="1600">
              <a:latin typeface="Signika Light"/>
              <a:ea typeface="Signika Light"/>
              <a:cs typeface="Signika Light"/>
              <a:sym typeface="Signika Light"/>
            </a:endParaRPr>
          </a:p>
          <a:p>
            <a:pPr indent="-330200" lvl="0" marL="457200" rtl="0" algn="l">
              <a:lnSpc>
                <a:spcPct val="115000"/>
              </a:lnSpc>
              <a:spcBef>
                <a:spcPts val="1000"/>
              </a:spcBef>
              <a:spcAft>
                <a:spcPts val="0"/>
              </a:spcAft>
              <a:buSzPts val="1600"/>
              <a:buFont typeface="Signika Light"/>
              <a:buChar char="●"/>
            </a:pPr>
            <a:r>
              <a:rPr lang="pl" sz="1600">
                <a:latin typeface="Signika Light"/>
                <a:ea typeface="Signika Light"/>
                <a:cs typeface="Signika Light"/>
                <a:sym typeface="Signika Light"/>
              </a:rPr>
              <a:t>Introducing universal phone chargers.</a:t>
            </a:r>
            <a:endParaRPr sz="1600">
              <a:latin typeface="Signika Light"/>
              <a:ea typeface="Signika Light"/>
              <a:cs typeface="Signika Light"/>
              <a:sym typeface="Signika Light"/>
            </a:endParaRPr>
          </a:p>
          <a:p>
            <a:pPr indent="0" lvl="0" marL="457200" rtl="0" algn="l">
              <a:lnSpc>
                <a:spcPct val="150000"/>
              </a:lnSpc>
              <a:spcBef>
                <a:spcPts val="1000"/>
              </a:spcBef>
              <a:spcAft>
                <a:spcPts val="0"/>
              </a:spcAft>
              <a:buNone/>
            </a:pPr>
            <a:r>
              <a:t/>
            </a:r>
            <a:endParaRPr sz="1600">
              <a:solidFill>
                <a:schemeClr val="dk1"/>
              </a:solidFill>
              <a:latin typeface="Signika Light"/>
              <a:ea typeface="Signika Light"/>
              <a:cs typeface="Signika Light"/>
              <a:sym typeface="Signika Light"/>
            </a:endParaRPr>
          </a:p>
        </p:txBody>
      </p:sp>
      <p:pic>
        <p:nvPicPr>
          <p:cNvPr id="226" name="Google Shape;226;p24"/>
          <p:cNvPicPr preferRelativeResize="0"/>
          <p:nvPr/>
        </p:nvPicPr>
        <p:blipFill>
          <a:blip r:embed="rId3">
            <a:alphaModFix/>
          </a:blip>
          <a:stretch>
            <a:fillRect/>
          </a:stretch>
        </p:blipFill>
        <p:spPr>
          <a:xfrm>
            <a:off x="8121600" y="72000"/>
            <a:ext cx="835200" cy="835177"/>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25"/>
          <p:cNvSpPr/>
          <p:nvPr/>
        </p:nvSpPr>
        <p:spPr>
          <a:xfrm>
            <a:off x="0" y="0"/>
            <a:ext cx="91440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25"/>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233" name="Google Shape;233;p25"/>
          <p:cNvSpPr txBox="1"/>
          <p:nvPr/>
        </p:nvSpPr>
        <p:spPr>
          <a:xfrm>
            <a:off x="138050" y="3489825"/>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THANKS!</a:t>
            </a:r>
            <a:endParaRPr b="1" sz="3600">
              <a:solidFill>
                <a:schemeClr val="lt1"/>
              </a:solidFill>
              <a:latin typeface="Signika"/>
              <a:ea typeface="Signika"/>
              <a:cs typeface="Signika"/>
              <a:sym typeface="Signika"/>
            </a:endParaRPr>
          </a:p>
        </p:txBody>
      </p:sp>
      <p:sp>
        <p:nvSpPr>
          <p:cNvPr id="234" name="Google Shape;234;p25"/>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p25"/>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 name="Shape 50"/>
        <p:cNvGrpSpPr/>
        <p:nvPr/>
      </p:nvGrpSpPr>
      <p:grpSpPr>
        <a:xfrm>
          <a:off x="0" y="0"/>
          <a:ext cx="0" cy="0"/>
          <a:chOff x="0" y="0"/>
          <a:chExt cx="0" cy="0"/>
        </a:xfrm>
      </p:grpSpPr>
      <p:sp>
        <p:nvSpPr>
          <p:cNvPr id="51" name="Google Shape;51;p8"/>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52" name="Google Shape;52;p8"/>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8"/>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8"/>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get started</a:t>
            </a:r>
            <a:endParaRPr b="1" sz="3600">
              <a:solidFill>
                <a:schemeClr val="lt1"/>
              </a:solidFill>
              <a:latin typeface="Signika"/>
              <a:ea typeface="Signika"/>
              <a:cs typeface="Signika"/>
              <a:sym typeface="Signika"/>
            </a:endParaRPr>
          </a:p>
        </p:txBody>
      </p:sp>
      <p:sp>
        <p:nvSpPr>
          <p:cNvPr id="55" name="Google Shape;55;p8"/>
          <p:cNvSpPr txBox="1"/>
          <p:nvPr/>
        </p:nvSpPr>
        <p:spPr>
          <a:xfrm>
            <a:off x="138050" y="3639450"/>
            <a:ext cx="8334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l" sz="2400">
                <a:solidFill>
                  <a:schemeClr val="lt1"/>
                </a:solidFill>
                <a:latin typeface="Signika Light"/>
                <a:ea typeface="Signika Light"/>
                <a:cs typeface="Signika Light"/>
                <a:sym typeface="Signika Light"/>
              </a:rPr>
              <a:t>with a warm-up </a:t>
            </a:r>
            <a:endParaRPr sz="2400">
              <a:solidFill>
                <a:schemeClr val="lt1"/>
              </a:solidFill>
              <a:latin typeface="Signika Light"/>
              <a:ea typeface="Signika Light"/>
              <a:cs typeface="Signika Light"/>
              <a:sym typeface="Signika Light"/>
            </a:endParaRPr>
          </a:p>
        </p:txBody>
      </p:sp>
      <p:pic>
        <p:nvPicPr>
          <p:cNvPr id="56" name="Google Shape;56;p8"/>
          <p:cNvPicPr preferRelativeResize="0"/>
          <p:nvPr/>
        </p:nvPicPr>
        <p:blipFill>
          <a:blip r:embed="rId3">
            <a:alphaModFix/>
          </a:blip>
          <a:stretch>
            <a:fillRect/>
          </a:stretch>
        </p:blipFill>
        <p:spPr>
          <a:xfrm>
            <a:off x="8006400" y="136800"/>
            <a:ext cx="781200" cy="7812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pic>
        <p:nvPicPr>
          <p:cNvPr id="61" name="Google Shape;61;p9"/>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62" name="Google Shape;62;p9"/>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63" name="Google Shape;63;p9"/>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Discuss the questions.</a:t>
            </a:r>
            <a:endParaRPr b="1" sz="1800">
              <a:solidFill>
                <a:srgbClr val="000032"/>
              </a:solidFill>
              <a:latin typeface="Signika"/>
              <a:ea typeface="Signika"/>
              <a:cs typeface="Signika"/>
              <a:sym typeface="Signika"/>
            </a:endParaRPr>
          </a:p>
        </p:txBody>
      </p:sp>
      <p:sp>
        <p:nvSpPr>
          <p:cNvPr id="64" name="Google Shape;64;p9"/>
          <p:cNvSpPr txBox="1"/>
          <p:nvPr/>
        </p:nvSpPr>
        <p:spPr>
          <a:xfrm>
            <a:off x="1216800" y="918000"/>
            <a:ext cx="6490800" cy="18204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SzPts val="1600"/>
              <a:buFont typeface="Signika Light"/>
              <a:buChar char="●"/>
            </a:pPr>
            <a:r>
              <a:rPr lang="pl" sz="1600">
                <a:latin typeface="Signika Light"/>
                <a:ea typeface="Signika Light"/>
                <a:cs typeface="Signika Light"/>
                <a:sym typeface="Signika Light"/>
              </a:rPr>
              <a:t>How often do you replace your mobile phone? What is the most common reason for replacing it?</a:t>
            </a:r>
            <a:endParaRPr sz="1600">
              <a:latin typeface="Signika Light"/>
              <a:ea typeface="Signika Light"/>
              <a:cs typeface="Signika Light"/>
              <a:sym typeface="Signika Light"/>
            </a:endParaRPr>
          </a:p>
          <a:p>
            <a:pPr indent="-330200" lvl="0" marL="457200" rtl="0" algn="l">
              <a:lnSpc>
                <a:spcPct val="115000"/>
              </a:lnSpc>
              <a:spcBef>
                <a:spcPts val="1000"/>
              </a:spcBef>
              <a:spcAft>
                <a:spcPts val="0"/>
              </a:spcAft>
              <a:buSzPts val="1600"/>
              <a:buFont typeface="Signika Light"/>
              <a:buChar char="●"/>
            </a:pPr>
            <a:r>
              <a:rPr lang="pl" sz="1600">
                <a:latin typeface="Signika Light"/>
                <a:ea typeface="Signika Light"/>
                <a:cs typeface="Signika Light"/>
                <a:sym typeface="Signika Light"/>
              </a:rPr>
              <a:t>What do you usually do with the electronics you don’t need anymore?</a:t>
            </a:r>
            <a:endParaRPr sz="1600">
              <a:latin typeface="Signika Light"/>
              <a:ea typeface="Signika Light"/>
              <a:cs typeface="Signika Light"/>
              <a:sym typeface="Signika Light"/>
            </a:endParaRPr>
          </a:p>
          <a:p>
            <a:pPr indent="-330200" lvl="0" marL="457200" rtl="0" algn="l">
              <a:lnSpc>
                <a:spcPct val="115000"/>
              </a:lnSpc>
              <a:spcBef>
                <a:spcPts val="1000"/>
              </a:spcBef>
              <a:spcAft>
                <a:spcPts val="1000"/>
              </a:spcAft>
              <a:buSzPts val="1600"/>
              <a:buFont typeface="Signika Light"/>
              <a:buChar char="●"/>
            </a:pPr>
            <a:r>
              <a:rPr lang="pl" sz="1600">
                <a:latin typeface="Signika Light"/>
                <a:ea typeface="Signika Light"/>
                <a:cs typeface="Signika Light"/>
                <a:sym typeface="Signika Light"/>
              </a:rPr>
              <a:t>What do you know about e-waste recycling?</a:t>
            </a:r>
            <a:endParaRPr sz="1600">
              <a:solidFill>
                <a:schemeClr val="dk1"/>
              </a:solidFill>
              <a:latin typeface="Signika Light"/>
              <a:ea typeface="Signika Light"/>
              <a:cs typeface="Signika Light"/>
              <a:sym typeface="Signika Ligh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0"/>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70" name="Google Shape;70;p10"/>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10"/>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10"/>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work with some vocabulary!</a:t>
            </a:r>
            <a:endParaRPr b="1" sz="3600">
              <a:solidFill>
                <a:schemeClr val="lt1"/>
              </a:solidFill>
              <a:latin typeface="Signika"/>
              <a:ea typeface="Signika"/>
              <a:cs typeface="Signika"/>
              <a:sym typeface="Signika"/>
            </a:endParaRPr>
          </a:p>
        </p:txBody>
      </p:sp>
      <p:pic>
        <p:nvPicPr>
          <p:cNvPr id="73" name="Google Shape;73;p10"/>
          <p:cNvPicPr preferRelativeResize="0"/>
          <p:nvPr/>
        </p:nvPicPr>
        <p:blipFill>
          <a:blip r:embed="rId3">
            <a:alphaModFix/>
          </a:blip>
          <a:stretch>
            <a:fillRect/>
          </a:stretch>
        </p:blipFill>
        <p:spPr>
          <a:xfrm>
            <a:off x="8025763" y="135838"/>
            <a:ext cx="781200" cy="7812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1"/>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79" name="Google Shape;79;p11"/>
          <p:cNvSpPr txBox="1"/>
          <p:nvPr/>
        </p:nvSpPr>
        <p:spPr>
          <a:xfrm>
            <a:off x="222175" y="277200"/>
            <a:ext cx="8250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latin typeface="Signika"/>
                <a:ea typeface="Signika"/>
                <a:cs typeface="Signika"/>
                <a:sym typeface="Signika"/>
              </a:rPr>
              <a:t>Complete the sets of sentences with the words provided. One sentence in each set can take both words. </a:t>
            </a:r>
            <a:endParaRPr b="1" sz="1800">
              <a:solidFill>
                <a:srgbClr val="000032"/>
              </a:solidFill>
              <a:latin typeface="Signika"/>
              <a:ea typeface="Signika"/>
              <a:cs typeface="Signika"/>
              <a:sym typeface="Signika"/>
            </a:endParaRPr>
          </a:p>
        </p:txBody>
      </p:sp>
      <p:sp>
        <p:nvSpPr>
          <p:cNvPr id="80" name="Google Shape;80;p11"/>
          <p:cNvSpPr txBox="1"/>
          <p:nvPr/>
        </p:nvSpPr>
        <p:spPr>
          <a:xfrm>
            <a:off x="1120825" y="1016100"/>
            <a:ext cx="7093500" cy="39816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SzPts val="1600"/>
              <a:buFont typeface="Signika Light"/>
              <a:buAutoNum type="alphaUcPeriod"/>
            </a:pPr>
            <a:r>
              <a:rPr lang="pl" sz="1600">
                <a:latin typeface="Signika"/>
                <a:ea typeface="Signika"/>
                <a:cs typeface="Signika"/>
                <a:sym typeface="Signika"/>
              </a:rPr>
              <a:t>component / element</a:t>
            </a:r>
            <a:endParaRPr sz="1600">
              <a:latin typeface="Signika"/>
              <a:ea typeface="Signika"/>
              <a:cs typeface="Signika"/>
              <a:sym typeface="Signika"/>
            </a:endParaRPr>
          </a:p>
          <a:p>
            <a:pPr indent="-330200" lvl="1" marL="914400" rtl="0" algn="l">
              <a:lnSpc>
                <a:spcPct val="115000"/>
              </a:lnSpc>
              <a:spcBef>
                <a:spcPts val="800"/>
              </a:spcBef>
              <a:spcAft>
                <a:spcPts val="0"/>
              </a:spcAft>
              <a:buSzPts val="1600"/>
              <a:buFont typeface="Signika Light"/>
              <a:buAutoNum type="arabicPeriod"/>
            </a:pPr>
            <a:r>
              <a:rPr lang="pl" sz="1600">
                <a:latin typeface="Signika Light"/>
                <a:ea typeface="Signika Light"/>
                <a:cs typeface="Signika Light"/>
                <a:sym typeface="Signika Light"/>
              </a:rPr>
              <a:t>This is the key  ______________________  of a successful recycling process.</a:t>
            </a:r>
            <a:endParaRPr sz="1600">
              <a:latin typeface="Signika Light"/>
              <a:ea typeface="Signika Light"/>
              <a:cs typeface="Signika Light"/>
              <a:sym typeface="Signika Light"/>
            </a:endParaRPr>
          </a:p>
          <a:p>
            <a:pPr indent="-330200" lvl="1" marL="914400" rtl="0" algn="l">
              <a:lnSpc>
                <a:spcPct val="115000"/>
              </a:lnSpc>
              <a:spcBef>
                <a:spcPts val="800"/>
              </a:spcBef>
              <a:spcAft>
                <a:spcPts val="0"/>
              </a:spcAft>
              <a:buSzPts val="1600"/>
              <a:buFont typeface="Signika Light"/>
              <a:buAutoNum type="arabicPeriod"/>
            </a:pPr>
            <a:r>
              <a:rPr lang="pl" sz="1600">
                <a:latin typeface="Signika Light"/>
                <a:ea typeface="Signika Light"/>
                <a:cs typeface="Signika Light"/>
                <a:sym typeface="Signika Light"/>
              </a:rPr>
              <a:t>The primary  ______________________  in this compound is carbon.</a:t>
            </a:r>
            <a:endParaRPr sz="1600">
              <a:latin typeface="Signika Light"/>
              <a:ea typeface="Signika Light"/>
              <a:cs typeface="Signika Light"/>
              <a:sym typeface="Signika Light"/>
            </a:endParaRPr>
          </a:p>
          <a:p>
            <a:pPr indent="-330200" lvl="1" marL="914400" rtl="0" algn="l">
              <a:lnSpc>
                <a:spcPct val="115000"/>
              </a:lnSpc>
              <a:spcBef>
                <a:spcPts val="800"/>
              </a:spcBef>
              <a:spcAft>
                <a:spcPts val="0"/>
              </a:spcAft>
              <a:buSzPts val="1600"/>
              <a:buFont typeface="Signika Light"/>
              <a:buAutoNum type="arabicPeriod"/>
            </a:pPr>
            <a:r>
              <a:rPr lang="pl" sz="1600">
                <a:latin typeface="Signika Light"/>
                <a:ea typeface="Signika Light"/>
                <a:cs typeface="Signika Light"/>
                <a:sym typeface="Signika Light"/>
              </a:rPr>
              <a:t>The company manufactures electrical  ______________________  for cars, like batteries and alternators.</a:t>
            </a:r>
            <a:endParaRPr sz="1600">
              <a:latin typeface="Signika Light"/>
              <a:ea typeface="Signika Light"/>
              <a:cs typeface="Signika Light"/>
              <a:sym typeface="Signika Light"/>
            </a:endParaRPr>
          </a:p>
          <a:p>
            <a:pPr indent="-330200" lvl="0" marL="457200" rtl="0" algn="l">
              <a:lnSpc>
                <a:spcPct val="115000"/>
              </a:lnSpc>
              <a:spcBef>
                <a:spcPts val="800"/>
              </a:spcBef>
              <a:spcAft>
                <a:spcPts val="0"/>
              </a:spcAft>
              <a:buSzPts val="1600"/>
              <a:buFont typeface="Signika Light"/>
              <a:buAutoNum type="alphaUcPeriod"/>
            </a:pPr>
            <a:r>
              <a:rPr lang="pl" sz="1600">
                <a:latin typeface="Signika"/>
                <a:ea typeface="Signika"/>
                <a:cs typeface="Signika"/>
                <a:sym typeface="Signika"/>
              </a:rPr>
              <a:t>a magnet / adhesive</a:t>
            </a:r>
            <a:endParaRPr sz="1600">
              <a:latin typeface="Signika"/>
              <a:ea typeface="Signika"/>
              <a:cs typeface="Signika"/>
              <a:sym typeface="Signika"/>
            </a:endParaRPr>
          </a:p>
          <a:p>
            <a:pPr indent="-330200" lvl="1" marL="914400" rtl="0" algn="l">
              <a:lnSpc>
                <a:spcPct val="115000"/>
              </a:lnSpc>
              <a:spcBef>
                <a:spcPts val="800"/>
              </a:spcBef>
              <a:spcAft>
                <a:spcPts val="0"/>
              </a:spcAft>
              <a:buSzPts val="1600"/>
              <a:buFont typeface="Signika Light"/>
              <a:buAutoNum type="arabicPeriod"/>
            </a:pPr>
            <a:r>
              <a:rPr lang="pl" sz="1600">
                <a:latin typeface="Signika Light"/>
                <a:ea typeface="Signika Light"/>
                <a:cs typeface="Signika Light"/>
                <a:sym typeface="Signika Light"/>
              </a:rPr>
              <a:t>You can collect waste iron using  ______________________  .</a:t>
            </a:r>
            <a:endParaRPr sz="1600">
              <a:latin typeface="Signika Light"/>
              <a:ea typeface="Signika Light"/>
              <a:cs typeface="Signika Light"/>
              <a:sym typeface="Signika Light"/>
            </a:endParaRPr>
          </a:p>
          <a:p>
            <a:pPr indent="-330200" lvl="1" marL="914400" rtl="0" algn="l">
              <a:lnSpc>
                <a:spcPct val="115000"/>
              </a:lnSpc>
              <a:spcBef>
                <a:spcPts val="800"/>
              </a:spcBef>
              <a:spcAft>
                <a:spcPts val="0"/>
              </a:spcAft>
              <a:buSzPts val="1600"/>
              <a:buFont typeface="Signika Light"/>
              <a:buAutoNum type="arabicPeriod"/>
            </a:pPr>
            <a:r>
              <a:rPr lang="pl" sz="1600">
                <a:latin typeface="Signika Light"/>
                <a:ea typeface="Signika Light"/>
                <a:cs typeface="Signika Light"/>
                <a:sym typeface="Signika Light"/>
              </a:rPr>
              <a:t>The components are fixed in position by  ______________________  .</a:t>
            </a:r>
            <a:endParaRPr sz="1600">
              <a:latin typeface="Signika Light"/>
              <a:ea typeface="Signika Light"/>
              <a:cs typeface="Signika Light"/>
              <a:sym typeface="Signika Light"/>
            </a:endParaRPr>
          </a:p>
          <a:p>
            <a:pPr indent="-330200" lvl="1" marL="914400" rtl="0" algn="l">
              <a:lnSpc>
                <a:spcPct val="115000"/>
              </a:lnSpc>
              <a:spcBef>
                <a:spcPts val="800"/>
              </a:spcBef>
              <a:spcAft>
                <a:spcPts val="800"/>
              </a:spcAft>
              <a:buSzPts val="1600"/>
              <a:buFont typeface="Signika Light"/>
              <a:buAutoNum type="arabicPeriod"/>
            </a:pPr>
            <a:r>
              <a:rPr lang="pl" sz="1600">
                <a:latin typeface="Signika Light"/>
                <a:ea typeface="Signika Light"/>
                <a:cs typeface="Signika Light"/>
                <a:sym typeface="Signika Light"/>
              </a:rPr>
              <a:t>Apply  ______________________  immediately to both surfaces and press together.</a:t>
            </a:r>
            <a:endParaRPr sz="1600">
              <a:latin typeface="Signika Light"/>
              <a:ea typeface="Signika Light"/>
              <a:cs typeface="Signika Light"/>
              <a:sym typeface="Signika Light"/>
            </a:endParaRPr>
          </a:p>
        </p:txBody>
      </p:sp>
      <p:sp>
        <p:nvSpPr>
          <p:cNvPr id="81" name="Google Shape;81;p11"/>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chemeClr val="lt1"/>
                </a:solidFill>
                <a:latin typeface="Signika"/>
                <a:ea typeface="Signika"/>
                <a:cs typeface="Signika"/>
                <a:sym typeface="Signika"/>
              </a:rPr>
              <a:t>part 1/2</a:t>
            </a:r>
            <a:endParaRPr>
              <a:solidFill>
                <a:schemeClr val="lt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2"/>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87" name="Google Shape;87;p12"/>
          <p:cNvSpPr txBox="1"/>
          <p:nvPr/>
        </p:nvSpPr>
        <p:spPr>
          <a:xfrm>
            <a:off x="222175" y="277200"/>
            <a:ext cx="8250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latin typeface="Signika"/>
                <a:ea typeface="Signika"/>
                <a:cs typeface="Signika"/>
                <a:sym typeface="Signika"/>
              </a:rPr>
              <a:t>Complete the sets of sentences with the words provided. One sentence in each set can take both words. </a:t>
            </a:r>
            <a:endParaRPr b="1" sz="1800">
              <a:solidFill>
                <a:srgbClr val="000032"/>
              </a:solidFill>
              <a:latin typeface="Signika"/>
              <a:ea typeface="Signika"/>
              <a:cs typeface="Signika"/>
              <a:sym typeface="Signika"/>
            </a:endParaRPr>
          </a:p>
        </p:txBody>
      </p:sp>
      <p:sp>
        <p:nvSpPr>
          <p:cNvPr id="88" name="Google Shape;88;p12"/>
          <p:cNvSpPr txBox="1"/>
          <p:nvPr/>
        </p:nvSpPr>
        <p:spPr>
          <a:xfrm>
            <a:off x="1120825" y="1016100"/>
            <a:ext cx="7093500" cy="18717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SzPts val="1600"/>
              <a:buFont typeface="Signika Light"/>
              <a:buAutoNum type="alphaUcPeriod" startAt="3"/>
            </a:pPr>
            <a:r>
              <a:rPr lang="pl" sz="1600">
                <a:latin typeface="Signika"/>
                <a:ea typeface="Signika"/>
                <a:cs typeface="Signika"/>
                <a:sym typeface="Signika"/>
              </a:rPr>
              <a:t>precious / raw</a:t>
            </a:r>
            <a:endParaRPr sz="1600">
              <a:latin typeface="Signika"/>
              <a:ea typeface="Signika"/>
              <a:cs typeface="Signika"/>
              <a:sym typeface="Signika"/>
            </a:endParaRPr>
          </a:p>
          <a:p>
            <a:pPr indent="-330200" lvl="1" marL="914400" rtl="0" algn="l">
              <a:lnSpc>
                <a:spcPct val="115000"/>
              </a:lnSpc>
              <a:spcBef>
                <a:spcPts val="800"/>
              </a:spcBef>
              <a:spcAft>
                <a:spcPts val="0"/>
              </a:spcAft>
              <a:buSzPts val="1600"/>
              <a:buFont typeface="Signika Light"/>
              <a:buAutoNum type="arabicPeriod"/>
            </a:pPr>
            <a:r>
              <a:rPr lang="pl" sz="1600">
                <a:latin typeface="Signika Light"/>
                <a:ea typeface="Signika Light"/>
                <a:cs typeface="Signika Light"/>
                <a:sym typeface="Signika Light"/>
              </a:rPr>
              <a:t>______________________  materials like clay or gravel are used in construction.</a:t>
            </a:r>
            <a:endParaRPr sz="1600">
              <a:latin typeface="Signika Light"/>
              <a:ea typeface="Signika Light"/>
              <a:cs typeface="Signika Light"/>
              <a:sym typeface="Signika Light"/>
            </a:endParaRPr>
          </a:p>
          <a:p>
            <a:pPr indent="-330200" lvl="1" marL="914400" rtl="0" algn="l">
              <a:lnSpc>
                <a:spcPct val="115000"/>
              </a:lnSpc>
              <a:spcBef>
                <a:spcPts val="800"/>
              </a:spcBef>
              <a:spcAft>
                <a:spcPts val="0"/>
              </a:spcAft>
              <a:buSzPts val="1600"/>
              <a:buFont typeface="Signika Light"/>
              <a:buAutoNum type="arabicPeriod"/>
            </a:pPr>
            <a:r>
              <a:rPr lang="pl" sz="1600">
                <a:latin typeface="Signika Light"/>
                <a:ea typeface="Signika Light"/>
                <a:cs typeface="Signika Light"/>
                <a:sym typeface="Signika Light"/>
              </a:rPr>
              <a:t>______________________  metals should be recovered from e-waste.</a:t>
            </a:r>
            <a:endParaRPr sz="1600">
              <a:latin typeface="Signika Light"/>
              <a:ea typeface="Signika Light"/>
              <a:cs typeface="Signika Light"/>
              <a:sym typeface="Signika Light"/>
            </a:endParaRPr>
          </a:p>
          <a:p>
            <a:pPr indent="-330200" lvl="1" marL="914400" rtl="0" algn="l">
              <a:lnSpc>
                <a:spcPct val="115000"/>
              </a:lnSpc>
              <a:spcBef>
                <a:spcPts val="800"/>
              </a:spcBef>
              <a:spcAft>
                <a:spcPts val="800"/>
              </a:spcAft>
              <a:buSzPts val="1600"/>
              <a:buFont typeface="Signika Light"/>
              <a:buAutoNum type="arabicPeriod"/>
            </a:pPr>
            <a:r>
              <a:rPr lang="pl" sz="1600">
                <a:latin typeface="Signika Light"/>
                <a:ea typeface="Signika Light"/>
                <a:cs typeface="Signika Light"/>
                <a:sym typeface="Signika Light"/>
              </a:rPr>
              <a:t>______________________  metals require extensive mining.</a:t>
            </a:r>
            <a:endParaRPr sz="1600">
              <a:latin typeface="Signika Light"/>
              <a:ea typeface="Signika Light"/>
              <a:cs typeface="Signika Light"/>
              <a:sym typeface="Signika Light"/>
            </a:endParaRPr>
          </a:p>
        </p:txBody>
      </p:sp>
      <p:sp>
        <p:nvSpPr>
          <p:cNvPr id="89" name="Google Shape;89;p12"/>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chemeClr val="lt1"/>
                </a:solidFill>
                <a:latin typeface="Signika"/>
                <a:ea typeface="Signika"/>
                <a:cs typeface="Signika"/>
                <a:sym typeface="Signika"/>
              </a:rPr>
              <a:t>part 2/2</a:t>
            </a:r>
            <a:endParaRPr>
              <a:solidFill>
                <a:schemeClr val="lt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3"/>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95" name="Google Shape;95;p13"/>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latin typeface="Signika"/>
                <a:ea typeface="Signika"/>
                <a:cs typeface="Signika"/>
                <a:sym typeface="Signika"/>
              </a:rPr>
              <a:t>Let’s check the answers.</a:t>
            </a:r>
            <a:endParaRPr b="1" sz="1800">
              <a:solidFill>
                <a:srgbClr val="000032"/>
              </a:solidFill>
              <a:latin typeface="Signika"/>
              <a:ea typeface="Signika"/>
              <a:cs typeface="Signika"/>
              <a:sym typeface="Signika"/>
            </a:endParaRPr>
          </a:p>
        </p:txBody>
      </p:sp>
      <p:sp>
        <p:nvSpPr>
          <p:cNvPr id="96" name="Google Shape;96;p13"/>
          <p:cNvSpPr txBox="1"/>
          <p:nvPr/>
        </p:nvSpPr>
        <p:spPr>
          <a:xfrm>
            <a:off x="1120825" y="1016100"/>
            <a:ext cx="7093500" cy="39816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SzPts val="1600"/>
              <a:buFont typeface="Signika Light"/>
              <a:buAutoNum type="alphaUcPeriod"/>
            </a:pPr>
            <a:r>
              <a:rPr lang="pl" sz="1600">
                <a:latin typeface="Signika"/>
                <a:ea typeface="Signika"/>
                <a:cs typeface="Signika"/>
                <a:sym typeface="Signika"/>
              </a:rPr>
              <a:t>component / element</a:t>
            </a:r>
            <a:endParaRPr sz="1600">
              <a:latin typeface="Signika"/>
              <a:ea typeface="Signika"/>
              <a:cs typeface="Signika"/>
              <a:sym typeface="Signika"/>
            </a:endParaRPr>
          </a:p>
          <a:p>
            <a:pPr indent="-330200" lvl="1" marL="914400" rtl="0" algn="l">
              <a:lnSpc>
                <a:spcPct val="115000"/>
              </a:lnSpc>
              <a:spcBef>
                <a:spcPts val="800"/>
              </a:spcBef>
              <a:spcAft>
                <a:spcPts val="0"/>
              </a:spcAft>
              <a:buSzPts val="1600"/>
              <a:buFont typeface="Signika Light"/>
              <a:buAutoNum type="arabicPeriod"/>
            </a:pPr>
            <a:r>
              <a:rPr lang="pl" sz="1600">
                <a:latin typeface="Signika Light"/>
                <a:ea typeface="Signika Light"/>
                <a:cs typeface="Signika Light"/>
                <a:sym typeface="Signika Light"/>
              </a:rPr>
              <a:t>This is the key  ______________________  of a successful recycling process.</a:t>
            </a:r>
            <a:endParaRPr sz="1600">
              <a:latin typeface="Signika Light"/>
              <a:ea typeface="Signika Light"/>
              <a:cs typeface="Signika Light"/>
              <a:sym typeface="Signika Light"/>
            </a:endParaRPr>
          </a:p>
          <a:p>
            <a:pPr indent="-330200" lvl="1" marL="914400" rtl="0" algn="l">
              <a:lnSpc>
                <a:spcPct val="115000"/>
              </a:lnSpc>
              <a:spcBef>
                <a:spcPts val="800"/>
              </a:spcBef>
              <a:spcAft>
                <a:spcPts val="0"/>
              </a:spcAft>
              <a:buSzPts val="1600"/>
              <a:buFont typeface="Signika Light"/>
              <a:buAutoNum type="arabicPeriod"/>
            </a:pPr>
            <a:r>
              <a:rPr lang="pl" sz="1600">
                <a:latin typeface="Signika Light"/>
                <a:ea typeface="Signika Light"/>
                <a:cs typeface="Signika Light"/>
                <a:sym typeface="Signika Light"/>
              </a:rPr>
              <a:t>The primary  ______________________  in this compound is carbon.</a:t>
            </a:r>
            <a:endParaRPr sz="1600">
              <a:latin typeface="Signika Light"/>
              <a:ea typeface="Signika Light"/>
              <a:cs typeface="Signika Light"/>
              <a:sym typeface="Signika Light"/>
            </a:endParaRPr>
          </a:p>
          <a:p>
            <a:pPr indent="-330200" lvl="1" marL="914400" rtl="0" algn="l">
              <a:lnSpc>
                <a:spcPct val="115000"/>
              </a:lnSpc>
              <a:spcBef>
                <a:spcPts val="800"/>
              </a:spcBef>
              <a:spcAft>
                <a:spcPts val="0"/>
              </a:spcAft>
              <a:buSzPts val="1600"/>
              <a:buFont typeface="Signika Light"/>
              <a:buAutoNum type="arabicPeriod"/>
            </a:pPr>
            <a:r>
              <a:rPr lang="pl" sz="1600">
                <a:latin typeface="Signika Light"/>
                <a:ea typeface="Signika Light"/>
                <a:cs typeface="Signika Light"/>
                <a:sym typeface="Signika Light"/>
              </a:rPr>
              <a:t>The company manufactures electrical  ______________________  for cars, like batteries and alternators.</a:t>
            </a:r>
            <a:endParaRPr sz="1600">
              <a:latin typeface="Signika Light"/>
              <a:ea typeface="Signika Light"/>
              <a:cs typeface="Signika Light"/>
              <a:sym typeface="Signika Light"/>
            </a:endParaRPr>
          </a:p>
          <a:p>
            <a:pPr indent="-330200" lvl="0" marL="457200" rtl="0" algn="l">
              <a:lnSpc>
                <a:spcPct val="115000"/>
              </a:lnSpc>
              <a:spcBef>
                <a:spcPts val="800"/>
              </a:spcBef>
              <a:spcAft>
                <a:spcPts val="0"/>
              </a:spcAft>
              <a:buSzPts val="1600"/>
              <a:buFont typeface="Signika Light"/>
              <a:buAutoNum type="alphaUcPeriod"/>
            </a:pPr>
            <a:r>
              <a:rPr lang="pl" sz="1600">
                <a:latin typeface="Signika"/>
                <a:ea typeface="Signika"/>
                <a:cs typeface="Signika"/>
                <a:sym typeface="Signika"/>
              </a:rPr>
              <a:t>a magnet / adhesive</a:t>
            </a:r>
            <a:endParaRPr sz="1600">
              <a:latin typeface="Signika"/>
              <a:ea typeface="Signika"/>
              <a:cs typeface="Signika"/>
              <a:sym typeface="Signika"/>
            </a:endParaRPr>
          </a:p>
          <a:p>
            <a:pPr indent="-330200" lvl="1" marL="914400" rtl="0" algn="l">
              <a:lnSpc>
                <a:spcPct val="115000"/>
              </a:lnSpc>
              <a:spcBef>
                <a:spcPts val="800"/>
              </a:spcBef>
              <a:spcAft>
                <a:spcPts val="0"/>
              </a:spcAft>
              <a:buSzPts val="1600"/>
              <a:buFont typeface="Signika Light"/>
              <a:buAutoNum type="arabicPeriod"/>
            </a:pPr>
            <a:r>
              <a:rPr lang="pl" sz="1600">
                <a:latin typeface="Signika Light"/>
                <a:ea typeface="Signika Light"/>
                <a:cs typeface="Signika Light"/>
                <a:sym typeface="Signika Light"/>
              </a:rPr>
              <a:t>You can collect waste iron using  ______________________  .</a:t>
            </a:r>
            <a:endParaRPr sz="1600">
              <a:latin typeface="Signika Light"/>
              <a:ea typeface="Signika Light"/>
              <a:cs typeface="Signika Light"/>
              <a:sym typeface="Signika Light"/>
            </a:endParaRPr>
          </a:p>
          <a:p>
            <a:pPr indent="-330200" lvl="1" marL="914400" rtl="0" algn="l">
              <a:lnSpc>
                <a:spcPct val="115000"/>
              </a:lnSpc>
              <a:spcBef>
                <a:spcPts val="800"/>
              </a:spcBef>
              <a:spcAft>
                <a:spcPts val="0"/>
              </a:spcAft>
              <a:buSzPts val="1600"/>
              <a:buFont typeface="Signika Light"/>
              <a:buAutoNum type="arabicPeriod"/>
            </a:pPr>
            <a:r>
              <a:rPr lang="pl" sz="1600">
                <a:latin typeface="Signika Light"/>
                <a:ea typeface="Signika Light"/>
                <a:cs typeface="Signika Light"/>
                <a:sym typeface="Signika Light"/>
              </a:rPr>
              <a:t>The components are fixed in position by  ______________________  .</a:t>
            </a:r>
            <a:endParaRPr sz="1600">
              <a:latin typeface="Signika Light"/>
              <a:ea typeface="Signika Light"/>
              <a:cs typeface="Signika Light"/>
              <a:sym typeface="Signika Light"/>
            </a:endParaRPr>
          </a:p>
          <a:p>
            <a:pPr indent="-330200" lvl="1" marL="914400" rtl="0" algn="l">
              <a:lnSpc>
                <a:spcPct val="115000"/>
              </a:lnSpc>
              <a:spcBef>
                <a:spcPts val="800"/>
              </a:spcBef>
              <a:spcAft>
                <a:spcPts val="800"/>
              </a:spcAft>
              <a:buSzPts val="1600"/>
              <a:buFont typeface="Signika Light"/>
              <a:buAutoNum type="arabicPeriod"/>
            </a:pPr>
            <a:r>
              <a:rPr lang="pl" sz="1600">
                <a:latin typeface="Signika Light"/>
                <a:ea typeface="Signika Light"/>
                <a:cs typeface="Signika Light"/>
                <a:sym typeface="Signika Light"/>
              </a:rPr>
              <a:t>Apply  ______________________  immediately to both surfaces and press together.</a:t>
            </a:r>
            <a:endParaRPr sz="1600">
              <a:latin typeface="Signika Light"/>
              <a:ea typeface="Signika Light"/>
              <a:cs typeface="Signika Light"/>
              <a:sym typeface="Signika Light"/>
            </a:endParaRPr>
          </a:p>
        </p:txBody>
      </p:sp>
      <p:sp>
        <p:nvSpPr>
          <p:cNvPr id="97" name="Google Shape;97;p13"/>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chemeClr val="lt1"/>
                </a:solidFill>
                <a:latin typeface="Signika"/>
                <a:ea typeface="Signika"/>
                <a:cs typeface="Signika"/>
                <a:sym typeface="Signika"/>
              </a:rPr>
              <a:t>part 1/2</a:t>
            </a:r>
            <a:endParaRPr>
              <a:solidFill>
                <a:schemeClr val="lt1"/>
              </a:solidFill>
            </a:endParaRPr>
          </a:p>
        </p:txBody>
      </p:sp>
      <p:sp>
        <p:nvSpPr>
          <p:cNvPr id="98" name="Google Shape;98;p13"/>
          <p:cNvSpPr/>
          <p:nvPr/>
        </p:nvSpPr>
        <p:spPr>
          <a:xfrm>
            <a:off x="3370300" y="1506950"/>
            <a:ext cx="23379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sz="1600">
                <a:latin typeface="Signika"/>
                <a:ea typeface="Signika"/>
                <a:cs typeface="Signika"/>
                <a:sym typeface="Signika"/>
              </a:rPr>
              <a:t>component / element</a:t>
            </a:r>
            <a:endParaRPr>
              <a:solidFill>
                <a:srgbClr val="000032"/>
              </a:solidFill>
              <a:latin typeface="Signika"/>
              <a:ea typeface="Signika"/>
              <a:cs typeface="Signika"/>
              <a:sym typeface="Signika"/>
            </a:endParaRPr>
          </a:p>
        </p:txBody>
      </p:sp>
      <p:sp>
        <p:nvSpPr>
          <p:cNvPr id="99" name="Google Shape;99;p13"/>
          <p:cNvSpPr/>
          <p:nvPr/>
        </p:nvSpPr>
        <p:spPr>
          <a:xfrm>
            <a:off x="3216900" y="2181600"/>
            <a:ext cx="23379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sz="1600">
                <a:latin typeface="Signika"/>
                <a:ea typeface="Signika"/>
                <a:cs typeface="Signika"/>
                <a:sym typeface="Signika"/>
              </a:rPr>
              <a:t>element</a:t>
            </a:r>
            <a:endParaRPr>
              <a:solidFill>
                <a:srgbClr val="000032"/>
              </a:solidFill>
              <a:latin typeface="Signika"/>
              <a:ea typeface="Signika"/>
              <a:cs typeface="Signika"/>
              <a:sym typeface="Signika"/>
            </a:endParaRPr>
          </a:p>
        </p:txBody>
      </p:sp>
      <p:sp>
        <p:nvSpPr>
          <p:cNvPr id="100" name="Google Shape;100;p13"/>
          <p:cNvSpPr/>
          <p:nvPr/>
        </p:nvSpPr>
        <p:spPr>
          <a:xfrm>
            <a:off x="5384525" y="2556975"/>
            <a:ext cx="23379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sz="1600">
                <a:latin typeface="Signika"/>
                <a:ea typeface="Signika"/>
                <a:cs typeface="Signika"/>
                <a:sym typeface="Signika"/>
              </a:rPr>
              <a:t>components</a:t>
            </a:r>
            <a:endParaRPr>
              <a:solidFill>
                <a:srgbClr val="000032"/>
              </a:solidFill>
              <a:latin typeface="Signika"/>
              <a:ea typeface="Signika"/>
              <a:cs typeface="Signika"/>
              <a:sym typeface="Signika"/>
            </a:endParaRPr>
          </a:p>
        </p:txBody>
      </p:sp>
      <p:sp>
        <p:nvSpPr>
          <p:cNvPr id="101" name="Google Shape;101;p13"/>
          <p:cNvSpPr/>
          <p:nvPr/>
        </p:nvSpPr>
        <p:spPr>
          <a:xfrm>
            <a:off x="4918750" y="3607000"/>
            <a:ext cx="23379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sz="1600">
                <a:latin typeface="Signika"/>
                <a:ea typeface="Signika"/>
                <a:cs typeface="Signika"/>
                <a:sym typeface="Signika"/>
              </a:rPr>
              <a:t>a magnet</a:t>
            </a:r>
            <a:endParaRPr>
              <a:solidFill>
                <a:srgbClr val="000032"/>
              </a:solidFill>
              <a:latin typeface="Signika"/>
              <a:ea typeface="Signika"/>
              <a:cs typeface="Signika"/>
              <a:sym typeface="Signika"/>
            </a:endParaRPr>
          </a:p>
        </p:txBody>
      </p:sp>
      <p:sp>
        <p:nvSpPr>
          <p:cNvPr id="102" name="Google Shape;102;p13"/>
          <p:cNvSpPr/>
          <p:nvPr/>
        </p:nvSpPr>
        <p:spPr>
          <a:xfrm>
            <a:off x="5554800" y="3985175"/>
            <a:ext cx="23379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sz="1600">
                <a:latin typeface="Signika"/>
                <a:ea typeface="Signika"/>
                <a:cs typeface="Signika"/>
                <a:sym typeface="Signika"/>
              </a:rPr>
              <a:t>a magnet / adhesive</a:t>
            </a:r>
            <a:endParaRPr>
              <a:solidFill>
                <a:srgbClr val="000032"/>
              </a:solidFill>
              <a:latin typeface="Signika"/>
              <a:ea typeface="Signika"/>
              <a:cs typeface="Signika"/>
              <a:sym typeface="Signika"/>
            </a:endParaRPr>
          </a:p>
        </p:txBody>
      </p:sp>
      <p:sp>
        <p:nvSpPr>
          <p:cNvPr id="103" name="Google Shape;103;p13"/>
          <p:cNvSpPr/>
          <p:nvPr/>
        </p:nvSpPr>
        <p:spPr>
          <a:xfrm>
            <a:off x="2684000" y="4361675"/>
            <a:ext cx="23379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sz="1600">
                <a:latin typeface="Signika"/>
                <a:ea typeface="Signika"/>
                <a:cs typeface="Signika"/>
                <a:sym typeface="Signika"/>
              </a:rPr>
              <a:t>adhesive</a:t>
            </a:r>
            <a:endParaRPr>
              <a:solidFill>
                <a:srgbClr val="000032"/>
              </a:solidFill>
              <a:latin typeface="Signika"/>
              <a:ea typeface="Signika"/>
              <a:cs typeface="Signika"/>
              <a:sym typeface="Signika"/>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8"/>
                                        </p:tgtEl>
                                        <p:attrNameLst>
                                          <p:attrName>style.visibility</p:attrName>
                                        </p:attrNameLst>
                                      </p:cBhvr>
                                      <p:to>
                                        <p:strVal val="visible"/>
                                      </p:to>
                                    </p:set>
                                    <p:animEffect filter="fade" transition="in">
                                      <p:cBhvr>
                                        <p:cTn dur="1000"/>
                                        <p:tgtEl>
                                          <p:spTgt spid="9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9"/>
                                        </p:tgtEl>
                                        <p:attrNameLst>
                                          <p:attrName>style.visibility</p:attrName>
                                        </p:attrNameLst>
                                      </p:cBhvr>
                                      <p:to>
                                        <p:strVal val="visible"/>
                                      </p:to>
                                    </p:set>
                                    <p:animEffect filter="fade" transition="in">
                                      <p:cBhvr>
                                        <p:cTn dur="1000"/>
                                        <p:tgtEl>
                                          <p:spTgt spid="9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0"/>
                                        </p:tgtEl>
                                        <p:attrNameLst>
                                          <p:attrName>style.visibility</p:attrName>
                                        </p:attrNameLst>
                                      </p:cBhvr>
                                      <p:to>
                                        <p:strVal val="visible"/>
                                      </p:to>
                                    </p:set>
                                    <p:animEffect filter="fade" transition="in">
                                      <p:cBhvr>
                                        <p:cTn dur="1000"/>
                                        <p:tgtEl>
                                          <p:spTgt spid="1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1"/>
                                        </p:tgtEl>
                                        <p:attrNameLst>
                                          <p:attrName>style.visibility</p:attrName>
                                        </p:attrNameLst>
                                      </p:cBhvr>
                                      <p:to>
                                        <p:strVal val="visible"/>
                                      </p:to>
                                    </p:set>
                                    <p:animEffect filter="fade" transition="in">
                                      <p:cBhvr>
                                        <p:cTn dur="1000"/>
                                        <p:tgtEl>
                                          <p:spTgt spid="1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2"/>
                                        </p:tgtEl>
                                        <p:attrNameLst>
                                          <p:attrName>style.visibility</p:attrName>
                                        </p:attrNameLst>
                                      </p:cBhvr>
                                      <p:to>
                                        <p:strVal val="visible"/>
                                      </p:to>
                                    </p:set>
                                    <p:animEffect filter="fade" transition="in">
                                      <p:cBhvr>
                                        <p:cTn dur="1000"/>
                                        <p:tgtEl>
                                          <p:spTgt spid="1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3"/>
                                        </p:tgtEl>
                                        <p:attrNameLst>
                                          <p:attrName>style.visibility</p:attrName>
                                        </p:attrNameLst>
                                      </p:cBhvr>
                                      <p:to>
                                        <p:strVal val="visible"/>
                                      </p:to>
                                    </p:set>
                                    <p:animEffect filter="fade" transition="in">
                                      <p:cBhvr>
                                        <p:cTn dur="1000"/>
                                        <p:tgtEl>
                                          <p:spTgt spid="10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4"/>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109" name="Google Shape;109;p14"/>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latin typeface="Signika"/>
                <a:ea typeface="Signika"/>
                <a:cs typeface="Signika"/>
                <a:sym typeface="Signika"/>
              </a:rPr>
              <a:t>Let’s check the answers.</a:t>
            </a:r>
            <a:endParaRPr b="1" sz="1800">
              <a:latin typeface="Signika"/>
              <a:ea typeface="Signika"/>
              <a:cs typeface="Signika"/>
              <a:sym typeface="Signika"/>
            </a:endParaRPr>
          </a:p>
        </p:txBody>
      </p:sp>
      <p:sp>
        <p:nvSpPr>
          <p:cNvPr id="110" name="Google Shape;110;p14"/>
          <p:cNvSpPr txBox="1"/>
          <p:nvPr/>
        </p:nvSpPr>
        <p:spPr>
          <a:xfrm>
            <a:off x="1120825" y="1016100"/>
            <a:ext cx="7093500" cy="18717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SzPts val="1600"/>
              <a:buFont typeface="Signika Light"/>
              <a:buAutoNum type="alphaUcPeriod" startAt="3"/>
            </a:pPr>
            <a:r>
              <a:rPr lang="pl" sz="1600">
                <a:latin typeface="Signika"/>
                <a:ea typeface="Signika"/>
                <a:cs typeface="Signika"/>
                <a:sym typeface="Signika"/>
              </a:rPr>
              <a:t>precious / raw</a:t>
            </a:r>
            <a:endParaRPr sz="1600">
              <a:latin typeface="Signika"/>
              <a:ea typeface="Signika"/>
              <a:cs typeface="Signika"/>
              <a:sym typeface="Signika"/>
            </a:endParaRPr>
          </a:p>
          <a:p>
            <a:pPr indent="-330200" lvl="1" marL="914400" rtl="0" algn="l">
              <a:lnSpc>
                <a:spcPct val="115000"/>
              </a:lnSpc>
              <a:spcBef>
                <a:spcPts val="800"/>
              </a:spcBef>
              <a:spcAft>
                <a:spcPts val="0"/>
              </a:spcAft>
              <a:buSzPts val="1600"/>
              <a:buFont typeface="Signika Light"/>
              <a:buAutoNum type="arabicPeriod"/>
            </a:pPr>
            <a:r>
              <a:rPr lang="pl" sz="1600">
                <a:latin typeface="Signika Light"/>
                <a:ea typeface="Signika Light"/>
                <a:cs typeface="Signika Light"/>
                <a:sym typeface="Signika Light"/>
              </a:rPr>
              <a:t>______________________  materials like clay or gravel are used in construction.</a:t>
            </a:r>
            <a:endParaRPr sz="1600">
              <a:latin typeface="Signika Light"/>
              <a:ea typeface="Signika Light"/>
              <a:cs typeface="Signika Light"/>
              <a:sym typeface="Signika Light"/>
            </a:endParaRPr>
          </a:p>
          <a:p>
            <a:pPr indent="-330200" lvl="1" marL="914400" rtl="0" algn="l">
              <a:lnSpc>
                <a:spcPct val="115000"/>
              </a:lnSpc>
              <a:spcBef>
                <a:spcPts val="800"/>
              </a:spcBef>
              <a:spcAft>
                <a:spcPts val="0"/>
              </a:spcAft>
              <a:buSzPts val="1600"/>
              <a:buFont typeface="Signika Light"/>
              <a:buAutoNum type="arabicPeriod"/>
            </a:pPr>
            <a:r>
              <a:rPr lang="pl" sz="1600">
                <a:latin typeface="Signika Light"/>
                <a:ea typeface="Signika Light"/>
                <a:cs typeface="Signika Light"/>
                <a:sym typeface="Signika Light"/>
              </a:rPr>
              <a:t>______________________  metals should be recovered from e-waste.</a:t>
            </a:r>
            <a:endParaRPr sz="1600">
              <a:latin typeface="Signika Light"/>
              <a:ea typeface="Signika Light"/>
              <a:cs typeface="Signika Light"/>
              <a:sym typeface="Signika Light"/>
            </a:endParaRPr>
          </a:p>
          <a:p>
            <a:pPr indent="-330200" lvl="1" marL="914400" rtl="0" algn="l">
              <a:lnSpc>
                <a:spcPct val="115000"/>
              </a:lnSpc>
              <a:spcBef>
                <a:spcPts val="800"/>
              </a:spcBef>
              <a:spcAft>
                <a:spcPts val="800"/>
              </a:spcAft>
              <a:buSzPts val="1600"/>
              <a:buFont typeface="Signika Light"/>
              <a:buAutoNum type="arabicPeriod"/>
            </a:pPr>
            <a:r>
              <a:rPr lang="pl" sz="1600">
                <a:latin typeface="Signika Light"/>
                <a:ea typeface="Signika Light"/>
                <a:cs typeface="Signika Light"/>
                <a:sym typeface="Signika Light"/>
              </a:rPr>
              <a:t>______________________  metals require extensive mining.</a:t>
            </a:r>
            <a:endParaRPr sz="1600">
              <a:solidFill>
                <a:schemeClr val="dk1"/>
              </a:solidFill>
              <a:latin typeface="Signika Light"/>
              <a:ea typeface="Signika Light"/>
              <a:cs typeface="Signika Light"/>
              <a:sym typeface="Signika Light"/>
            </a:endParaRPr>
          </a:p>
        </p:txBody>
      </p:sp>
      <p:sp>
        <p:nvSpPr>
          <p:cNvPr id="111" name="Google Shape;111;p14"/>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chemeClr val="lt1"/>
                </a:solidFill>
                <a:latin typeface="Signika"/>
                <a:ea typeface="Signika"/>
                <a:cs typeface="Signika"/>
                <a:sym typeface="Signika"/>
              </a:rPr>
              <a:t>part 2/2</a:t>
            </a:r>
            <a:endParaRPr>
              <a:solidFill>
                <a:schemeClr val="lt1"/>
              </a:solidFill>
            </a:endParaRPr>
          </a:p>
        </p:txBody>
      </p:sp>
      <p:sp>
        <p:nvSpPr>
          <p:cNvPr id="112" name="Google Shape;112;p14"/>
          <p:cNvSpPr/>
          <p:nvPr/>
        </p:nvSpPr>
        <p:spPr>
          <a:xfrm>
            <a:off x="2098775" y="2570250"/>
            <a:ext cx="23379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sz="1600">
                <a:latin typeface="Signika"/>
                <a:ea typeface="Signika"/>
                <a:cs typeface="Signika"/>
                <a:sym typeface="Signika"/>
              </a:rPr>
              <a:t>Precious / Raw</a:t>
            </a:r>
            <a:endParaRPr>
              <a:solidFill>
                <a:srgbClr val="000032"/>
              </a:solidFill>
              <a:latin typeface="Signika"/>
              <a:ea typeface="Signika"/>
              <a:cs typeface="Signika"/>
              <a:sym typeface="Signika"/>
            </a:endParaRPr>
          </a:p>
        </p:txBody>
      </p:sp>
      <p:sp>
        <p:nvSpPr>
          <p:cNvPr id="113" name="Google Shape;113;p14"/>
          <p:cNvSpPr/>
          <p:nvPr/>
        </p:nvSpPr>
        <p:spPr>
          <a:xfrm>
            <a:off x="2098775" y="2188275"/>
            <a:ext cx="23379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sz="1600">
                <a:latin typeface="Signika"/>
                <a:ea typeface="Signika"/>
                <a:cs typeface="Signika"/>
                <a:sym typeface="Signika"/>
              </a:rPr>
              <a:t>Precious</a:t>
            </a:r>
            <a:endParaRPr>
              <a:solidFill>
                <a:srgbClr val="000032"/>
              </a:solidFill>
              <a:latin typeface="Signika"/>
              <a:ea typeface="Signika"/>
              <a:cs typeface="Signika"/>
              <a:sym typeface="Signika"/>
            </a:endParaRPr>
          </a:p>
        </p:txBody>
      </p:sp>
      <p:sp>
        <p:nvSpPr>
          <p:cNvPr id="114" name="Google Shape;114;p14"/>
          <p:cNvSpPr/>
          <p:nvPr/>
        </p:nvSpPr>
        <p:spPr>
          <a:xfrm>
            <a:off x="2098775" y="1533025"/>
            <a:ext cx="23379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sz="1600">
                <a:latin typeface="Signika"/>
                <a:ea typeface="Signika"/>
                <a:cs typeface="Signika"/>
                <a:sym typeface="Signika"/>
              </a:rPr>
              <a:t>Raw</a:t>
            </a:r>
            <a:endParaRPr>
              <a:solidFill>
                <a:srgbClr val="000032"/>
              </a:solidFill>
              <a:latin typeface="Signika"/>
              <a:ea typeface="Signika"/>
              <a:cs typeface="Signika"/>
              <a:sym typeface="Signika"/>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4"/>
                                        </p:tgtEl>
                                        <p:attrNameLst>
                                          <p:attrName>style.visibility</p:attrName>
                                        </p:attrNameLst>
                                      </p:cBhvr>
                                      <p:to>
                                        <p:strVal val="visible"/>
                                      </p:to>
                                    </p:set>
                                    <p:animEffect filter="fade" transition="in">
                                      <p:cBhvr>
                                        <p:cTn dur="1000"/>
                                        <p:tgtEl>
                                          <p:spTgt spid="1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3"/>
                                        </p:tgtEl>
                                        <p:attrNameLst>
                                          <p:attrName>style.visibility</p:attrName>
                                        </p:attrNameLst>
                                      </p:cBhvr>
                                      <p:to>
                                        <p:strVal val="visible"/>
                                      </p:to>
                                    </p:set>
                                    <p:animEffect filter="fade" transition="in">
                                      <p:cBhvr>
                                        <p:cTn dur="1000"/>
                                        <p:tgtEl>
                                          <p:spTgt spid="1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2"/>
                                        </p:tgtEl>
                                        <p:attrNameLst>
                                          <p:attrName>style.visibility</p:attrName>
                                        </p:attrNameLst>
                                      </p:cBhvr>
                                      <p:to>
                                        <p:strVal val="visible"/>
                                      </p:to>
                                    </p:set>
                                    <p:animEffect filter="fade" transition="in">
                                      <p:cBhvr>
                                        <p:cTn dur="1000"/>
                                        <p:tgtEl>
                                          <p:spTgt spid="11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15"/>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120" name="Google Shape;120;p15"/>
          <p:cNvSpPr txBox="1"/>
          <p:nvPr/>
        </p:nvSpPr>
        <p:spPr>
          <a:xfrm>
            <a:off x="1095325" y="1919375"/>
            <a:ext cx="6136200" cy="30153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SzPts val="1400"/>
              <a:buFont typeface="Signika Light"/>
              <a:buAutoNum type="alphaUcPeriod"/>
            </a:pPr>
            <a:r>
              <a:rPr lang="pl">
                <a:latin typeface="Signika Light"/>
                <a:ea typeface="Signika Light"/>
                <a:cs typeface="Signika Light"/>
                <a:sym typeface="Signika Light"/>
              </a:rPr>
              <a:t>The furniture didn’t fit so it was </a:t>
            </a:r>
            <a:r>
              <a:rPr b="1" lang="pl">
                <a:latin typeface="Signika"/>
                <a:ea typeface="Signika"/>
                <a:cs typeface="Signika"/>
                <a:sym typeface="Signika"/>
              </a:rPr>
              <a:t>taken apart</a:t>
            </a:r>
            <a:r>
              <a:rPr lang="pl">
                <a:latin typeface="Signika Light"/>
                <a:ea typeface="Signika Light"/>
                <a:cs typeface="Signika Light"/>
                <a:sym typeface="Signika Light"/>
              </a:rPr>
              <a:t> and transported back to the store.</a:t>
            </a:r>
            <a:endParaRPr>
              <a:latin typeface="Signika Light"/>
              <a:ea typeface="Signika Light"/>
              <a:cs typeface="Signika Light"/>
              <a:sym typeface="Signika Light"/>
            </a:endParaRPr>
          </a:p>
          <a:p>
            <a:pPr indent="-317500" lvl="0" marL="457200" rtl="0" algn="l">
              <a:lnSpc>
                <a:spcPct val="115000"/>
              </a:lnSpc>
              <a:spcBef>
                <a:spcPts val="600"/>
              </a:spcBef>
              <a:spcAft>
                <a:spcPts val="0"/>
              </a:spcAft>
              <a:buSzPts val="1400"/>
              <a:buFont typeface="Signika Light"/>
              <a:buAutoNum type="alphaUcPeriod"/>
            </a:pPr>
            <a:r>
              <a:rPr lang="pl">
                <a:latin typeface="Signika Light"/>
                <a:ea typeface="Signika Light"/>
                <a:cs typeface="Signika Light"/>
                <a:sym typeface="Signika Light"/>
              </a:rPr>
              <a:t>The quality of these raw materials is </a:t>
            </a:r>
            <a:r>
              <a:rPr b="1" lang="pl">
                <a:latin typeface="Signika"/>
                <a:ea typeface="Signika"/>
                <a:cs typeface="Signika"/>
                <a:sym typeface="Signika"/>
              </a:rPr>
              <a:t>reduced </a:t>
            </a:r>
            <a:r>
              <a:rPr lang="pl">
                <a:latin typeface="Signika Light"/>
                <a:ea typeface="Signika Light"/>
                <a:cs typeface="Signika Light"/>
                <a:sym typeface="Signika Light"/>
              </a:rPr>
              <a:t>over time.</a:t>
            </a:r>
            <a:endParaRPr>
              <a:latin typeface="Signika Light"/>
              <a:ea typeface="Signika Light"/>
              <a:cs typeface="Signika Light"/>
              <a:sym typeface="Signika Light"/>
            </a:endParaRPr>
          </a:p>
          <a:p>
            <a:pPr indent="-317500" lvl="0" marL="457200" rtl="0" algn="l">
              <a:lnSpc>
                <a:spcPct val="115000"/>
              </a:lnSpc>
              <a:spcBef>
                <a:spcPts val="600"/>
              </a:spcBef>
              <a:spcAft>
                <a:spcPts val="0"/>
              </a:spcAft>
              <a:buSzPts val="1400"/>
              <a:buFont typeface="Signika Light"/>
              <a:buAutoNum type="alphaUcPeriod"/>
            </a:pPr>
            <a:r>
              <a:rPr lang="pl">
                <a:latin typeface="Signika Light"/>
                <a:ea typeface="Signika Light"/>
                <a:cs typeface="Signika Light"/>
                <a:sym typeface="Signika Light"/>
              </a:rPr>
              <a:t>Leaves are </a:t>
            </a:r>
            <a:r>
              <a:rPr b="1" lang="pl">
                <a:latin typeface="Signika"/>
                <a:ea typeface="Signika"/>
                <a:cs typeface="Signika"/>
                <a:sym typeface="Signika"/>
              </a:rPr>
              <a:t>cut into small pieces</a:t>
            </a:r>
            <a:r>
              <a:rPr lang="pl">
                <a:latin typeface="Signika Light"/>
                <a:ea typeface="Signika Light"/>
                <a:cs typeface="Signika Light"/>
                <a:sym typeface="Signika Light"/>
              </a:rPr>
              <a:t> to decompose faster.</a:t>
            </a:r>
            <a:endParaRPr>
              <a:latin typeface="Signika Light"/>
              <a:ea typeface="Signika Light"/>
              <a:cs typeface="Signika Light"/>
              <a:sym typeface="Signika Light"/>
            </a:endParaRPr>
          </a:p>
          <a:p>
            <a:pPr indent="-317500" lvl="0" marL="457200" rtl="0" algn="l">
              <a:lnSpc>
                <a:spcPct val="115000"/>
              </a:lnSpc>
              <a:spcBef>
                <a:spcPts val="600"/>
              </a:spcBef>
              <a:spcAft>
                <a:spcPts val="0"/>
              </a:spcAft>
              <a:buSzPts val="1400"/>
              <a:buFont typeface="Signika Light"/>
              <a:buAutoNum type="alphaUcPeriod"/>
            </a:pPr>
            <a:r>
              <a:rPr lang="pl">
                <a:latin typeface="Signika Light"/>
                <a:ea typeface="Signika Light"/>
                <a:cs typeface="Signika Light"/>
                <a:sym typeface="Signika Light"/>
              </a:rPr>
              <a:t>Stones were </a:t>
            </a:r>
            <a:r>
              <a:rPr b="1" lang="pl">
                <a:latin typeface="Signika"/>
                <a:ea typeface="Signika"/>
                <a:cs typeface="Signika"/>
                <a:sym typeface="Signika"/>
              </a:rPr>
              <a:t>examined and sorted</a:t>
            </a:r>
            <a:r>
              <a:rPr lang="pl">
                <a:latin typeface="Signika Light"/>
                <a:ea typeface="Signika Light"/>
                <a:cs typeface="Signika Light"/>
                <a:sym typeface="Signika Light"/>
              </a:rPr>
              <a:t> in order to separate the bigger pieces which would be used to make arrowheads.</a:t>
            </a:r>
            <a:endParaRPr>
              <a:latin typeface="Signika Light"/>
              <a:ea typeface="Signika Light"/>
              <a:cs typeface="Signika Light"/>
              <a:sym typeface="Signika Light"/>
            </a:endParaRPr>
          </a:p>
          <a:p>
            <a:pPr indent="-317500" lvl="0" marL="457200" rtl="0" algn="l">
              <a:lnSpc>
                <a:spcPct val="115000"/>
              </a:lnSpc>
              <a:spcBef>
                <a:spcPts val="600"/>
              </a:spcBef>
              <a:spcAft>
                <a:spcPts val="0"/>
              </a:spcAft>
              <a:buSzPts val="1400"/>
              <a:buFont typeface="Signika Light"/>
              <a:buAutoNum type="alphaUcPeriod"/>
            </a:pPr>
            <a:r>
              <a:rPr lang="pl">
                <a:latin typeface="Signika Light"/>
                <a:ea typeface="Signika Light"/>
                <a:cs typeface="Signika Light"/>
                <a:sym typeface="Signika Light"/>
              </a:rPr>
              <a:t>Some toys were </a:t>
            </a:r>
            <a:r>
              <a:rPr b="1" lang="pl">
                <a:latin typeface="Signika"/>
                <a:ea typeface="Signika"/>
                <a:cs typeface="Signika"/>
                <a:sym typeface="Signika"/>
              </a:rPr>
              <a:t>removed </a:t>
            </a:r>
            <a:r>
              <a:rPr lang="pl">
                <a:latin typeface="Signika Light"/>
                <a:ea typeface="Signika Light"/>
                <a:cs typeface="Signika Light"/>
                <a:sym typeface="Signika Light"/>
              </a:rPr>
              <a:t>from the inventory as they contained toxic adhesive.</a:t>
            </a:r>
            <a:endParaRPr>
              <a:latin typeface="Signika Light"/>
              <a:ea typeface="Signika Light"/>
              <a:cs typeface="Signika Light"/>
              <a:sym typeface="Signika Light"/>
            </a:endParaRPr>
          </a:p>
          <a:p>
            <a:pPr indent="-317500" lvl="0" marL="457200" rtl="0" algn="l">
              <a:lnSpc>
                <a:spcPct val="115000"/>
              </a:lnSpc>
              <a:spcBef>
                <a:spcPts val="600"/>
              </a:spcBef>
              <a:spcAft>
                <a:spcPts val="600"/>
              </a:spcAft>
              <a:buSzPts val="1400"/>
              <a:buFont typeface="Signika Light"/>
              <a:buAutoNum type="alphaUcPeriod"/>
            </a:pPr>
            <a:r>
              <a:rPr lang="pl">
                <a:latin typeface="Signika Light"/>
                <a:ea typeface="Signika Light"/>
                <a:cs typeface="Signika Light"/>
                <a:sym typeface="Signika Light"/>
              </a:rPr>
              <a:t>We won’t be able to manufacture some items because certain elements are being </a:t>
            </a:r>
            <a:r>
              <a:rPr b="1" lang="pl">
                <a:latin typeface="Signika"/>
                <a:ea typeface="Signika"/>
                <a:cs typeface="Signika"/>
                <a:sym typeface="Signika"/>
              </a:rPr>
              <a:t>used up</a:t>
            </a:r>
            <a:r>
              <a:rPr lang="pl">
                <a:latin typeface="Signika Light"/>
                <a:ea typeface="Signika Light"/>
                <a:cs typeface="Signika Light"/>
                <a:sym typeface="Signika Light"/>
              </a:rPr>
              <a:t>, e.g. matches can’t be produced without phosphorus. </a:t>
            </a:r>
            <a:endParaRPr>
              <a:latin typeface="Signika Light"/>
              <a:ea typeface="Signika Light"/>
              <a:cs typeface="Signika Light"/>
              <a:sym typeface="Signika Light"/>
            </a:endParaRPr>
          </a:p>
        </p:txBody>
      </p:sp>
      <p:sp>
        <p:nvSpPr>
          <p:cNvPr id="121" name="Google Shape;121;p15"/>
          <p:cNvSpPr txBox="1"/>
          <p:nvPr/>
        </p:nvSpPr>
        <p:spPr>
          <a:xfrm>
            <a:off x="222175" y="277200"/>
            <a:ext cx="8250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latin typeface="Signika"/>
                <a:ea typeface="Signika"/>
                <a:cs typeface="Signika"/>
                <a:sym typeface="Signika"/>
              </a:rPr>
              <a:t>Read the sentences and replace the words and phrases in bold with the words in the boxes.</a:t>
            </a:r>
            <a:endParaRPr b="1" sz="1800">
              <a:solidFill>
                <a:srgbClr val="000032"/>
              </a:solidFill>
              <a:latin typeface="Signika"/>
              <a:ea typeface="Signika"/>
              <a:cs typeface="Signika"/>
              <a:sym typeface="Signika"/>
            </a:endParaRPr>
          </a:p>
        </p:txBody>
      </p:sp>
      <p:sp>
        <p:nvSpPr>
          <p:cNvPr id="122" name="Google Shape;122;p15"/>
          <p:cNvSpPr/>
          <p:nvPr/>
        </p:nvSpPr>
        <p:spPr>
          <a:xfrm>
            <a:off x="1485200" y="1016100"/>
            <a:ext cx="13356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pl">
                <a:solidFill>
                  <a:srgbClr val="000032"/>
                </a:solidFill>
                <a:latin typeface="Signika"/>
                <a:ea typeface="Signika"/>
                <a:cs typeface="Signika"/>
                <a:sym typeface="Signika"/>
              </a:rPr>
              <a:t>degraded</a:t>
            </a:r>
            <a:endParaRPr>
              <a:solidFill>
                <a:srgbClr val="000032"/>
              </a:solidFill>
              <a:latin typeface="Signika"/>
              <a:ea typeface="Signika"/>
              <a:cs typeface="Signika"/>
              <a:sym typeface="Signika"/>
            </a:endParaRPr>
          </a:p>
        </p:txBody>
      </p:sp>
      <p:sp>
        <p:nvSpPr>
          <p:cNvPr id="123" name="Google Shape;123;p15"/>
          <p:cNvSpPr/>
          <p:nvPr/>
        </p:nvSpPr>
        <p:spPr>
          <a:xfrm>
            <a:off x="4338000" y="1015200"/>
            <a:ext cx="13338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discarded</a:t>
            </a:r>
            <a:endParaRPr>
              <a:solidFill>
                <a:srgbClr val="000032"/>
              </a:solidFill>
              <a:latin typeface="Signika"/>
              <a:ea typeface="Signika"/>
              <a:cs typeface="Signika"/>
              <a:sym typeface="Signika"/>
            </a:endParaRPr>
          </a:p>
        </p:txBody>
      </p:sp>
      <p:sp>
        <p:nvSpPr>
          <p:cNvPr id="124" name="Google Shape;124;p15"/>
          <p:cNvSpPr/>
          <p:nvPr/>
        </p:nvSpPr>
        <p:spPr>
          <a:xfrm>
            <a:off x="2915100" y="1403725"/>
            <a:ext cx="13356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sifted</a:t>
            </a:r>
            <a:endParaRPr>
              <a:solidFill>
                <a:srgbClr val="000032"/>
              </a:solidFill>
              <a:latin typeface="Signika"/>
              <a:ea typeface="Signika"/>
              <a:cs typeface="Signika"/>
              <a:sym typeface="Signika"/>
            </a:endParaRPr>
          </a:p>
        </p:txBody>
      </p:sp>
      <p:sp>
        <p:nvSpPr>
          <p:cNvPr id="125" name="Google Shape;125;p15"/>
          <p:cNvSpPr/>
          <p:nvPr/>
        </p:nvSpPr>
        <p:spPr>
          <a:xfrm>
            <a:off x="5760000" y="1015200"/>
            <a:ext cx="15597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disassembled</a:t>
            </a:r>
            <a:endParaRPr>
              <a:solidFill>
                <a:srgbClr val="000032"/>
              </a:solidFill>
              <a:latin typeface="Signika"/>
              <a:ea typeface="Signika"/>
              <a:cs typeface="Signika"/>
              <a:sym typeface="Signika"/>
            </a:endParaRPr>
          </a:p>
        </p:txBody>
      </p:sp>
      <p:sp>
        <p:nvSpPr>
          <p:cNvPr id="126" name="Google Shape;126;p15"/>
          <p:cNvSpPr/>
          <p:nvPr/>
        </p:nvSpPr>
        <p:spPr>
          <a:xfrm>
            <a:off x="2916000" y="1016100"/>
            <a:ext cx="13338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depleted</a:t>
            </a:r>
            <a:endParaRPr>
              <a:solidFill>
                <a:srgbClr val="000032"/>
              </a:solidFill>
              <a:latin typeface="Signika"/>
              <a:ea typeface="Signika"/>
              <a:cs typeface="Signika"/>
              <a:sym typeface="Signika"/>
            </a:endParaRPr>
          </a:p>
        </p:txBody>
      </p:sp>
      <p:sp>
        <p:nvSpPr>
          <p:cNvPr id="127" name="Google Shape;127;p15"/>
          <p:cNvSpPr/>
          <p:nvPr/>
        </p:nvSpPr>
        <p:spPr>
          <a:xfrm>
            <a:off x="1486100" y="1403725"/>
            <a:ext cx="13338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shredded</a:t>
            </a:r>
            <a:endParaRPr>
              <a:solidFill>
                <a:srgbClr val="000032"/>
              </a:solidFill>
              <a:latin typeface="Signika"/>
              <a:ea typeface="Signika"/>
              <a:cs typeface="Signika"/>
              <a:sym typeface="Signika"/>
            </a:endParaRPr>
          </a:p>
        </p:txBody>
      </p:sp>
    </p:spTree>
  </p:cSld>
  <p:clrMapOvr>
    <a:masterClrMapping/>
  </p:clrMapOvr>
</p:sld>
</file>

<file path=ppt/theme/theme1.xml><?xml version="1.0" encoding="utf-8"?>
<a:theme xmlns:a="http://schemas.openxmlformats.org/drawingml/2006/main" xmlns:r="http://schemas.openxmlformats.org/officeDocument/2006/relationships" name="ESL Brains E-Lesson Plan 2.0">
  <a:themeElements>
    <a:clrScheme name="Simple Light">
      <a:dk1>
        <a:srgbClr val="000032"/>
      </a:dk1>
      <a:lt1>
        <a:srgbClr val="FFFFFF"/>
      </a:lt1>
      <a:dk2>
        <a:srgbClr val="595959"/>
      </a:dk2>
      <a:lt2>
        <a:srgbClr val="EEEEEE"/>
      </a:lt2>
      <a:accent1>
        <a:srgbClr val="FF5C5C"/>
      </a:accent1>
      <a:accent2>
        <a:srgbClr val="000032"/>
      </a:accent2>
      <a:accent3>
        <a:srgbClr val="F59A23"/>
      </a:accent3>
      <a:accent4>
        <a:srgbClr val="60AE92"/>
      </a:accent4>
      <a:accent5>
        <a:srgbClr val="AAAAAA"/>
      </a:accent5>
      <a:accent6>
        <a:srgbClr val="FCD56A"/>
      </a:accent6>
      <a:hlink>
        <a:srgbClr val="60AE9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