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Lst>
  <p:sldSz cy="5143500" cx="9144000"/>
  <p:notesSz cx="6858000" cy="9144000"/>
  <p:embeddedFontLst>
    <p:embeddedFont>
      <p:font typeface="League Spartan"/>
      <p:regular r:id="rId39"/>
      <p:bold r:id="rId40"/>
    </p:embeddedFont>
    <p:embeddedFont>
      <p:font typeface="Raleway"/>
      <p:regular r:id="rId41"/>
      <p:bold r:id="rId42"/>
      <p:italic r:id="rId43"/>
      <p:boldItalic r:id="rId44"/>
    </p:embeddedFont>
    <p:embeddedFont>
      <p:font typeface="Signika"/>
      <p:regular r:id="rId45"/>
      <p:bold r:id="rId46"/>
    </p:embeddedFont>
    <p:embeddedFont>
      <p:font typeface="Signika SemiBold"/>
      <p:regular r:id="rId47"/>
      <p:bold r:id="rId48"/>
    </p:embeddedFont>
    <p:embeddedFont>
      <p:font typeface="Signika Light"/>
      <p:regular r:id="rId49"/>
      <p:bold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eagueSpartan-bold.fntdata"/><Relationship Id="rId42" Type="http://schemas.openxmlformats.org/officeDocument/2006/relationships/font" Target="fonts/Raleway-bold.fntdata"/><Relationship Id="rId41" Type="http://schemas.openxmlformats.org/officeDocument/2006/relationships/font" Target="fonts/Raleway-regular.fntdata"/><Relationship Id="rId44" Type="http://schemas.openxmlformats.org/officeDocument/2006/relationships/font" Target="fonts/Raleway-boldItalic.fntdata"/><Relationship Id="rId43" Type="http://schemas.openxmlformats.org/officeDocument/2006/relationships/font" Target="fonts/Raleway-italic.fntdata"/><Relationship Id="rId46" Type="http://schemas.openxmlformats.org/officeDocument/2006/relationships/font" Target="fonts/Signika-bold.fntdata"/><Relationship Id="rId45" Type="http://schemas.openxmlformats.org/officeDocument/2006/relationships/font" Target="fonts/Signik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SignikaSemiBold-bold.fntdata"/><Relationship Id="rId47" Type="http://schemas.openxmlformats.org/officeDocument/2006/relationships/font" Target="fonts/SignikaSemiBold-regular.fntdata"/><Relationship Id="rId49" Type="http://schemas.openxmlformats.org/officeDocument/2006/relationships/font" Target="fonts/SignikaLight-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font" Target="fonts/LeagueSpartan-regular.fntdata"/><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0" Type="http://schemas.openxmlformats.org/officeDocument/2006/relationships/font" Target="fonts/SignikaLight-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hrm.org/about-shrm/press-room/press-releases/pages/survey-84-percent-of-us-workers-blame-bad-managers-for-creating-unnecessary-stress-.aspx"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slbrains.com/how-to-use-flipped-classroom-for-teaching-english/"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10ca08f32e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10ca08f32e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400">
                <a:solidFill>
                  <a:schemeClr val="dk1"/>
                </a:solidFill>
                <a:highlight>
                  <a:srgbClr val="FFCD00"/>
                </a:highlight>
                <a:latin typeface="Signika"/>
                <a:ea typeface="Signika"/>
                <a:cs typeface="Signika"/>
                <a:sym typeface="Signika"/>
              </a:rPr>
              <a:t>To get an editable version of this presentation:</a:t>
            </a:r>
            <a:endParaRPr b="1" sz="1400">
              <a:solidFill>
                <a:schemeClr val="dk1"/>
              </a:solidFill>
              <a:highlight>
                <a:srgbClr val="FFCD00"/>
              </a:highlight>
              <a:latin typeface="Signika"/>
              <a:ea typeface="Signika"/>
              <a:cs typeface="Signika"/>
              <a:sym typeface="Signika"/>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1. Click File &gt; Make a copy &gt; Entire presentation</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OR</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2. Click File &gt; Download &gt; Microsoft Powerpoint</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Clr>
                <a:schemeClr val="dk1"/>
              </a:buClr>
              <a:buSzPts val="1100"/>
              <a:buFont typeface="Arial"/>
              <a:buNone/>
            </a:pPr>
            <a:r>
              <a:t/>
            </a:r>
            <a:endParaRPr>
              <a:solidFill>
                <a:schemeClr val="dk1"/>
              </a:solidFill>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10ca08f32e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10ca08f32e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10ca08f32e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10ca08f32e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en-GB"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10ca08f32e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10ca08f32e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10ca08f32e_0_38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210ca08f32e_0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Source: </a:t>
            </a:r>
            <a:r>
              <a:rPr lang="en-GB" sz="1400" u="sng">
                <a:solidFill>
                  <a:srgbClr val="60AE92"/>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SHRM</a:t>
            </a:r>
            <a:endParaRPr sz="1400">
              <a:solidFill>
                <a:srgbClr val="60AE92"/>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10ca08f32e_0_8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10ca08f32e_0_8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10ca08f32e_0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10ca08f32e_0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10ca08f32e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10ca08f32e_0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10ca08f32e_0_9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210ca08f32e_0_9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10ca08f32e_0_4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10ca08f32e_0_4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10ca08f32e_0_4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10ca08f32e_0_4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10ca08f32e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10ca08f32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400">
                <a:solidFill>
                  <a:schemeClr val="dk1"/>
                </a:solidFill>
                <a:highlight>
                  <a:srgbClr val="FFCD00"/>
                </a:highlight>
                <a:latin typeface="Signika Light"/>
                <a:ea typeface="Signika Light"/>
                <a:cs typeface="Signika Light"/>
                <a:sym typeface="Signika Light"/>
              </a:rPr>
              <a:t>Learn more about the Flipped Classroom concept in our article </a:t>
            </a:r>
            <a:r>
              <a:rPr lang="en-GB" sz="1400" u="sng">
                <a:solidFill>
                  <a:srgbClr val="1155CC"/>
                </a:solidFill>
                <a:highlight>
                  <a:srgbClr val="FFCD00"/>
                </a:highlight>
                <a:latin typeface="Signika Light"/>
                <a:ea typeface="Signika Light"/>
                <a:cs typeface="Signika Light"/>
                <a:sym typeface="Signika Light"/>
                <a:hlinkClick r:id="rId2">
                  <a:extLst>
                    <a:ext uri="{A12FA001-AC4F-418D-AE19-62706E023703}">
                      <ahyp:hlinkClr val="tx"/>
                    </a:ext>
                  </a:extLst>
                </a:hlinkClick>
              </a:rPr>
              <a:t>How to use Flipped Classroom for teaching English</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10ca08f32e_0_48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10ca08f32e_0_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If it works for your classroom, ask your students to do this task in pairs.</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10ca08f32e_0_5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10ca08f32e_0_5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10ca08f32e_0_5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10ca08f32e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02:41</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03:29</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04:06</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210ca08f32e_0_60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210ca08f32e_0_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startAt="4"/>
            </a:pPr>
            <a:r>
              <a:rPr lang="en-GB" sz="1400">
                <a:solidFill>
                  <a:schemeClr val="dk1"/>
                </a:solidFill>
                <a:latin typeface="Signika Light"/>
                <a:ea typeface="Signika Light"/>
                <a:cs typeface="Signika Light"/>
                <a:sym typeface="Signika Light"/>
              </a:rPr>
              <a:t>04:44</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startAt="4"/>
            </a:pPr>
            <a:r>
              <a:rPr lang="en-GB" sz="1400">
                <a:solidFill>
                  <a:schemeClr val="dk1"/>
                </a:solidFill>
                <a:latin typeface="Signika Light"/>
                <a:ea typeface="Signika Light"/>
                <a:cs typeface="Signika Light"/>
                <a:sym typeface="Signika Light"/>
              </a:rPr>
              <a:t>05:27</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10ca08f32e_0_9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10ca08f32e_0_9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10ca08f32e_0_6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10ca08f32e_0_6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210ca08f32e_0_8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210ca08f32e_0_8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10ca08f32e_0_6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10ca08f32e_0_6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If you want to organize a group activity, do the following:</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Ask your students to make three groups. For each case study, each group receives one of the three solutions to work on.</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Ask each group to come up with a list of advantages for their solution. </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Ask a student from each group to work in a pair with a student from a different group.</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a:pPr>
            <a:r>
              <a:rPr lang="en-GB" sz="1400">
                <a:solidFill>
                  <a:schemeClr val="dk1"/>
                </a:solidFill>
                <a:highlight>
                  <a:srgbClr val="FFCD00"/>
                </a:highlight>
                <a:latin typeface="Signika Light"/>
                <a:ea typeface="Signika Light"/>
                <a:cs typeface="Signika Light"/>
                <a:sym typeface="Signika Light"/>
              </a:rPr>
              <a:t>In pairs, they should:</a:t>
            </a:r>
            <a:endParaRPr sz="1400">
              <a:solidFill>
                <a:schemeClr val="dk1"/>
              </a:solidFill>
              <a:highlight>
                <a:srgbClr val="FFCD00"/>
              </a:highlight>
              <a:latin typeface="Signika Light"/>
              <a:ea typeface="Signika Light"/>
              <a:cs typeface="Signika Light"/>
              <a:sym typeface="Signika Light"/>
            </a:endParaRPr>
          </a:p>
          <a:p>
            <a:pPr indent="-317500" lvl="0" marL="914400" rtl="0" algn="l">
              <a:lnSpc>
                <a:spcPct val="100000"/>
              </a:lnSpc>
              <a:spcBef>
                <a:spcPts val="0"/>
              </a:spcBef>
              <a:spcAft>
                <a:spcPts val="0"/>
              </a:spcAft>
              <a:buClr>
                <a:schemeClr val="dk1"/>
              </a:buClr>
              <a:buSzPts val="1400"/>
              <a:buFont typeface="Signika Light"/>
              <a:buChar char="●"/>
            </a:pPr>
            <a:r>
              <a:rPr lang="en-GB" sz="1400">
                <a:solidFill>
                  <a:schemeClr val="dk1"/>
                </a:solidFill>
                <a:highlight>
                  <a:srgbClr val="FFCD00"/>
                </a:highlight>
                <a:latin typeface="Signika Light"/>
                <a:ea typeface="Signika Light"/>
                <a:cs typeface="Signika Light"/>
                <a:sym typeface="Signika Light"/>
              </a:rPr>
              <a:t>enumerate the advantages of their solution</a:t>
            </a:r>
            <a:endParaRPr sz="1400">
              <a:solidFill>
                <a:schemeClr val="dk1"/>
              </a:solidFill>
              <a:highlight>
                <a:srgbClr val="FFCD00"/>
              </a:highlight>
              <a:latin typeface="Signika Light"/>
              <a:ea typeface="Signika Light"/>
              <a:cs typeface="Signika Light"/>
              <a:sym typeface="Signika Light"/>
            </a:endParaRPr>
          </a:p>
          <a:p>
            <a:pPr indent="-317500" lvl="0" marL="914400" rtl="0" algn="l">
              <a:lnSpc>
                <a:spcPct val="100000"/>
              </a:lnSpc>
              <a:spcBef>
                <a:spcPts val="0"/>
              </a:spcBef>
              <a:spcAft>
                <a:spcPts val="0"/>
              </a:spcAft>
              <a:buClr>
                <a:schemeClr val="dk1"/>
              </a:buClr>
              <a:buSzPts val="1400"/>
              <a:buFont typeface="Signika Light"/>
              <a:buChar char="●"/>
            </a:pPr>
            <a:r>
              <a:rPr lang="en-GB" sz="1400">
                <a:solidFill>
                  <a:schemeClr val="dk1"/>
                </a:solidFill>
                <a:highlight>
                  <a:srgbClr val="FFCD00"/>
                </a:highlight>
                <a:latin typeface="Signika Light"/>
                <a:ea typeface="Signika Light"/>
                <a:cs typeface="Signika Light"/>
                <a:sym typeface="Signika Light"/>
              </a:rPr>
              <a:t>listen to the opponent’s ideas</a:t>
            </a:r>
            <a:endParaRPr sz="1400">
              <a:solidFill>
                <a:schemeClr val="dk1"/>
              </a:solidFill>
              <a:highlight>
                <a:srgbClr val="FFCD00"/>
              </a:highlight>
              <a:latin typeface="Signika Light"/>
              <a:ea typeface="Signika Light"/>
              <a:cs typeface="Signika Light"/>
              <a:sym typeface="Signika Light"/>
            </a:endParaRPr>
          </a:p>
          <a:p>
            <a:pPr indent="-317500" lvl="0" marL="914400" rtl="0" algn="l">
              <a:lnSpc>
                <a:spcPct val="100000"/>
              </a:lnSpc>
              <a:spcBef>
                <a:spcPts val="0"/>
              </a:spcBef>
              <a:spcAft>
                <a:spcPts val="0"/>
              </a:spcAft>
              <a:buClr>
                <a:schemeClr val="dk1"/>
              </a:buClr>
              <a:buSzPts val="1400"/>
              <a:buFont typeface="Signika Light"/>
              <a:buChar char="●"/>
            </a:pPr>
            <a:r>
              <a:rPr lang="en-GB" sz="1400">
                <a:solidFill>
                  <a:schemeClr val="dk1"/>
                </a:solidFill>
                <a:highlight>
                  <a:srgbClr val="FFCD00"/>
                </a:highlight>
                <a:latin typeface="Signika Light"/>
                <a:ea typeface="Signika Light"/>
                <a:cs typeface="Signika Light"/>
                <a:sym typeface="Signika Light"/>
              </a:rPr>
              <a:t>give arguments against their opponent’s ideas.</a:t>
            </a:r>
            <a:endParaRPr sz="1400">
              <a:solidFill>
                <a:schemeClr val="dk1"/>
              </a:solidFill>
              <a:highlight>
                <a:srgbClr val="FFCD00"/>
              </a:highlight>
              <a:latin typeface="Signika Light"/>
              <a:ea typeface="Signika Light"/>
              <a:cs typeface="Signika Light"/>
              <a:sym typeface="Signika Light"/>
            </a:endParaRPr>
          </a:p>
          <a:p>
            <a:pPr indent="0" lvl="0" marL="0" rtl="0" algn="l">
              <a:spcBef>
                <a:spcPts val="120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10ca08f32e_0_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10ca08f32e_0_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highlight>
                  <a:srgbClr val="FFCD00"/>
                </a:highlight>
                <a:latin typeface="Signika Light"/>
                <a:ea typeface="Signika Light"/>
                <a:cs typeface="Signika Light"/>
                <a:sym typeface="Signika Light"/>
              </a:rPr>
              <a:t>The following section contains a task which may be used either as homework or a revision task. This task is only available in the Teacher’s Version of the PDFs.</a:t>
            </a:r>
            <a:endParaRPr sz="1400">
              <a:highlight>
                <a:srgbClr val="FFCD00"/>
              </a:highlight>
              <a:latin typeface="Signika Light"/>
              <a:ea typeface="Signika Light"/>
              <a:cs typeface="Signika Light"/>
              <a:sym typeface="Signika Ligh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10ca08f32e_0_7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10ca08f32e_0_7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This task is only available in the Teacher’s Version of the printable pdf worksheet. </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10ca08f32e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10ca08f32e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10ca08f32e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10ca08f32e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The answers provided are just suggestions. Your students might come up with different ideas.</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210ca08f32e_0_7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210ca08f32e_0_7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The answers provided are just suggestions. Your students might come up with different ideas.</a:t>
            </a:r>
            <a:endParaRPr sz="1400">
              <a:solidFill>
                <a:schemeClr val="dk1"/>
              </a:solidFill>
              <a:highlight>
                <a:srgbClr val="FFCD00"/>
              </a:highlight>
              <a:latin typeface="Signika Light"/>
              <a:ea typeface="Signika Light"/>
              <a:cs typeface="Signika Light"/>
              <a:sym typeface="Signika Ligh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10ca08f32e_0_8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4" name="Google Shape;374;g210ca08f32e_0_8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10ca08f32e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10ca08f32e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10ca08f32e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10ca08f32e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10ca08f32e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10ca08f32e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00:37</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startAt="3"/>
            </a:pPr>
            <a:r>
              <a:rPr lang="en-GB" sz="1400">
                <a:solidFill>
                  <a:schemeClr val="dk1"/>
                </a:solidFill>
                <a:latin typeface="Signika Light"/>
                <a:ea typeface="Signika Light"/>
                <a:cs typeface="Signika Light"/>
                <a:sym typeface="Signika Light"/>
              </a:rPr>
              <a:t>00:42</a:t>
            </a:r>
            <a:endParaRPr sz="1400">
              <a:solidFill>
                <a:schemeClr val="dk1"/>
              </a:solidFill>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AutoNum type="alphaUcPeriod" startAt="3"/>
            </a:pPr>
            <a:r>
              <a:rPr lang="en-GB" sz="1400">
                <a:solidFill>
                  <a:schemeClr val="dk1"/>
                </a:solidFill>
                <a:latin typeface="Signika Light"/>
                <a:ea typeface="Signika Light"/>
                <a:cs typeface="Signika Light"/>
                <a:sym typeface="Signika Light"/>
              </a:rPr>
              <a:t>00:49</a:t>
            </a:r>
            <a:endParaRPr sz="1400">
              <a:solidFill>
                <a:schemeClr val="dk1"/>
              </a:solidFill>
              <a:latin typeface="Signika Light"/>
              <a:ea typeface="Signika Light"/>
              <a:cs typeface="Signika Light"/>
              <a:sym typeface="Signika Light"/>
            </a:endParaRPr>
          </a:p>
          <a:p>
            <a:pPr indent="0" lvl="0" marL="0" rtl="0" algn="l">
              <a:lnSpc>
                <a:spcPct val="100000"/>
              </a:lnSpc>
              <a:spcBef>
                <a:spcPts val="0"/>
              </a:spcBef>
              <a:spcAft>
                <a:spcPts val="0"/>
              </a:spcAft>
              <a:buNone/>
            </a:pPr>
            <a:r>
              <a:rPr lang="en-GB" sz="1400">
                <a:solidFill>
                  <a:schemeClr val="dk1"/>
                </a:solidFill>
                <a:highlight>
                  <a:srgbClr val="FFCD00"/>
                </a:highlight>
                <a:latin typeface="Signika Light"/>
                <a:ea typeface="Signika Light"/>
                <a:cs typeface="Signika Light"/>
                <a:sym typeface="Signika Light"/>
              </a:rPr>
              <a:t>Other characteristics of insecure bosses:</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Char char="●"/>
            </a:pPr>
            <a:r>
              <a:rPr lang="en-GB" sz="1400">
                <a:solidFill>
                  <a:schemeClr val="dk1"/>
                </a:solidFill>
                <a:highlight>
                  <a:srgbClr val="FFCD00"/>
                </a:highlight>
                <a:latin typeface="Signika Light"/>
                <a:ea typeface="Signika Light"/>
                <a:cs typeface="Signika Light"/>
                <a:sym typeface="Signika Light"/>
              </a:rPr>
              <a:t>always being hesitant in decision-making [00:40]</a:t>
            </a:r>
            <a:endParaRPr sz="1400">
              <a:solidFill>
                <a:schemeClr val="dk1"/>
              </a:solidFill>
              <a:highlight>
                <a:srgbClr val="FFCD00"/>
              </a:highlight>
              <a:latin typeface="Signika Light"/>
              <a:ea typeface="Signika Light"/>
              <a:cs typeface="Signika Light"/>
              <a:sym typeface="Signika Light"/>
            </a:endParaRPr>
          </a:p>
          <a:p>
            <a:pPr indent="-317500" lvl="0" marL="457200" rtl="0" algn="l">
              <a:lnSpc>
                <a:spcPct val="100000"/>
              </a:lnSpc>
              <a:spcBef>
                <a:spcPts val="0"/>
              </a:spcBef>
              <a:spcAft>
                <a:spcPts val="0"/>
              </a:spcAft>
              <a:buClr>
                <a:schemeClr val="dk1"/>
              </a:buClr>
              <a:buSzPts val="1400"/>
              <a:buFont typeface="Signika Light"/>
              <a:buChar char="●"/>
            </a:pPr>
            <a:r>
              <a:rPr lang="en-GB" sz="1400">
                <a:solidFill>
                  <a:schemeClr val="dk1"/>
                </a:solidFill>
                <a:highlight>
                  <a:srgbClr val="FFCD00"/>
                </a:highlight>
                <a:latin typeface="Signika Light"/>
                <a:ea typeface="Signika Light"/>
                <a:cs typeface="Signika Light"/>
                <a:sym typeface="Signika Light"/>
              </a:rPr>
              <a:t>restricting communication [00:53]</a:t>
            </a:r>
            <a:endParaRPr sz="1400">
              <a:solidFill>
                <a:schemeClr val="dk1"/>
              </a:solidFill>
              <a:highlight>
                <a:srgbClr val="FFCD00"/>
              </a:highlight>
              <a:latin typeface="Signika Light"/>
              <a:ea typeface="Signika Light"/>
              <a:cs typeface="Signika Light"/>
              <a:sym typeface="Signika Light"/>
            </a:endParaRPr>
          </a:p>
          <a:p>
            <a:pPr indent="0" lvl="0" marL="0" rtl="0" algn="l">
              <a:lnSpc>
                <a:spcPct val="100000"/>
              </a:lnSpc>
              <a:spcBef>
                <a:spcPts val="0"/>
              </a:spcBef>
              <a:spcAft>
                <a:spcPts val="0"/>
              </a:spcAft>
              <a:buNone/>
            </a:pPr>
            <a:r>
              <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10ca08f32e_0_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10ca08f32e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10ca08f32e_0_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10ca08f32e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400">
                <a:solidFill>
                  <a:schemeClr val="dk1"/>
                </a:solidFill>
                <a:latin typeface="Signika"/>
                <a:ea typeface="Signika"/>
                <a:cs typeface="Signika"/>
                <a:sym typeface="Signika"/>
              </a:rPr>
              <a:t>TIMESTAMPS</a:t>
            </a:r>
            <a:r>
              <a:rPr lang="en-GB" sz="1400">
                <a:solidFill>
                  <a:schemeClr val="dk1"/>
                </a:solidFill>
                <a:latin typeface="Signika Light"/>
                <a:ea typeface="Signika Light"/>
                <a:cs typeface="Signika Light"/>
                <a:sym typeface="Signika Light"/>
              </a:rPr>
              <a:t>:</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00:19</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00:41</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01:05</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01:16</a:t>
            </a:r>
            <a:endParaRPr sz="1400">
              <a:solidFill>
                <a:schemeClr val="dk1"/>
              </a:solidFill>
              <a:latin typeface="Signika Light"/>
              <a:ea typeface="Signika Light"/>
              <a:cs typeface="Signika Light"/>
              <a:sym typeface="Signika Light"/>
            </a:endParaRPr>
          </a:p>
          <a:p>
            <a:pPr indent="-317500" lvl="0" marL="457200" rtl="0" algn="l">
              <a:spcBef>
                <a:spcPts val="0"/>
              </a:spcBef>
              <a:spcAft>
                <a:spcPts val="0"/>
              </a:spcAft>
              <a:buClr>
                <a:schemeClr val="dk1"/>
              </a:buClr>
              <a:buSzPts val="1400"/>
              <a:buFont typeface="Signika Light"/>
              <a:buAutoNum type="alphaUcPeriod"/>
            </a:pPr>
            <a:r>
              <a:rPr lang="en-GB" sz="1400">
                <a:solidFill>
                  <a:schemeClr val="dk1"/>
                </a:solidFill>
                <a:latin typeface="Signika Light"/>
                <a:ea typeface="Signika Light"/>
                <a:cs typeface="Signika Light"/>
                <a:sym typeface="Signika Light"/>
              </a:rPr>
              <a:t>01:49</a:t>
            </a:r>
            <a:endParaRPr sz="1400">
              <a:solidFill>
                <a:schemeClr val="dk1"/>
              </a:solidFill>
              <a:latin typeface="Signika Light"/>
              <a:ea typeface="Signika Light"/>
              <a:cs typeface="Signika Light"/>
              <a:sym typeface="Signika 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10ca08f32e_0_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10ca08f32e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330000" y="2098800"/>
            <a:ext cx="5144400" cy="1846800"/>
          </a:xfrm>
          <a:prstGeom prst="rect">
            <a:avLst/>
          </a:prstGeom>
        </p:spPr>
        <p:txBody>
          <a:bodyPr anchorCtr="0" anchor="b" bIns="91425" lIns="91425" spcFirstLastPara="1" rIns="91425" wrap="square" tIns="91425">
            <a:spAutoFit/>
          </a:bodyPr>
          <a:lstStyle>
            <a:lvl1pPr lvl="0" rtl="0">
              <a:spcBef>
                <a:spcPts val="0"/>
              </a:spcBef>
              <a:spcAft>
                <a:spcPts val="0"/>
              </a:spcAft>
              <a:buSzPts val="3600"/>
              <a:buNone/>
              <a:defRPr b="1" sz="36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2" type="sldNum"/>
          </p:nvPr>
        </p:nvSpPr>
        <p:spPr>
          <a:xfrm>
            <a:off x="8474400" y="4663225"/>
            <a:ext cx="5466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sz="1000"/>
          </a:p>
        </p:txBody>
      </p:sp>
      <p:sp>
        <p:nvSpPr>
          <p:cNvPr id="57" name="Google Shape;57;p14"/>
          <p:cNvSpPr txBox="1"/>
          <p:nvPr/>
        </p:nvSpPr>
        <p:spPr>
          <a:xfrm flipH="1">
            <a:off x="222075" y="4743300"/>
            <a:ext cx="189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
        <p:nvSpPr>
          <p:cNvPr id="58" name="Google Shape;58;p14"/>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4"/>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ph idx="2" type="pic"/>
          </p:nvPr>
        </p:nvSpPr>
        <p:spPr>
          <a:xfrm>
            <a:off x="446400" y="1764000"/>
            <a:ext cx="2520000" cy="2520000"/>
          </a:xfrm>
          <a:prstGeom prst="ellipse">
            <a:avLst/>
          </a:prstGeom>
          <a:noFill/>
          <a:ln cap="flat" cmpd="sng" w="9525">
            <a:solidFill>
              <a:srgbClr val="AAAAAA"/>
            </a:solidFill>
            <a:prstDash val="solid"/>
            <a:round/>
            <a:headEnd len="sm" w="sm" type="none"/>
            <a:tailEnd len="sm" w="sm" type="none"/>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ransition" type="secHead">
  <p:cSld name="SECTION_HEADER">
    <p:bg>
      <p:bgPr>
        <a:solidFill>
          <a:srgbClr val="FF5C5C"/>
        </a:solidFill>
      </p:bgPr>
    </p:bg>
    <p:spTree>
      <p:nvGrpSpPr>
        <p:cNvPr id="61" name="Shape 61"/>
        <p:cNvGrpSpPr/>
        <p:nvPr/>
      </p:nvGrpSpPr>
      <p:grpSpPr>
        <a:xfrm>
          <a:off x="0" y="0"/>
          <a:ext cx="0" cy="0"/>
          <a:chOff x="0" y="0"/>
          <a:chExt cx="0" cy="0"/>
        </a:xfrm>
      </p:grpSpPr>
      <p:sp>
        <p:nvSpPr>
          <p:cNvPr id="62" name="Google Shape;62;p15"/>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3" name="Google Shape;63;p1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sp>
        <p:nvSpPr>
          <p:cNvPr id="66" name="Google Shape;66;p15"/>
          <p:cNvSpPr txBox="1"/>
          <p:nvPr>
            <p:ph idx="1" type="subTitle"/>
          </p:nvPr>
        </p:nvSpPr>
        <p:spPr>
          <a:xfrm>
            <a:off x="136800" y="3639600"/>
            <a:ext cx="5393700" cy="6462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o transition">
  <p:cSld name="SECTION_HEADER_1">
    <p:bg>
      <p:bgPr>
        <a:solidFill>
          <a:srgbClr val="FF5C5C"/>
        </a:solidFill>
      </p:bgPr>
    </p:bg>
    <p:spTree>
      <p:nvGrpSpPr>
        <p:cNvPr id="67" name="Shape 67"/>
        <p:cNvGrpSpPr/>
        <p:nvPr/>
      </p:nvGrpSpPr>
      <p:grpSpPr>
        <a:xfrm>
          <a:off x="0" y="0"/>
          <a:ext cx="0" cy="0"/>
          <a:chOff x="0" y="0"/>
          <a:chExt cx="0" cy="0"/>
        </a:xfrm>
      </p:grpSpPr>
      <p:sp>
        <p:nvSpPr>
          <p:cNvPr id="68" name="Google Shape;68;p16"/>
          <p:cNvSpPr txBox="1"/>
          <p:nvPr/>
        </p:nvSpPr>
        <p:spPr>
          <a:xfrm flipH="1">
            <a:off x="138200" y="4743300"/>
            <a:ext cx="201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69" name="Google Shape;69;p1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136800" y="2937600"/>
            <a:ext cx="7210800" cy="7380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600"/>
              <a:buNone/>
              <a:defRPr b="1" sz="3600">
                <a:solidFill>
                  <a:schemeClr val="lt1"/>
                </a:solidFill>
              </a:defRPr>
            </a:lvl1pPr>
            <a:lvl2pPr lvl="1" rtl="0">
              <a:spcBef>
                <a:spcPts val="0"/>
              </a:spcBef>
              <a:spcAft>
                <a:spcPts val="0"/>
              </a:spcAft>
              <a:buSzPts val="3600"/>
              <a:buNone/>
              <a:defRPr sz="3600">
                <a:latin typeface="Signika Light"/>
                <a:ea typeface="Signika Light"/>
                <a:cs typeface="Signika Light"/>
                <a:sym typeface="Signika Light"/>
              </a:defRPr>
            </a:lvl2pPr>
            <a:lvl3pPr lvl="2" rtl="0">
              <a:spcBef>
                <a:spcPts val="0"/>
              </a:spcBef>
              <a:spcAft>
                <a:spcPts val="0"/>
              </a:spcAft>
              <a:buSzPts val="3600"/>
              <a:buNone/>
              <a:defRPr sz="3600">
                <a:latin typeface="Signika Light"/>
                <a:ea typeface="Signika Light"/>
                <a:cs typeface="Signika Light"/>
                <a:sym typeface="Signika Light"/>
              </a:defRPr>
            </a:lvl3pPr>
            <a:lvl4pPr lvl="3" rtl="0">
              <a:spcBef>
                <a:spcPts val="0"/>
              </a:spcBef>
              <a:spcAft>
                <a:spcPts val="0"/>
              </a:spcAft>
              <a:buSzPts val="3600"/>
              <a:buNone/>
              <a:defRPr sz="3600">
                <a:latin typeface="Signika Light"/>
                <a:ea typeface="Signika Light"/>
                <a:cs typeface="Signika Light"/>
                <a:sym typeface="Signika Light"/>
              </a:defRPr>
            </a:lvl4pPr>
            <a:lvl5pPr lvl="4" rtl="0">
              <a:spcBef>
                <a:spcPts val="0"/>
              </a:spcBef>
              <a:spcAft>
                <a:spcPts val="0"/>
              </a:spcAft>
              <a:buSzPts val="3600"/>
              <a:buNone/>
              <a:defRPr sz="3600">
                <a:latin typeface="Signika Light"/>
                <a:ea typeface="Signika Light"/>
                <a:cs typeface="Signika Light"/>
                <a:sym typeface="Signika Light"/>
              </a:defRPr>
            </a:lvl5pPr>
            <a:lvl6pPr lvl="5" rtl="0">
              <a:spcBef>
                <a:spcPts val="0"/>
              </a:spcBef>
              <a:spcAft>
                <a:spcPts val="0"/>
              </a:spcAft>
              <a:buSzPts val="3600"/>
              <a:buNone/>
              <a:defRPr sz="3600">
                <a:latin typeface="Signika Light"/>
                <a:ea typeface="Signika Light"/>
                <a:cs typeface="Signika Light"/>
                <a:sym typeface="Signika Light"/>
              </a:defRPr>
            </a:lvl6pPr>
            <a:lvl7pPr lvl="6" rtl="0">
              <a:spcBef>
                <a:spcPts val="0"/>
              </a:spcBef>
              <a:spcAft>
                <a:spcPts val="0"/>
              </a:spcAft>
              <a:buSzPts val="3600"/>
              <a:buNone/>
              <a:defRPr sz="3600">
                <a:latin typeface="Signika Light"/>
                <a:ea typeface="Signika Light"/>
                <a:cs typeface="Signika Light"/>
                <a:sym typeface="Signika Light"/>
              </a:defRPr>
            </a:lvl7pPr>
            <a:lvl8pPr lvl="7" rtl="0">
              <a:spcBef>
                <a:spcPts val="0"/>
              </a:spcBef>
              <a:spcAft>
                <a:spcPts val="0"/>
              </a:spcAft>
              <a:buSzPts val="3600"/>
              <a:buNone/>
              <a:defRPr sz="3600">
                <a:latin typeface="Signika Light"/>
                <a:ea typeface="Signika Light"/>
                <a:cs typeface="Signika Light"/>
                <a:sym typeface="Signika Light"/>
              </a:defRPr>
            </a:lvl8pPr>
            <a:lvl9pPr lvl="8" rtl="0">
              <a:spcBef>
                <a:spcPts val="0"/>
              </a:spcBef>
              <a:spcAft>
                <a:spcPts val="0"/>
              </a:spcAft>
              <a:buSzPts val="3600"/>
              <a:buNone/>
              <a:defRPr sz="3600">
                <a:latin typeface="Signika Light"/>
                <a:ea typeface="Signika Light"/>
                <a:cs typeface="Signika Light"/>
                <a:sym typeface="Signika Light"/>
              </a:defRPr>
            </a:lvl9pPr>
          </a:lstStyle>
          <a:p/>
        </p:txBody>
      </p:sp>
      <p:pic>
        <p:nvPicPr>
          <p:cNvPr id="72" name="Google Shape;72;p16"/>
          <p:cNvPicPr preferRelativeResize="0"/>
          <p:nvPr/>
        </p:nvPicPr>
        <p:blipFill>
          <a:blip r:embed="rId2">
            <a:alphaModFix/>
          </a:blip>
          <a:stretch>
            <a:fillRect/>
          </a:stretch>
        </p:blipFill>
        <p:spPr>
          <a:xfrm>
            <a:off x="8005825" y="136325"/>
            <a:ext cx="884150" cy="884150"/>
          </a:xfrm>
          <a:prstGeom prst="rect">
            <a:avLst/>
          </a:prstGeom>
          <a:noFill/>
          <a:ln>
            <a:noFill/>
          </a:ln>
        </p:spPr>
      </p:pic>
      <p:sp>
        <p:nvSpPr>
          <p:cNvPr id="73" name="Google Shape;73;p16"/>
          <p:cNvSpPr txBox="1"/>
          <p:nvPr>
            <p:ph idx="1" type="subTitle"/>
          </p:nvPr>
        </p:nvSpPr>
        <p:spPr>
          <a:xfrm>
            <a:off x="136800" y="3819600"/>
            <a:ext cx="51624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16"/>
          <p:cNvSpPr txBox="1"/>
          <p:nvPr>
            <p:ph idx="2" type="subTitle"/>
          </p:nvPr>
        </p:nvSpPr>
        <p:spPr>
          <a:xfrm>
            <a:off x="136800" y="2109600"/>
            <a:ext cx="6445800" cy="554400"/>
          </a:xfrm>
          <a:prstGeom prst="rect">
            <a:avLst/>
          </a:prstGeom>
        </p:spPr>
        <p:txBody>
          <a:bodyPr anchorCtr="0" anchor="t" bIns="91425" lIns="91425" spcFirstLastPara="1" rIns="91425" wrap="square" tIns="91425">
            <a:spAutoFit/>
          </a:bodyPr>
          <a:lstStyle>
            <a:lvl1pPr lvl="0" rtl="0">
              <a:spcBef>
                <a:spcPts val="0"/>
              </a:spcBef>
              <a:spcAft>
                <a:spcPts val="0"/>
              </a:spcAft>
              <a:buClr>
                <a:schemeClr val="lt1"/>
              </a:buClr>
              <a:buSzPts val="2400"/>
              <a:buNone/>
              <a:defRPr sz="24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page Video">
  <p:cSld name="CUSTOM">
    <p:bg>
      <p:bgPr>
        <a:solidFill>
          <a:srgbClr val="000032"/>
        </a:solidFill>
      </p:bgPr>
    </p:bg>
    <p:spTree>
      <p:nvGrpSpPr>
        <p:cNvPr id="75" name="Shape 75"/>
        <p:cNvGrpSpPr/>
        <p:nvPr/>
      </p:nvGrpSpPr>
      <p:grpSpPr>
        <a:xfrm>
          <a:off x="0" y="0"/>
          <a:ext cx="0" cy="0"/>
          <a:chOff x="0" y="0"/>
          <a:chExt cx="0" cy="0"/>
        </a:xfrm>
      </p:grpSpPr>
      <p:sp>
        <p:nvSpPr>
          <p:cNvPr id="76" name="Google Shape;76;p17"/>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77" name="Google Shape;77;p1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
          <p:cNvSpPr txBox="1"/>
          <p:nvPr>
            <p:ph type="title"/>
          </p:nvPr>
        </p:nvSpPr>
        <p:spPr>
          <a:xfrm>
            <a:off x="223200" y="205200"/>
            <a:ext cx="7851300" cy="3936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800"/>
              <a:buNone/>
              <a:defRPr b="1" sz="1800">
                <a:solidFill>
                  <a:schemeClr val="lt1"/>
                </a:solidFill>
              </a:defRPr>
            </a:lvl1pPr>
            <a:lvl2pPr lvl="1" rtl="0">
              <a:spcBef>
                <a:spcPts val="0"/>
              </a:spcBef>
              <a:spcAft>
                <a:spcPts val="0"/>
              </a:spcAft>
              <a:buSzPts val="2800"/>
              <a:buNone/>
              <a:defRPr>
                <a:latin typeface="Signika Light"/>
                <a:ea typeface="Signika Light"/>
                <a:cs typeface="Signika Light"/>
                <a:sym typeface="Signika Light"/>
              </a:defRPr>
            </a:lvl2pPr>
            <a:lvl3pPr lvl="2" rtl="0">
              <a:spcBef>
                <a:spcPts val="0"/>
              </a:spcBef>
              <a:spcAft>
                <a:spcPts val="0"/>
              </a:spcAft>
              <a:buSzPts val="2800"/>
              <a:buNone/>
              <a:defRPr>
                <a:latin typeface="Signika Light"/>
                <a:ea typeface="Signika Light"/>
                <a:cs typeface="Signika Light"/>
                <a:sym typeface="Signika Light"/>
              </a:defRPr>
            </a:lvl3pPr>
            <a:lvl4pPr lvl="3" rtl="0">
              <a:spcBef>
                <a:spcPts val="0"/>
              </a:spcBef>
              <a:spcAft>
                <a:spcPts val="0"/>
              </a:spcAft>
              <a:buSzPts val="2800"/>
              <a:buNone/>
              <a:defRPr>
                <a:latin typeface="Signika Light"/>
                <a:ea typeface="Signika Light"/>
                <a:cs typeface="Signika Light"/>
                <a:sym typeface="Signika Light"/>
              </a:defRPr>
            </a:lvl4pPr>
            <a:lvl5pPr lvl="4" rtl="0">
              <a:spcBef>
                <a:spcPts val="0"/>
              </a:spcBef>
              <a:spcAft>
                <a:spcPts val="0"/>
              </a:spcAft>
              <a:buSzPts val="2800"/>
              <a:buNone/>
              <a:defRPr>
                <a:latin typeface="Signika Light"/>
                <a:ea typeface="Signika Light"/>
                <a:cs typeface="Signika Light"/>
                <a:sym typeface="Signika Light"/>
              </a:defRPr>
            </a:lvl5pPr>
            <a:lvl6pPr lvl="5" rtl="0">
              <a:spcBef>
                <a:spcPts val="0"/>
              </a:spcBef>
              <a:spcAft>
                <a:spcPts val="0"/>
              </a:spcAft>
              <a:buSzPts val="2800"/>
              <a:buNone/>
              <a:defRPr>
                <a:latin typeface="Signika Light"/>
                <a:ea typeface="Signika Light"/>
                <a:cs typeface="Signika Light"/>
                <a:sym typeface="Signika Light"/>
              </a:defRPr>
            </a:lvl6pPr>
            <a:lvl7pPr lvl="6" rtl="0">
              <a:spcBef>
                <a:spcPts val="0"/>
              </a:spcBef>
              <a:spcAft>
                <a:spcPts val="0"/>
              </a:spcAft>
              <a:buSzPts val="2800"/>
              <a:buNone/>
              <a:defRPr>
                <a:latin typeface="Signika Light"/>
                <a:ea typeface="Signika Light"/>
                <a:cs typeface="Signika Light"/>
                <a:sym typeface="Signika Light"/>
              </a:defRPr>
            </a:lvl7pPr>
            <a:lvl8pPr lvl="7" rtl="0">
              <a:spcBef>
                <a:spcPts val="0"/>
              </a:spcBef>
              <a:spcAft>
                <a:spcPts val="0"/>
              </a:spcAft>
              <a:buSzPts val="2800"/>
              <a:buNone/>
              <a:defRPr>
                <a:latin typeface="Signika Light"/>
                <a:ea typeface="Signika Light"/>
                <a:cs typeface="Signika Light"/>
                <a:sym typeface="Signika Light"/>
              </a:defRPr>
            </a:lvl8pPr>
            <a:lvl9pPr lvl="8" rtl="0">
              <a:spcBef>
                <a:spcPts val="0"/>
              </a:spcBef>
              <a:spcAft>
                <a:spcPts val="0"/>
              </a:spcAft>
              <a:buSzPts val="2800"/>
              <a:buNone/>
              <a:defRPr>
                <a:latin typeface="Signika Light"/>
                <a:ea typeface="Signika Light"/>
                <a:cs typeface="Signika Light"/>
                <a:sym typeface="Signika Light"/>
              </a:defRPr>
            </a:lvl9pPr>
          </a:lstStyle>
          <a:p/>
        </p:txBody>
      </p:sp>
      <p:sp>
        <p:nvSpPr>
          <p:cNvPr id="80" name="Google Shape;80;p17"/>
          <p:cNvSpPr/>
          <p:nvPr>
            <p:ph idx="2" type="pic"/>
          </p:nvPr>
        </p:nvSpPr>
        <p:spPr>
          <a:xfrm>
            <a:off x="1843200" y="748800"/>
            <a:ext cx="5457600" cy="4093200"/>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1" name="Shape 81"/>
        <p:cNvGrpSpPr/>
        <p:nvPr/>
      </p:nvGrpSpPr>
      <p:grpSpPr>
        <a:xfrm>
          <a:off x="0" y="0"/>
          <a:ext cx="0" cy="0"/>
          <a:chOff x="0" y="0"/>
          <a:chExt cx="0" cy="0"/>
        </a:xfrm>
      </p:grpSpPr>
      <p:sp>
        <p:nvSpPr>
          <p:cNvPr id="82" name="Google Shape;82;p1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lvl1pPr lvl="0" rtl="0">
              <a:buNone/>
              <a:defRPr sz="900">
                <a:solidFill>
                  <a:srgbClr val="FF5C5C"/>
                </a:solidFill>
              </a:defRPr>
            </a:lvl1pPr>
            <a:lvl2pPr lvl="1" rtl="0">
              <a:buNone/>
              <a:defRPr sz="900">
                <a:solidFill>
                  <a:srgbClr val="FF5C5C"/>
                </a:solidFill>
              </a:defRPr>
            </a:lvl2pPr>
            <a:lvl3pPr lvl="2" rtl="0">
              <a:buNone/>
              <a:defRPr sz="900">
                <a:solidFill>
                  <a:srgbClr val="FF5C5C"/>
                </a:solidFill>
              </a:defRPr>
            </a:lvl3pPr>
            <a:lvl4pPr lvl="3" rtl="0">
              <a:buNone/>
              <a:defRPr sz="900">
                <a:solidFill>
                  <a:srgbClr val="FF5C5C"/>
                </a:solidFill>
              </a:defRPr>
            </a:lvl4pPr>
            <a:lvl5pPr lvl="4" rtl="0">
              <a:buNone/>
              <a:defRPr sz="900">
                <a:solidFill>
                  <a:srgbClr val="FF5C5C"/>
                </a:solidFill>
              </a:defRPr>
            </a:lvl5pPr>
            <a:lvl6pPr lvl="5" rtl="0">
              <a:buNone/>
              <a:defRPr sz="900">
                <a:solidFill>
                  <a:srgbClr val="FF5C5C"/>
                </a:solidFill>
              </a:defRPr>
            </a:lvl6pPr>
            <a:lvl7pPr lvl="6" rtl="0">
              <a:buNone/>
              <a:defRPr sz="900">
                <a:solidFill>
                  <a:srgbClr val="FF5C5C"/>
                </a:solidFill>
              </a:defRPr>
            </a:lvl7pPr>
            <a:lvl8pPr lvl="7" rtl="0">
              <a:buNone/>
              <a:defRPr sz="900">
                <a:solidFill>
                  <a:srgbClr val="FF5C5C"/>
                </a:solidFill>
              </a:defRPr>
            </a:lvl8pPr>
            <a:lvl9pPr lvl="8" rtl="0">
              <a:buNone/>
              <a:defRPr sz="900">
                <a:solidFill>
                  <a:srgbClr val="FF5C5C"/>
                </a:solidFill>
              </a:defRPr>
            </a:lvl9pPr>
          </a:lstStyle>
          <a:p>
            <a:pPr indent="0" lvl="0" marL="0" rtl="0" algn="r">
              <a:spcBef>
                <a:spcPts val="0"/>
              </a:spcBef>
              <a:spcAft>
                <a:spcPts val="0"/>
              </a:spcAft>
              <a:buNone/>
            </a:pPr>
            <a:fld id="{00000000-1234-1234-1234-123412341234}" type="slidenum">
              <a:rPr lang="en-GB"/>
              <a:t>‹#›</a:t>
            </a:fld>
            <a:endParaRPr sz="1000">
              <a:latin typeface="Signika"/>
              <a:ea typeface="Signika"/>
              <a:cs typeface="Signika"/>
              <a:sym typeface="Signika"/>
            </a:endParaRPr>
          </a:p>
        </p:txBody>
      </p:sp>
      <p:sp>
        <p:nvSpPr>
          <p:cNvPr id="83" name="Google Shape;83;p18"/>
          <p:cNvSpPr/>
          <p:nvPr/>
        </p:nvSpPr>
        <p:spPr>
          <a:xfrm>
            <a:off x="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8"/>
          <p:cNvSpPr/>
          <p:nvPr/>
        </p:nvSpPr>
        <p:spPr>
          <a:xfrm>
            <a:off x="9078300" y="0"/>
            <a:ext cx="657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
          <p:cNvSpPr txBox="1"/>
          <p:nvPr/>
        </p:nvSpPr>
        <p:spPr>
          <a:xfrm flipH="1">
            <a:off x="221975" y="4743300"/>
            <a:ext cx="10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5C5C"/>
                </a:solidFill>
                <a:latin typeface="League Spartan"/>
                <a:ea typeface="League Spartan"/>
                <a:cs typeface="League Spartan"/>
                <a:sym typeface="League Spartan"/>
              </a:rPr>
              <a:t>ESL Brains</a:t>
            </a:r>
            <a:endParaRPr b="1">
              <a:solidFill>
                <a:srgbClr val="FF5C5C"/>
              </a:solidFill>
              <a:latin typeface="League Spartan"/>
              <a:ea typeface="League Spartan"/>
              <a:cs typeface="League Spartan"/>
              <a:sym typeface="League Spart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Signika"/>
              <a:buNone/>
              <a:defRPr sz="2800">
                <a:solidFill>
                  <a:schemeClr val="dk1"/>
                </a:solidFill>
                <a:latin typeface="Signika"/>
                <a:ea typeface="Signika"/>
                <a:cs typeface="Signika"/>
                <a:sym typeface="Signika"/>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2518200"/>
          </a:xfrm>
          <a:prstGeom prst="rect">
            <a:avLst/>
          </a:prstGeom>
          <a:noFill/>
          <a:ln>
            <a:noFill/>
          </a:ln>
        </p:spPr>
        <p:txBody>
          <a:bodyPr anchorCtr="0" anchor="t" bIns="91425" lIns="91425" spcFirstLastPara="1" rIns="91425" wrap="square" tIns="91425">
            <a:spAutoFit/>
          </a:bodyPr>
          <a:lstStyle>
            <a:lvl1pPr indent="-330200" lvl="0" marL="457200" rtl="0">
              <a:lnSpc>
                <a:spcPct val="115000"/>
              </a:lnSpc>
              <a:spcBef>
                <a:spcPts val="0"/>
              </a:spcBef>
              <a:spcAft>
                <a:spcPts val="0"/>
              </a:spcAft>
              <a:buClr>
                <a:schemeClr val="dk1"/>
              </a:buClr>
              <a:buSzPts val="1600"/>
              <a:buFont typeface="Signika Light"/>
              <a:buChar char="●"/>
              <a:defRPr sz="1600">
                <a:solidFill>
                  <a:schemeClr val="dk1"/>
                </a:solidFill>
                <a:latin typeface="Signika Light"/>
                <a:ea typeface="Signika Light"/>
                <a:cs typeface="Signika Light"/>
                <a:sym typeface="Signika Light"/>
              </a:defRPr>
            </a:lvl1pPr>
            <a:lvl2pPr indent="-317500" lvl="1" marL="914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2pPr>
            <a:lvl3pPr indent="-317500" lvl="2" marL="1371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3pPr>
            <a:lvl4pPr indent="-317500" lvl="3" marL="1828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4pPr>
            <a:lvl5pPr indent="-317500" lvl="4" marL="22860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5pPr>
            <a:lvl6pPr indent="-317500" lvl="5" marL="27432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6pPr>
            <a:lvl7pPr indent="-317500" lvl="6" marL="32004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7pPr>
            <a:lvl8pPr indent="-317500" lvl="7" marL="36576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8pPr>
            <a:lvl9pPr indent="-317500" lvl="8" marL="4114800" rtl="0">
              <a:lnSpc>
                <a:spcPct val="115000"/>
              </a:lnSpc>
              <a:spcBef>
                <a:spcPts val="0"/>
              </a:spcBef>
              <a:spcAft>
                <a:spcPts val="0"/>
              </a:spcAft>
              <a:buClr>
                <a:schemeClr val="dk1"/>
              </a:buClr>
              <a:buSzPts val="1400"/>
              <a:buFont typeface="Signika Light"/>
              <a:buChar char="■"/>
              <a:defRPr>
                <a:solidFill>
                  <a:schemeClr val="dk1"/>
                </a:solidFill>
                <a:latin typeface="Signika Light"/>
                <a:ea typeface="Signika Light"/>
                <a:cs typeface="Signika Light"/>
                <a:sym typeface="Signika Light"/>
              </a:defRPr>
            </a:lvl9pPr>
          </a:lstStyle>
          <a:p/>
        </p:txBody>
      </p:sp>
      <p:sp>
        <p:nvSpPr>
          <p:cNvPr id="53" name="Google Shape;53;p13"/>
          <p:cNvSpPr txBox="1"/>
          <p:nvPr>
            <p:ph idx="12" type="sldNum"/>
          </p:nvPr>
        </p:nvSpPr>
        <p:spPr>
          <a:xfrm>
            <a:off x="8496050" y="4749900"/>
            <a:ext cx="531300" cy="393600"/>
          </a:xfrm>
          <a:prstGeom prst="rect">
            <a:avLst/>
          </a:prstGeom>
          <a:noFill/>
          <a:ln>
            <a:noFill/>
          </a:ln>
        </p:spPr>
        <p:txBody>
          <a:bodyPr anchorCtr="0" anchor="ctr" bIns="91425" lIns="91425" spcFirstLastPara="1" rIns="91425" wrap="square" tIns="91425">
            <a:normAutofit/>
          </a:bodyPr>
          <a:lstStyle>
            <a:lvl1pPr lvl="0" rtl="0" algn="r">
              <a:buNone/>
              <a:defRPr sz="900">
                <a:solidFill>
                  <a:schemeClr val="accent1"/>
                </a:solidFill>
                <a:latin typeface="Signika"/>
                <a:ea typeface="Signika"/>
                <a:cs typeface="Signika"/>
                <a:sym typeface="Signika"/>
              </a:defRPr>
            </a:lvl1pPr>
            <a:lvl2pPr lvl="1" rtl="0" algn="r">
              <a:buNone/>
              <a:defRPr sz="900">
                <a:solidFill>
                  <a:schemeClr val="accent1"/>
                </a:solidFill>
                <a:latin typeface="Signika"/>
                <a:ea typeface="Signika"/>
                <a:cs typeface="Signika"/>
                <a:sym typeface="Signika"/>
              </a:defRPr>
            </a:lvl2pPr>
            <a:lvl3pPr lvl="2" rtl="0" algn="r">
              <a:buNone/>
              <a:defRPr sz="900">
                <a:solidFill>
                  <a:schemeClr val="accent1"/>
                </a:solidFill>
                <a:latin typeface="Signika"/>
                <a:ea typeface="Signika"/>
                <a:cs typeface="Signika"/>
                <a:sym typeface="Signika"/>
              </a:defRPr>
            </a:lvl3pPr>
            <a:lvl4pPr lvl="3" rtl="0" algn="r">
              <a:buNone/>
              <a:defRPr sz="900">
                <a:solidFill>
                  <a:schemeClr val="accent1"/>
                </a:solidFill>
                <a:latin typeface="Signika"/>
                <a:ea typeface="Signika"/>
                <a:cs typeface="Signika"/>
                <a:sym typeface="Signika"/>
              </a:defRPr>
            </a:lvl4pPr>
            <a:lvl5pPr lvl="4" rtl="0" algn="r">
              <a:buNone/>
              <a:defRPr sz="900">
                <a:solidFill>
                  <a:schemeClr val="accent1"/>
                </a:solidFill>
                <a:latin typeface="Signika"/>
                <a:ea typeface="Signika"/>
                <a:cs typeface="Signika"/>
                <a:sym typeface="Signika"/>
              </a:defRPr>
            </a:lvl5pPr>
            <a:lvl6pPr lvl="5" rtl="0" algn="r">
              <a:buNone/>
              <a:defRPr sz="900">
                <a:solidFill>
                  <a:schemeClr val="accent1"/>
                </a:solidFill>
                <a:latin typeface="Signika"/>
                <a:ea typeface="Signika"/>
                <a:cs typeface="Signika"/>
                <a:sym typeface="Signika"/>
              </a:defRPr>
            </a:lvl6pPr>
            <a:lvl7pPr lvl="6" rtl="0" algn="r">
              <a:buNone/>
              <a:defRPr sz="900">
                <a:solidFill>
                  <a:schemeClr val="accent1"/>
                </a:solidFill>
                <a:latin typeface="Signika"/>
                <a:ea typeface="Signika"/>
                <a:cs typeface="Signika"/>
                <a:sym typeface="Signika"/>
              </a:defRPr>
            </a:lvl7pPr>
            <a:lvl8pPr lvl="7" rtl="0" algn="r">
              <a:buNone/>
              <a:defRPr sz="900">
                <a:solidFill>
                  <a:schemeClr val="accent1"/>
                </a:solidFill>
                <a:latin typeface="Signika"/>
                <a:ea typeface="Signika"/>
                <a:cs typeface="Signika"/>
                <a:sym typeface="Signika"/>
              </a:defRPr>
            </a:lvl8pPr>
            <a:lvl9pPr lvl="8" rtl="0" algn="r">
              <a:buNone/>
              <a:defRPr sz="900">
                <a:solidFill>
                  <a:schemeClr val="accent1"/>
                </a:solidFill>
                <a:latin typeface="Signika"/>
                <a:ea typeface="Signika"/>
                <a:cs typeface="Signika"/>
                <a:sym typeface="Signika"/>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hyperlink" Target="http://www.youtube.com/watch?v=w9AhH0xnb3M" TargetMode="External"/><Relationship Id="rId4" Type="http://schemas.openxmlformats.org/officeDocument/2006/relationships/image" Target="../media/image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 Id="rId3" Type="http://schemas.openxmlformats.org/officeDocument/2006/relationships/hyperlink" Target="https://docs.google.com/presentation/d/1S3tfk_8uCG3NErUsHp0LPW0KGkI-H8SAEELNqyQAj7g/edit?usp=sharing" TargetMode="External"/><Relationship Id="rId4" Type="http://schemas.openxmlformats.org/officeDocument/2006/relationships/hyperlink" Target="https://docs.google.com/presentation/d/1S3tfk_8uCG3NErUsHp0LPW0KGkI-H8SAEELNqyQAj7g/edit?usp=sharing" TargetMode="External"/><Relationship Id="rId5" Type="http://schemas.openxmlformats.org/officeDocument/2006/relationships/hyperlink" Target="https://docs.google.com/presentation/d/1MXXzWfU9Lu-DZbqnwPR6dKVceJ6uRZ1UFuUNVFnMTCA/edit?usp=sharing" TargetMode="External"/><Relationship Id="rId6" Type="http://schemas.openxmlformats.org/officeDocument/2006/relationships/hyperlink" Target="https://docs.google.com/presentation/d/1MXXzWfU9Lu-DZbqnwPR6dKVceJ6uRZ1UFuUNVFnMTCA/edit?usp=sharin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hyperlink" Target="http://www.youtube.com/watch?v=w9AhH0xnb3M" TargetMode="Externa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hyperlink" Target="http://www.youtube.com/watch?v=w9AhH0xnb3M" TargetMode="Externa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nvSpPr>
        <p:spPr>
          <a:xfrm>
            <a:off x="3296700" y="2376550"/>
            <a:ext cx="51429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rgbClr val="FF5C5C"/>
                </a:solidFill>
                <a:latin typeface="Signika"/>
                <a:ea typeface="Signika"/>
                <a:cs typeface="Signika"/>
                <a:sym typeface="Signika"/>
              </a:rPr>
              <a:t>Dealing with </a:t>
            </a:r>
            <a:endParaRPr b="1" sz="3600">
              <a:solidFill>
                <a:srgbClr val="FF5C5C"/>
              </a:solidFill>
              <a:latin typeface="Signika"/>
              <a:ea typeface="Signika"/>
              <a:cs typeface="Signika"/>
              <a:sym typeface="Signika"/>
            </a:endParaRPr>
          </a:p>
          <a:p>
            <a:pPr indent="0" lvl="0" marL="0" rtl="0" algn="l">
              <a:spcBef>
                <a:spcPts val="0"/>
              </a:spcBef>
              <a:spcAft>
                <a:spcPts val="0"/>
              </a:spcAft>
              <a:buNone/>
            </a:pPr>
            <a:r>
              <a:rPr b="1" lang="en-GB" sz="3600">
                <a:solidFill>
                  <a:srgbClr val="FF5C5C"/>
                </a:solidFill>
                <a:latin typeface="Signika"/>
                <a:ea typeface="Signika"/>
                <a:cs typeface="Signika"/>
                <a:sym typeface="Signika"/>
              </a:rPr>
              <a:t>an insecure boss </a:t>
            </a:r>
            <a:endParaRPr b="1" sz="3600">
              <a:solidFill>
                <a:srgbClr val="FF5C5C"/>
              </a:solidFill>
              <a:latin typeface="Signika"/>
              <a:ea typeface="Signika"/>
              <a:cs typeface="Signika"/>
              <a:sym typeface="Signika"/>
            </a:endParaRPr>
          </a:p>
        </p:txBody>
      </p:sp>
      <p:pic>
        <p:nvPicPr>
          <p:cNvPr id="91" name="Google Shape;91;p19"/>
          <p:cNvPicPr preferRelativeResize="0"/>
          <p:nvPr/>
        </p:nvPicPr>
        <p:blipFill rotWithShape="1">
          <a:blip r:embed="rId3">
            <a:alphaModFix/>
          </a:blip>
          <a:srcRect b="0" l="21738" r="21738" t="0"/>
          <a:stretch/>
        </p:blipFill>
        <p:spPr>
          <a:xfrm>
            <a:off x="444698" y="1763950"/>
            <a:ext cx="2518200" cy="2518200"/>
          </a:xfrm>
          <a:prstGeom prst="ellipse">
            <a:avLst/>
          </a:prstGeom>
          <a:noFill/>
          <a:ln cap="flat" cmpd="sng" w="9525">
            <a:solidFill>
              <a:srgbClr val="AAAAAA"/>
            </a:solidFill>
            <a:prstDash val="solid"/>
            <a:round/>
            <a:headEnd len="sm" w="sm" type="none"/>
            <a:tailEnd len="sm" w="sm" type="none"/>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71" name="Google Shape;171;p28"/>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72" name="Google Shape;172;p28"/>
          <p:cNvSpPr txBox="1"/>
          <p:nvPr/>
        </p:nvSpPr>
        <p:spPr>
          <a:xfrm>
            <a:off x="222175" y="748850"/>
            <a:ext cx="3918900" cy="4160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Tim has been </a:t>
            </a:r>
            <a:r>
              <a:rPr b="1" lang="en-GB">
                <a:solidFill>
                  <a:schemeClr val="dk1"/>
                </a:solidFill>
                <a:latin typeface="Signika"/>
                <a:ea typeface="Signika"/>
                <a:cs typeface="Signika"/>
                <a:sym typeface="Signika"/>
              </a:rPr>
              <a:t>putting down</a:t>
            </a:r>
            <a:r>
              <a:rPr lang="en-GB">
                <a:solidFill>
                  <a:schemeClr val="dk1"/>
                </a:solidFill>
                <a:latin typeface="Signika Light"/>
                <a:ea typeface="Signika Light"/>
                <a:cs typeface="Signika Light"/>
                <a:sym typeface="Signika Light"/>
              </a:rPr>
              <a:t> his subordinates.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Our manager Isabella never helped Nick and Ella when they needed it.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Elio never got into conflict, never </a:t>
            </a:r>
            <a:r>
              <a:rPr b="1" lang="en-GB">
                <a:solidFill>
                  <a:schemeClr val="dk1"/>
                </a:solidFill>
                <a:latin typeface="Signika"/>
                <a:ea typeface="Signika"/>
                <a:cs typeface="Signika"/>
                <a:sym typeface="Signika"/>
              </a:rPr>
              <a:t>pushed back</a:t>
            </a:r>
            <a:r>
              <a:rPr lang="en-GB">
                <a:solidFill>
                  <a:schemeClr val="dk1"/>
                </a:solidFill>
                <a:latin typeface="Signika Light"/>
                <a:ea typeface="Signika Light"/>
                <a:cs typeface="Signika Light"/>
                <a:sym typeface="Signika Light"/>
              </a:rPr>
              <a:t> when his interests needed defending.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Rose’s team leader </a:t>
            </a:r>
            <a:r>
              <a:rPr b="1" lang="en-GB">
                <a:solidFill>
                  <a:schemeClr val="dk1"/>
                </a:solidFill>
                <a:latin typeface="Signika"/>
                <a:ea typeface="Signika"/>
                <a:cs typeface="Signika"/>
                <a:sym typeface="Signika"/>
              </a:rPr>
              <a:t>shoots down</a:t>
            </a:r>
            <a:r>
              <a:rPr lang="en-GB">
                <a:solidFill>
                  <a:schemeClr val="dk1"/>
                </a:solidFill>
                <a:latin typeface="Signika Light"/>
                <a:ea typeface="Signika Light"/>
                <a:cs typeface="Signika Light"/>
                <a:sym typeface="Signika Light"/>
              </a:rPr>
              <a:t> all her proposals.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boss has tried many ways of establishing her control, but none of them have worked.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rules were overly strict.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7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management approach gave positive results.</a:t>
            </a:r>
            <a:endParaRPr>
              <a:solidFill>
                <a:schemeClr val="dk1"/>
              </a:solidFill>
              <a:latin typeface="Signika Light"/>
              <a:ea typeface="Signika Light"/>
              <a:cs typeface="Signika Light"/>
              <a:sym typeface="Signika Light"/>
            </a:endParaRPr>
          </a:p>
        </p:txBody>
      </p:sp>
      <p:sp>
        <p:nvSpPr>
          <p:cNvPr id="173" name="Google Shape;173;p28"/>
          <p:cNvSpPr/>
          <p:nvPr/>
        </p:nvSpPr>
        <p:spPr>
          <a:xfrm rot="2699555">
            <a:off x="3169596" y="773093"/>
            <a:ext cx="1470609" cy="816705"/>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chemeClr val="accent3"/>
            </a:solidFill>
            <a:prstDash val="solid"/>
            <a:round/>
            <a:headEnd len="med" w="med" type="oval"/>
            <a:tailEnd len="med" w="med" type="oval"/>
          </a:ln>
        </p:spPr>
      </p:sp>
      <p:sp>
        <p:nvSpPr>
          <p:cNvPr id="174" name="Google Shape;174;p28"/>
          <p:cNvSpPr/>
          <p:nvPr/>
        </p:nvSpPr>
        <p:spPr>
          <a:xfrm rot="4499921">
            <a:off x="3071977" y="2476692"/>
            <a:ext cx="2258410" cy="393253"/>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F5C5C"/>
            </a:solidFill>
            <a:prstDash val="solid"/>
            <a:round/>
            <a:headEnd len="med" w="med" type="oval"/>
            <a:tailEnd len="med" w="med" type="oval"/>
          </a:ln>
        </p:spPr>
      </p:sp>
      <p:sp>
        <p:nvSpPr>
          <p:cNvPr id="175" name="Google Shape;175;p28"/>
          <p:cNvSpPr/>
          <p:nvPr/>
        </p:nvSpPr>
        <p:spPr>
          <a:xfrm flipH="1" rot="-8325942">
            <a:off x="3622382" y="2616645"/>
            <a:ext cx="1378664" cy="353488"/>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000032"/>
            </a:solidFill>
            <a:prstDash val="solid"/>
            <a:round/>
            <a:headEnd len="med" w="med" type="oval"/>
            <a:tailEnd len="med" w="med" type="oval"/>
          </a:ln>
        </p:spPr>
      </p:sp>
      <p:sp>
        <p:nvSpPr>
          <p:cNvPr id="176" name="Google Shape;176;p28"/>
          <p:cNvSpPr/>
          <p:nvPr/>
        </p:nvSpPr>
        <p:spPr>
          <a:xfrm rot="1335015">
            <a:off x="3595523" y="2623001"/>
            <a:ext cx="1052181" cy="448826"/>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59A23"/>
            </a:solidFill>
            <a:prstDash val="solid"/>
            <a:round/>
            <a:headEnd len="med" w="med" type="oval"/>
            <a:tailEnd len="med" w="med" type="oval"/>
          </a:ln>
        </p:spPr>
      </p:sp>
      <p:sp>
        <p:nvSpPr>
          <p:cNvPr id="177" name="Google Shape;177;p28"/>
          <p:cNvSpPr/>
          <p:nvPr/>
        </p:nvSpPr>
        <p:spPr>
          <a:xfrm rot="-2001586">
            <a:off x="3287245" y="2624735"/>
            <a:ext cx="1617824" cy="318037"/>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AAAAAA"/>
            </a:solidFill>
            <a:prstDash val="solid"/>
            <a:round/>
            <a:headEnd len="med" w="med" type="oval"/>
            <a:tailEnd len="med" w="med" type="oval"/>
          </a:ln>
        </p:spPr>
      </p:sp>
      <p:sp>
        <p:nvSpPr>
          <p:cNvPr id="178" name="Google Shape;178;p28"/>
          <p:cNvSpPr/>
          <p:nvPr/>
        </p:nvSpPr>
        <p:spPr>
          <a:xfrm rot="1868582">
            <a:off x="3205446" y="4145049"/>
            <a:ext cx="1489221" cy="371549"/>
          </a:xfrm>
          <a:custGeom>
            <a:rect b="b" l="l" r="r" t="t"/>
            <a:pathLst>
              <a:path extrusionOk="0" h="41569" w="107606">
                <a:moveTo>
                  <a:pt x="0" y="41569"/>
                </a:moveTo>
                <a:cubicBezTo>
                  <a:pt x="9932" y="33061"/>
                  <a:pt x="23492" y="27362"/>
                  <a:pt x="36570" y="27362"/>
                </a:cubicBezTo>
                <a:cubicBezTo>
                  <a:pt x="46920" y="27362"/>
                  <a:pt x="57796" y="31160"/>
                  <a:pt x="67615" y="27888"/>
                </a:cubicBezTo>
                <a:cubicBezTo>
                  <a:pt x="76234" y="25016"/>
                  <a:pt x="84096" y="19812"/>
                  <a:pt x="91031" y="13944"/>
                </a:cubicBezTo>
                <a:cubicBezTo>
                  <a:pt x="96543" y="9280"/>
                  <a:pt x="100756" y="2281"/>
                  <a:pt x="107606" y="0"/>
                </a:cubicBezTo>
              </a:path>
            </a:pathLst>
          </a:custGeom>
          <a:noFill/>
          <a:ln cap="flat" cmpd="sng" w="19050">
            <a:solidFill>
              <a:srgbClr val="FF5C5C"/>
            </a:solidFill>
            <a:prstDash val="solid"/>
            <a:round/>
            <a:headEnd len="med" w="med" type="oval"/>
            <a:tailEnd len="med" w="med" type="oval"/>
          </a:ln>
        </p:spPr>
      </p:sp>
      <p:cxnSp>
        <p:nvCxnSpPr>
          <p:cNvPr id="179" name="Google Shape;179;p28"/>
          <p:cNvCxnSpPr/>
          <p:nvPr/>
        </p:nvCxnSpPr>
        <p:spPr>
          <a:xfrm rot="5400000">
            <a:off x="2327800" y="2100575"/>
            <a:ext cx="3606300" cy="1104900"/>
          </a:xfrm>
          <a:prstGeom prst="curvedConnector3">
            <a:avLst>
              <a:gd fmla="val 70756" name="adj1"/>
            </a:avLst>
          </a:prstGeom>
          <a:noFill/>
          <a:ln cap="flat" cmpd="sng" w="19050">
            <a:solidFill>
              <a:srgbClr val="60AE92"/>
            </a:solidFill>
            <a:prstDash val="solid"/>
            <a:round/>
            <a:headEnd len="med" w="med" type="oval"/>
            <a:tailEnd len="med" w="med" type="oval"/>
          </a:ln>
        </p:spPr>
      </p:cxnSp>
      <p:sp>
        <p:nvSpPr>
          <p:cNvPr id="180" name="Google Shape;180;p28"/>
          <p:cNvSpPr txBox="1"/>
          <p:nvPr/>
        </p:nvSpPr>
        <p:spPr>
          <a:xfrm>
            <a:off x="4572000" y="624800"/>
            <a:ext cx="4572000" cy="44085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The employees’ motivation </a:t>
            </a:r>
            <a:r>
              <a:rPr b="1" lang="en-GB">
                <a:solidFill>
                  <a:schemeClr val="dk1"/>
                </a:solidFill>
                <a:latin typeface="Signika"/>
                <a:ea typeface="Signika"/>
                <a:cs typeface="Signika"/>
                <a:sym typeface="Signika"/>
              </a:rPr>
              <a:t>amped up</a:t>
            </a:r>
            <a:r>
              <a:rPr lang="en-GB">
                <a:solidFill>
                  <a:schemeClr val="dk1"/>
                </a:solidFill>
                <a:latin typeface="Signika Light"/>
                <a:ea typeface="Signika Light"/>
                <a:cs typeface="Signika Light"/>
                <a:sym typeface="Signika Light"/>
              </a:rPr>
              <a:t> and their overall performance improved.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As a result, many of them have quit their jobs. No one likes being criticized and humiliated all the time.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Finally, she’s </a:t>
            </a:r>
            <a:r>
              <a:rPr b="1" lang="en-GB">
                <a:solidFill>
                  <a:schemeClr val="dk1"/>
                </a:solidFill>
                <a:latin typeface="Signika"/>
                <a:ea typeface="Signika"/>
                <a:cs typeface="Signika"/>
                <a:sym typeface="Signika"/>
              </a:rPr>
              <a:t>resorted to</a:t>
            </a:r>
            <a:r>
              <a:rPr lang="en-GB">
                <a:solidFill>
                  <a:schemeClr val="dk1"/>
                </a:solidFill>
                <a:latin typeface="Signika Light"/>
                <a:ea typeface="Signika Light"/>
                <a:cs typeface="Signika Light"/>
                <a:sym typeface="Signika Light"/>
              </a:rPr>
              <a:t> her last tool, which is </a:t>
            </a:r>
            <a:br>
              <a:rPr lang="en-GB">
                <a:solidFill>
                  <a:schemeClr val="dk1"/>
                </a:solidFill>
                <a:latin typeface="Signika Light"/>
                <a:ea typeface="Signika Light"/>
                <a:cs typeface="Signika Light"/>
                <a:sym typeface="Signika Light"/>
              </a:rPr>
            </a:br>
            <a:r>
              <a:rPr lang="en-GB">
                <a:solidFill>
                  <a:schemeClr val="dk1"/>
                </a:solidFill>
                <a:latin typeface="Signika Light"/>
                <a:ea typeface="Signika Light"/>
                <a:cs typeface="Signika Light"/>
                <a:sym typeface="Signika Light"/>
              </a:rPr>
              <a:t>firing the unwanted employees.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She is tired of producing ideas that are only criticized and never accepted.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In the end, his wishes were completely suppressed.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Now they are </a:t>
            </a:r>
            <a:r>
              <a:rPr b="1" lang="en-GB">
                <a:solidFill>
                  <a:schemeClr val="dk1"/>
                </a:solidFill>
                <a:latin typeface="Signika"/>
                <a:ea typeface="Signika"/>
                <a:cs typeface="Signika"/>
                <a:sym typeface="Signika"/>
              </a:rPr>
              <a:t>retaliating against </a:t>
            </a:r>
            <a:r>
              <a:rPr lang="en-GB">
                <a:solidFill>
                  <a:schemeClr val="dk1"/>
                </a:solidFill>
                <a:latin typeface="Signika Light"/>
                <a:ea typeface="Signika Light"/>
                <a:cs typeface="Signika Light"/>
                <a:sym typeface="Signika Light"/>
              </a:rPr>
              <a:t>her by doing the same. They never lend a hand when overtime is necessary.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70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Obviously, they </a:t>
            </a:r>
            <a:r>
              <a:rPr b="1" lang="en-GB">
                <a:solidFill>
                  <a:schemeClr val="dk1"/>
                </a:solidFill>
                <a:latin typeface="Signika"/>
                <a:ea typeface="Signika"/>
                <a:cs typeface="Signika"/>
                <a:sym typeface="Signika"/>
              </a:rPr>
              <a:t>backfired </a:t>
            </a:r>
            <a:r>
              <a:rPr lang="en-GB">
                <a:solidFill>
                  <a:schemeClr val="dk1"/>
                </a:solidFill>
                <a:latin typeface="Signika Light"/>
                <a:ea typeface="Signika Light"/>
                <a:cs typeface="Signika Light"/>
                <a:sym typeface="Signika Light"/>
              </a:rPr>
              <a:t>and the team became even less disciplined. </a:t>
            </a:r>
            <a:endParaRPr>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84" name="Shape 184"/>
        <p:cNvGrpSpPr/>
        <p:nvPr/>
      </p:nvGrpSpPr>
      <p:grpSpPr>
        <a:xfrm>
          <a:off x="0" y="0"/>
          <a:ext cx="0" cy="0"/>
          <a:chOff x="0" y="0"/>
          <a:chExt cx="0" cy="0"/>
        </a:xfrm>
      </p:grpSpPr>
      <p:sp>
        <p:nvSpPr>
          <p:cNvPr id="185" name="Google Shape;185;p29"/>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9"/>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87" name="Google Shape;187;p29"/>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IN-CLASS ACTIVITIES</a:t>
            </a:r>
            <a:endParaRPr b="1" sz="3600">
              <a:solidFill>
                <a:schemeClr val="lt1"/>
              </a:solidFill>
              <a:latin typeface="Signika"/>
              <a:ea typeface="Signika"/>
              <a:cs typeface="Signika"/>
              <a:sym typeface="Signika"/>
            </a:endParaRPr>
          </a:p>
        </p:txBody>
      </p:sp>
      <p:sp>
        <p:nvSpPr>
          <p:cNvPr id="188" name="Google Shape;188;p29"/>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9"/>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0"/>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195" name="Google Shape;195;p3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0"/>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get started</a:t>
            </a:r>
            <a:endParaRPr b="1" sz="3600">
              <a:solidFill>
                <a:schemeClr val="lt1"/>
              </a:solidFill>
              <a:latin typeface="Signika"/>
              <a:ea typeface="Signika"/>
              <a:cs typeface="Signika"/>
              <a:sym typeface="Signika"/>
            </a:endParaRPr>
          </a:p>
        </p:txBody>
      </p:sp>
      <p:sp>
        <p:nvSpPr>
          <p:cNvPr id="198" name="Google Shape;198;p30"/>
          <p:cNvSpPr txBox="1"/>
          <p:nvPr/>
        </p:nvSpPr>
        <p:spPr>
          <a:xfrm>
            <a:off x="138050" y="3639450"/>
            <a:ext cx="83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with a warm-up </a:t>
            </a:r>
            <a:endParaRPr sz="2400">
              <a:solidFill>
                <a:schemeClr val="lt1"/>
              </a:solidFill>
              <a:latin typeface="Signika Light"/>
              <a:ea typeface="Signika Light"/>
              <a:cs typeface="Signika Light"/>
              <a:sym typeface="Signika Light"/>
            </a:endParaRPr>
          </a:p>
        </p:txBody>
      </p:sp>
      <p:pic>
        <p:nvPicPr>
          <p:cNvPr id="199" name="Google Shape;199;p30"/>
          <p:cNvPicPr preferRelativeResize="0"/>
          <p:nvPr/>
        </p:nvPicPr>
        <p:blipFill>
          <a:blip r:embed="rId3">
            <a:alphaModFix/>
          </a:blip>
          <a:stretch>
            <a:fillRect/>
          </a:stretch>
        </p:blipFill>
        <p:spPr>
          <a:xfrm>
            <a:off x="8006400" y="136800"/>
            <a:ext cx="781200" cy="7812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p31"/>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205" name="Google Shape;205;p3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06" name="Google Shape;206;p31"/>
          <p:cNvSpPr txBox="1"/>
          <p:nvPr/>
        </p:nvSpPr>
        <p:spPr>
          <a:xfrm>
            <a:off x="222175" y="277200"/>
            <a:ext cx="75813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07" name="Google Shape;207;p31"/>
          <p:cNvSpPr txBox="1"/>
          <p:nvPr/>
        </p:nvSpPr>
        <p:spPr>
          <a:xfrm>
            <a:off x="1216800" y="918000"/>
            <a:ext cx="6418500" cy="16920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In 2020, 84% of US workers said their bosses’ poor management caused unnecessary stress. Do you have the same problem in your country? </a:t>
            </a:r>
            <a:endParaRPr sz="1600">
              <a:solidFill>
                <a:schemeClr val="dk1"/>
              </a:solidFill>
              <a:latin typeface="Signika Light"/>
              <a:ea typeface="Signika Light"/>
              <a:cs typeface="Signika Light"/>
              <a:sym typeface="Signika Light"/>
            </a:endParaRPr>
          </a:p>
          <a:p>
            <a:pPr indent="-330200" lvl="0" marL="457200" rtl="0" algn="l">
              <a:lnSpc>
                <a:spcPct val="115000"/>
              </a:lnSpc>
              <a:spcBef>
                <a:spcPts val="1000"/>
              </a:spcBef>
              <a:spcAft>
                <a:spcPts val="1000"/>
              </a:spcAft>
              <a:buClr>
                <a:schemeClr val="dk1"/>
              </a:buClr>
              <a:buSzPts val="1600"/>
              <a:buFont typeface="Signika Light"/>
              <a:buChar char="●"/>
            </a:pPr>
            <a:r>
              <a:rPr lang="en-GB" sz="1600">
                <a:solidFill>
                  <a:schemeClr val="dk1"/>
                </a:solidFill>
                <a:latin typeface="Signika Light"/>
                <a:ea typeface="Signika Light"/>
                <a:cs typeface="Signika Light"/>
                <a:sym typeface="Signika Light"/>
              </a:rPr>
              <a:t>What are the most common problems people experience with their bosses? </a:t>
            </a:r>
            <a:endParaRPr sz="1600">
              <a:solidFill>
                <a:schemeClr val="dk1"/>
              </a:solidFill>
              <a:latin typeface="Signika Light"/>
              <a:ea typeface="Signika Light"/>
              <a:cs typeface="Signika Light"/>
              <a:sym typeface="Signika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13" name="Google Shape;213;p3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revise!</a:t>
            </a:r>
            <a:endParaRPr b="1" sz="3600">
              <a:solidFill>
                <a:schemeClr val="lt1"/>
              </a:solidFill>
              <a:latin typeface="Signika"/>
              <a:ea typeface="Signika"/>
              <a:cs typeface="Signika"/>
              <a:sym typeface="Signika"/>
            </a:endParaRPr>
          </a:p>
        </p:txBody>
      </p:sp>
      <p:pic>
        <p:nvPicPr>
          <p:cNvPr id="216" name="Google Shape;216;p32"/>
          <p:cNvPicPr preferRelativeResize="0"/>
          <p:nvPr/>
        </p:nvPicPr>
        <p:blipFill>
          <a:blip r:embed="rId3">
            <a:alphaModFix/>
          </a:blip>
          <a:stretch>
            <a:fillRect/>
          </a:stretch>
        </p:blipFill>
        <p:spPr>
          <a:xfrm>
            <a:off x="8062750" y="135850"/>
            <a:ext cx="886968" cy="88696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22" name="Google Shape;222;p3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Complete the questions with one word. </a:t>
            </a:r>
            <a:endParaRPr b="1" sz="1800">
              <a:solidFill>
                <a:srgbClr val="000032"/>
              </a:solidFill>
              <a:latin typeface="Signika"/>
              <a:ea typeface="Signika"/>
              <a:cs typeface="Signika"/>
              <a:sym typeface="Signika"/>
            </a:endParaRPr>
          </a:p>
        </p:txBody>
      </p:sp>
      <p:sp>
        <p:nvSpPr>
          <p:cNvPr id="223" name="Google Shape;223;p33"/>
          <p:cNvSpPr txBox="1"/>
          <p:nvPr/>
        </p:nvSpPr>
        <p:spPr>
          <a:xfrm>
            <a:off x="1216800" y="835668"/>
            <a:ext cx="7309500" cy="3831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Have you/your colleagues ever…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retaliated  __________  your manager?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observed someone being put  __________  in front of others?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felt like pushing  __________  against a company policy/tradition that you disliked?</a:t>
            </a:r>
            <a:endParaRPr sz="1500">
              <a:solidFill>
                <a:schemeClr val="dk1"/>
              </a:solidFill>
              <a:latin typeface="Signika Light"/>
              <a:ea typeface="Signika Light"/>
              <a:cs typeface="Signika Light"/>
              <a:sym typeface="Signika Light"/>
            </a:endParaRPr>
          </a:p>
          <a:p>
            <a:pPr indent="-323850" lvl="0" marL="457200" marR="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Has your manager ever…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shot  __________  a good idea?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resorted  __________  manipulative behaviour?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introduced something that backfired?</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started something that amped  __________  employees’ motivation?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29" name="Google Shape;229;p3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230" name="Google Shape;230;p34"/>
          <p:cNvSpPr txBox="1"/>
          <p:nvPr/>
        </p:nvSpPr>
        <p:spPr>
          <a:xfrm>
            <a:off x="1216800" y="835668"/>
            <a:ext cx="7309500" cy="3831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Have you/your colleagues ever…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retaliated  __________  your manager?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observed someone being put  __________  in front of others?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felt like pushing  __________  against a company policy/tradition that you disliked?</a:t>
            </a:r>
            <a:endParaRPr sz="1500">
              <a:solidFill>
                <a:schemeClr val="dk1"/>
              </a:solidFill>
              <a:latin typeface="Signika Light"/>
              <a:ea typeface="Signika Light"/>
              <a:cs typeface="Signika Light"/>
              <a:sym typeface="Signika Light"/>
            </a:endParaRPr>
          </a:p>
          <a:p>
            <a:pPr indent="-323850" lvl="0" marL="457200" marR="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Has your manager ever…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shot  __________  a good idea?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resorted  __________  manipulative behaviour?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introduced something that backfired?</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started something that amped  __________  employees’ motivation? </a:t>
            </a:r>
            <a:endParaRPr sz="1500">
              <a:solidFill>
                <a:schemeClr val="dk1"/>
              </a:solidFill>
              <a:latin typeface="Signika Light"/>
              <a:ea typeface="Signika Light"/>
              <a:cs typeface="Signika Light"/>
              <a:sym typeface="Signika Light"/>
            </a:endParaRPr>
          </a:p>
        </p:txBody>
      </p:sp>
      <p:sp>
        <p:nvSpPr>
          <p:cNvPr id="231" name="Google Shape;231;p34"/>
          <p:cNvSpPr/>
          <p:nvPr/>
        </p:nvSpPr>
        <p:spPr>
          <a:xfrm>
            <a:off x="3044650" y="1332000"/>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against</a:t>
            </a:r>
            <a:endParaRPr sz="1500">
              <a:solidFill>
                <a:srgbClr val="000032"/>
              </a:solidFill>
              <a:latin typeface="Signika"/>
              <a:ea typeface="Signika"/>
              <a:cs typeface="Signika"/>
              <a:sym typeface="Signika"/>
            </a:endParaRPr>
          </a:p>
        </p:txBody>
      </p:sp>
      <p:sp>
        <p:nvSpPr>
          <p:cNvPr id="232" name="Google Shape;232;p34"/>
          <p:cNvSpPr/>
          <p:nvPr/>
        </p:nvSpPr>
        <p:spPr>
          <a:xfrm>
            <a:off x="4572000" y="1728868"/>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down </a:t>
            </a:r>
            <a:endParaRPr sz="1500">
              <a:solidFill>
                <a:srgbClr val="000032"/>
              </a:solidFill>
              <a:latin typeface="Signika"/>
              <a:ea typeface="Signika"/>
              <a:cs typeface="Signika"/>
              <a:sym typeface="Signika"/>
            </a:endParaRPr>
          </a:p>
        </p:txBody>
      </p:sp>
      <p:sp>
        <p:nvSpPr>
          <p:cNvPr id="233" name="Google Shape;233;p34"/>
          <p:cNvSpPr/>
          <p:nvPr/>
        </p:nvSpPr>
        <p:spPr>
          <a:xfrm>
            <a:off x="3563307" y="2112662"/>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back </a:t>
            </a:r>
            <a:endParaRPr sz="1500">
              <a:solidFill>
                <a:srgbClr val="000032"/>
              </a:solidFill>
              <a:latin typeface="Signika"/>
              <a:ea typeface="Signika"/>
              <a:cs typeface="Signika"/>
              <a:sym typeface="Signika"/>
            </a:endParaRPr>
          </a:p>
        </p:txBody>
      </p:sp>
      <p:sp>
        <p:nvSpPr>
          <p:cNvPr id="234" name="Google Shape;234;p34"/>
          <p:cNvSpPr/>
          <p:nvPr/>
        </p:nvSpPr>
        <p:spPr>
          <a:xfrm>
            <a:off x="2618925" y="3167293"/>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down </a:t>
            </a:r>
            <a:endParaRPr sz="1500">
              <a:solidFill>
                <a:srgbClr val="000032"/>
              </a:solidFill>
              <a:latin typeface="Signika"/>
              <a:ea typeface="Signika"/>
              <a:cs typeface="Signika"/>
              <a:sym typeface="Signika"/>
            </a:endParaRPr>
          </a:p>
        </p:txBody>
      </p:sp>
      <p:sp>
        <p:nvSpPr>
          <p:cNvPr id="235" name="Google Shape;235;p34"/>
          <p:cNvSpPr/>
          <p:nvPr/>
        </p:nvSpPr>
        <p:spPr>
          <a:xfrm>
            <a:off x="2958700" y="3544568"/>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to </a:t>
            </a:r>
            <a:endParaRPr sz="1500">
              <a:solidFill>
                <a:srgbClr val="000032"/>
              </a:solidFill>
              <a:latin typeface="Signika"/>
              <a:ea typeface="Signika"/>
              <a:cs typeface="Signika"/>
              <a:sym typeface="Signika"/>
            </a:endParaRPr>
          </a:p>
        </p:txBody>
      </p:sp>
      <p:sp>
        <p:nvSpPr>
          <p:cNvPr id="236" name="Google Shape;236;p34"/>
          <p:cNvSpPr/>
          <p:nvPr/>
        </p:nvSpPr>
        <p:spPr>
          <a:xfrm>
            <a:off x="4666300" y="4324668"/>
            <a:ext cx="10368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500">
                <a:solidFill>
                  <a:srgbClr val="000032"/>
                </a:solidFill>
                <a:latin typeface="Signika"/>
                <a:ea typeface="Signika"/>
                <a:cs typeface="Signika"/>
                <a:sym typeface="Signika"/>
              </a:rPr>
              <a:t>up </a:t>
            </a:r>
            <a:endParaRPr sz="1500">
              <a:solidFill>
                <a:srgbClr val="000032"/>
              </a:solidFill>
              <a:latin typeface="Signika"/>
              <a:ea typeface="Signika"/>
              <a:cs typeface="Signika"/>
              <a:sym typeface="Signi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1000"/>
                                        <p:tgtEl>
                                          <p:spTgt spid="2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5"/>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242" name="Google Shape;242;p35"/>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35"/>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5"/>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245" name="Google Shape;245;p35"/>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51" name="Google Shape;251;p3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Discuss the questions.</a:t>
            </a:r>
            <a:endParaRPr b="1" sz="1800">
              <a:solidFill>
                <a:srgbClr val="000032"/>
              </a:solidFill>
              <a:latin typeface="Signika"/>
              <a:ea typeface="Signika"/>
              <a:cs typeface="Signika"/>
              <a:sym typeface="Signika"/>
            </a:endParaRPr>
          </a:p>
        </p:txBody>
      </p:sp>
      <p:sp>
        <p:nvSpPr>
          <p:cNvPr id="252" name="Google Shape;252;p36"/>
          <p:cNvSpPr txBox="1"/>
          <p:nvPr/>
        </p:nvSpPr>
        <p:spPr>
          <a:xfrm>
            <a:off x="1216800" y="835668"/>
            <a:ext cx="7309500" cy="3565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Have you/your colleagues ever…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retaliated </a:t>
            </a:r>
            <a:r>
              <a:rPr lang="en-GB" sz="1500">
                <a:solidFill>
                  <a:schemeClr val="dk1"/>
                </a:solidFill>
                <a:latin typeface="Signika Light"/>
                <a:ea typeface="Signika Light"/>
                <a:cs typeface="Signika Light"/>
                <a:sym typeface="Signika Light"/>
              </a:rPr>
              <a:t>against</a:t>
            </a:r>
            <a:r>
              <a:rPr lang="en-GB" sz="1500">
                <a:solidFill>
                  <a:schemeClr val="dk1"/>
                </a:solidFill>
                <a:latin typeface="Signika Light"/>
                <a:ea typeface="Signika Light"/>
                <a:cs typeface="Signika Light"/>
                <a:sym typeface="Signika Light"/>
              </a:rPr>
              <a:t> your manager?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observed someone being put </a:t>
            </a:r>
            <a:r>
              <a:rPr lang="en-GB" sz="1500">
                <a:solidFill>
                  <a:schemeClr val="dk1"/>
                </a:solidFill>
                <a:latin typeface="Signika Light"/>
                <a:ea typeface="Signika Light"/>
                <a:cs typeface="Signika Light"/>
                <a:sym typeface="Signika Light"/>
              </a:rPr>
              <a:t>down</a:t>
            </a:r>
            <a:r>
              <a:rPr lang="en-GB" sz="1500">
                <a:solidFill>
                  <a:schemeClr val="dk1"/>
                </a:solidFill>
                <a:latin typeface="Signika Light"/>
                <a:ea typeface="Signika Light"/>
                <a:cs typeface="Signika Light"/>
                <a:sym typeface="Signika Light"/>
              </a:rPr>
              <a:t> in front of others? </a:t>
            </a:r>
            <a:endParaRPr sz="1500">
              <a:solidFill>
                <a:schemeClr val="dk1"/>
              </a:solidFill>
              <a:latin typeface="Signika Light"/>
              <a:ea typeface="Signika Light"/>
              <a:cs typeface="Signika Light"/>
              <a:sym typeface="Signika Light"/>
            </a:endParaRPr>
          </a:p>
          <a:p>
            <a:pPr indent="-323850" lvl="1" marL="91440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felt like pushing </a:t>
            </a:r>
            <a:r>
              <a:rPr lang="en-GB" sz="1500">
                <a:solidFill>
                  <a:schemeClr val="dk1"/>
                </a:solidFill>
                <a:latin typeface="Signika Light"/>
                <a:ea typeface="Signika Light"/>
                <a:cs typeface="Signika Light"/>
                <a:sym typeface="Signika Light"/>
              </a:rPr>
              <a:t>back</a:t>
            </a:r>
            <a:r>
              <a:rPr lang="en-GB" sz="1500">
                <a:solidFill>
                  <a:schemeClr val="dk1"/>
                </a:solidFill>
                <a:latin typeface="Signika Light"/>
                <a:ea typeface="Signika Light"/>
                <a:cs typeface="Signika Light"/>
                <a:sym typeface="Signika Light"/>
              </a:rPr>
              <a:t> against a company policy/tradition that you disliked?</a:t>
            </a:r>
            <a:endParaRPr sz="1500">
              <a:solidFill>
                <a:schemeClr val="dk1"/>
              </a:solidFill>
              <a:latin typeface="Signika Light"/>
              <a:ea typeface="Signika Light"/>
              <a:cs typeface="Signika Light"/>
              <a:sym typeface="Signika Light"/>
            </a:endParaRPr>
          </a:p>
          <a:p>
            <a:pPr indent="-323850" lvl="0" marL="4572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Has your manager ever…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shot </a:t>
            </a:r>
            <a:r>
              <a:rPr lang="en-GB" sz="1500">
                <a:solidFill>
                  <a:schemeClr val="dk1"/>
                </a:solidFill>
                <a:latin typeface="Signika Light"/>
                <a:ea typeface="Signika Light"/>
                <a:cs typeface="Signika Light"/>
                <a:sym typeface="Signika Light"/>
              </a:rPr>
              <a:t>down</a:t>
            </a:r>
            <a:r>
              <a:rPr lang="en-GB" sz="1500">
                <a:solidFill>
                  <a:schemeClr val="dk1"/>
                </a:solidFill>
                <a:latin typeface="Signika Light"/>
                <a:ea typeface="Signika Light"/>
                <a:cs typeface="Signika Light"/>
                <a:sym typeface="Signika Light"/>
              </a:rPr>
              <a:t> a good idea?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r</a:t>
            </a:r>
            <a:r>
              <a:rPr lang="en-GB" sz="1500">
                <a:solidFill>
                  <a:schemeClr val="dk1"/>
                </a:solidFill>
                <a:latin typeface="Signika Light"/>
                <a:ea typeface="Signika Light"/>
                <a:cs typeface="Signika Light"/>
                <a:sym typeface="Signika Light"/>
              </a:rPr>
              <a:t>esorted to manipulative behaviour? </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introduced something that backfired?</a:t>
            </a:r>
            <a:endParaRPr sz="1500">
              <a:solidFill>
                <a:schemeClr val="dk1"/>
              </a:solidFill>
              <a:latin typeface="Signika Light"/>
              <a:ea typeface="Signika Light"/>
              <a:cs typeface="Signika Light"/>
              <a:sym typeface="Signika Light"/>
            </a:endParaRPr>
          </a:p>
          <a:p>
            <a:pPr indent="-323850" lvl="1" marL="914400" marR="0" rtl="0" algn="l">
              <a:lnSpc>
                <a:spcPct val="115000"/>
              </a:lnSpc>
              <a:spcBef>
                <a:spcPts val="1000"/>
              </a:spcBef>
              <a:spcAft>
                <a:spcPts val="1000"/>
              </a:spcAft>
              <a:buClr>
                <a:schemeClr val="dk1"/>
              </a:buClr>
              <a:buSzPts val="1500"/>
              <a:buFont typeface="Signika Light"/>
              <a:buChar char="○"/>
            </a:pPr>
            <a:r>
              <a:rPr lang="en-GB" sz="1500">
                <a:solidFill>
                  <a:schemeClr val="dk1"/>
                </a:solidFill>
                <a:latin typeface="Signika Light"/>
                <a:ea typeface="Signika Light"/>
                <a:cs typeface="Signika Light"/>
                <a:sym typeface="Signika Light"/>
              </a:rPr>
              <a:t>started something that amped up employees’ motivation? </a:t>
            </a:r>
            <a:endParaRPr sz="1500">
              <a:solidFill>
                <a:schemeClr val="dk1"/>
              </a:solidFill>
              <a:latin typeface="Signika Light"/>
              <a:ea typeface="Signika Light"/>
              <a:cs typeface="Signika Light"/>
              <a:sym typeface="Signika Light"/>
            </a:endParaRPr>
          </a:p>
        </p:txBody>
      </p:sp>
      <p:pic>
        <p:nvPicPr>
          <p:cNvPr id="253" name="Google Shape;253;p36"/>
          <p:cNvPicPr preferRelativeResize="0"/>
          <p:nvPr/>
        </p:nvPicPr>
        <p:blipFill>
          <a:blip r:embed="rId3">
            <a:alphaModFix/>
          </a:blip>
          <a:stretch>
            <a:fillRect/>
          </a:stretch>
        </p:blipFill>
        <p:spPr>
          <a:xfrm>
            <a:off x="8121600" y="72000"/>
            <a:ext cx="899550" cy="8995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7"/>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7"/>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0" name="Google Shape;260;p37"/>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261" name="Google Shape;261;p37"/>
          <p:cNvSpPr txBox="1"/>
          <p:nvPr/>
        </p:nvSpPr>
        <p:spPr>
          <a:xfrm>
            <a:off x="138050" y="2109600"/>
            <a:ext cx="5357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In a moment, you’ll watch </a:t>
            </a:r>
            <a:r>
              <a:rPr lang="en-GB" sz="2400">
                <a:solidFill>
                  <a:schemeClr val="lt1"/>
                </a:solidFill>
                <a:latin typeface="Signika Light"/>
                <a:ea typeface="Signika Light"/>
                <a:cs typeface="Signika Light"/>
                <a:sym typeface="Signika Light"/>
              </a:rPr>
              <a:t>the second part of the video</a:t>
            </a:r>
            <a:r>
              <a:rPr lang="en-GB" sz="2400">
                <a:solidFill>
                  <a:schemeClr val="lt1"/>
                </a:solidFill>
                <a:latin typeface="Signika Light"/>
                <a:ea typeface="Signika Light"/>
                <a:cs typeface="Signika Light"/>
                <a:sym typeface="Signika Light"/>
              </a:rPr>
              <a:t> titled:</a:t>
            </a:r>
            <a:endParaRPr b="1" sz="2400">
              <a:solidFill>
                <a:schemeClr val="lt1"/>
              </a:solidFill>
              <a:latin typeface="Signika"/>
              <a:ea typeface="Signika"/>
              <a:cs typeface="Signika"/>
              <a:sym typeface="Signika"/>
            </a:endParaRPr>
          </a:p>
        </p:txBody>
      </p:sp>
      <p:sp>
        <p:nvSpPr>
          <p:cNvPr id="262" name="Google Shape;262;p37"/>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How to work with an insecure boss</a:t>
            </a:r>
            <a:endParaRPr b="1" sz="3600">
              <a:solidFill>
                <a:schemeClr val="lt1"/>
              </a:solidFill>
              <a:latin typeface="Signika"/>
              <a:ea typeface="Signika"/>
              <a:cs typeface="Signika"/>
              <a:sym typeface="Signika"/>
            </a:endParaRPr>
          </a:p>
        </p:txBody>
      </p:sp>
      <p:sp>
        <p:nvSpPr>
          <p:cNvPr id="263" name="Google Shape;263;p37"/>
          <p:cNvSpPr txBox="1"/>
          <p:nvPr/>
        </p:nvSpPr>
        <p:spPr>
          <a:xfrm>
            <a:off x="138050" y="4089675"/>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But first…</a:t>
            </a:r>
            <a:endParaRPr b="1" sz="2400">
              <a:solidFill>
                <a:schemeClr val="lt1"/>
              </a:solidFill>
              <a:latin typeface="Signika"/>
              <a:ea typeface="Signika"/>
              <a:cs typeface="Signika"/>
              <a:sym typeface="Signik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5" name="Shape 95"/>
        <p:cNvGrpSpPr/>
        <p:nvPr/>
      </p:nvGrpSpPr>
      <p:grpSpPr>
        <a:xfrm>
          <a:off x="0" y="0"/>
          <a:ext cx="0" cy="0"/>
          <a:chOff x="0" y="0"/>
          <a:chExt cx="0" cy="0"/>
        </a:xfrm>
      </p:grpSpPr>
      <p:sp>
        <p:nvSpPr>
          <p:cNvPr id="96" name="Google Shape;96;p20"/>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0"/>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98" name="Google Shape;98;p20"/>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PRE-CLASS ACTIVITIES</a:t>
            </a:r>
            <a:endParaRPr b="1" sz="3600">
              <a:solidFill>
                <a:schemeClr val="lt1"/>
              </a:solidFill>
              <a:latin typeface="Signika"/>
              <a:ea typeface="Signika"/>
              <a:cs typeface="Signika"/>
              <a:sym typeface="Signika"/>
            </a:endParaRPr>
          </a:p>
        </p:txBody>
      </p:sp>
      <p:sp>
        <p:nvSpPr>
          <p:cNvPr id="99" name="Google Shape;99;p2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2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69" name="Google Shape;269;p38"/>
          <p:cNvSpPr/>
          <p:nvPr/>
        </p:nvSpPr>
        <p:spPr>
          <a:xfrm>
            <a:off x="2241150" y="1876500"/>
            <a:ext cx="4661700" cy="1390500"/>
          </a:xfrm>
          <a:prstGeom prst="roundRect">
            <a:avLst>
              <a:gd fmla="val 9972" name="adj"/>
            </a:avLst>
          </a:prstGeom>
          <a:solidFill>
            <a:srgbClr val="FF5C5C"/>
          </a:solidFill>
          <a:ln cap="flat" cmpd="sng" w="9525">
            <a:solidFill>
              <a:srgbClr val="FF5C5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1800">
                <a:solidFill>
                  <a:schemeClr val="lt1"/>
                </a:solidFill>
                <a:latin typeface="Signika SemiBold"/>
                <a:ea typeface="Signika SemiBold"/>
                <a:cs typeface="Signika SemiBold"/>
                <a:sym typeface="Signika SemiBold"/>
              </a:rPr>
              <a:t>Compile a list of your ideas about </a:t>
            </a:r>
            <a:br>
              <a:rPr lang="en-GB" sz="1800">
                <a:solidFill>
                  <a:schemeClr val="lt1"/>
                </a:solidFill>
                <a:latin typeface="Signika SemiBold"/>
                <a:ea typeface="Signika SemiBold"/>
                <a:cs typeface="Signika SemiBold"/>
                <a:sym typeface="Signika SemiBold"/>
              </a:rPr>
            </a:br>
            <a:r>
              <a:rPr lang="en-GB" sz="1800">
                <a:solidFill>
                  <a:schemeClr val="lt1"/>
                </a:solidFill>
                <a:latin typeface="Signika SemiBold"/>
                <a:ea typeface="Signika SemiBold"/>
                <a:cs typeface="Signika SemiBold"/>
                <a:sym typeface="Signika SemiBold"/>
              </a:rPr>
              <a:t>how to deal with an insecure boss. </a:t>
            </a:r>
            <a:endParaRPr sz="1800">
              <a:solidFill>
                <a:schemeClr val="lt1"/>
              </a:solidFill>
              <a:latin typeface="Signika SemiBold"/>
              <a:ea typeface="Signika SemiBold"/>
              <a:cs typeface="Signika SemiBold"/>
              <a:sym typeface="Signika SemiBo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9"/>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75" name="Google Shape;275;p39"/>
          <p:cNvSpPr txBox="1"/>
          <p:nvPr/>
        </p:nvSpPr>
        <p:spPr>
          <a:xfrm>
            <a:off x="222175" y="277200"/>
            <a:ext cx="8642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Watch the video (02:35–06:40). Take notes on the following strategies the speaker suggests for dealing with an insecure boss. </a:t>
            </a:r>
            <a:endParaRPr b="1" sz="1800">
              <a:solidFill>
                <a:schemeClr val="dk1"/>
              </a:solidFill>
              <a:latin typeface="Signika"/>
              <a:ea typeface="Signika"/>
              <a:cs typeface="Signika"/>
              <a:sym typeface="Signika"/>
            </a:endParaRPr>
          </a:p>
        </p:txBody>
      </p:sp>
      <p:sp>
        <p:nvSpPr>
          <p:cNvPr id="276" name="Google Shape;276;p3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pic>
        <p:nvPicPr>
          <p:cNvPr descr="Of all the bad bosses out there, one of the most common–and most painful to work for–is the one who’s plagued by doubt. Here’s how to deal with them.&#10;&#10;00:00 If you’ve ever doubted yourself because your boss doesn’t have faith in you, shoots down your ideas without explanation, or blames you for their lack of success, this video is for you.&#10;00:34 How do you know if you’re dealing with an insecure boss?&#10;01:05 Don’t try to retaliate! You’ll only make things worse.&#10;01:30 A little self-doubt is normal, but here’s where it crosses the line.&#10;02:41 Tactic 1: Remain patient.&#10;03:25 Tactic 2: Frame your work as a joint effort.&#10;04:05 Tactic 3: Signal that you’re not a threat.&#10;04:45 Tactic 4: Flattery works–as long as it’s genuine.&#10;05:25 Tactic 5: Restore their sense of control.&#10;06:40 Realize though: You’re not going to change them.&#10;07:00 Let’s recap!&#10;&#10;The tips in this Harvard Business Review Guide come from Amy Gallo’s book, “Getting Along: How to Work with Anyone (Even Difficult People)”, available here: https://www.amazon.com/Getting-Along-Anyone-Difficult-People/dp/1647821061/&#10;&#10;SEE ALSO:&#10;Managing 3 Types of Bad Bosses: https://hbr.org/2014/12/managing-3-types-of-bad-bosses&#10;What to Do When You Have a Bad Boss: https://hbr.org/2018/09/what-to-do-when-you-have-a-bad-boss&#10;&#10;Produced by Amy Gallo and Scott LaPierre&#10;Video by Andy Robinson&#10;Design by Riko Cribbs, Alex Belser, and Karen Player&#10;&#10;Follow us:&#10;https://hbr.org/&#10;https://www.linkedin.com/company/harvard-business-review/&#10;https://www.facebook.com/HBR/&#10;https://twitter.com/HarvardBiz&#10;https://www.instagram.com/harvard_business_review&#10;&#10;Sign up for Newsletters: https://hbr.org/email-newsletters&#10;&#10;#HarvardBusinessReview #BadBoss #Insecurity&#10;&#10;Copyright © 2022 Harvard Business School Publishing. All rights reserved." id="277" name="Google Shape;277;p39" title="How to Work with an Insecure Boss: The Harvard Business Review Guide">
            <a:hlinkClick r:id="rId3"/>
          </p:cNvPr>
          <p:cNvPicPr preferRelativeResize="0"/>
          <p:nvPr/>
        </p:nvPicPr>
        <p:blipFill>
          <a:blip r:embed="rId4">
            <a:alphaModFix/>
          </a:blip>
          <a:stretch>
            <a:fillRect/>
          </a:stretch>
        </p:blipFill>
        <p:spPr>
          <a:xfrm>
            <a:off x="4081125" y="1074725"/>
            <a:ext cx="4581400" cy="3436050"/>
          </a:xfrm>
          <a:prstGeom prst="rect">
            <a:avLst/>
          </a:prstGeom>
          <a:noFill/>
          <a:ln>
            <a:noFill/>
          </a:ln>
        </p:spPr>
      </p:pic>
      <p:sp>
        <p:nvSpPr>
          <p:cNvPr id="278" name="Google Shape;278;p39"/>
          <p:cNvSpPr txBox="1"/>
          <p:nvPr/>
        </p:nvSpPr>
        <p:spPr>
          <a:xfrm>
            <a:off x="222175" y="1012675"/>
            <a:ext cx="4252200" cy="3273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Remain patient.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35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Frame your work as a joint effort.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35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Signal that you’re not a threat.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35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Flattery works – as long as it’s genuine.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3500"/>
              </a:spcBef>
              <a:spcAft>
                <a:spcPts val="35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Restore their sense of control. </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0"/>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84" name="Google Shape;284;p40"/>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Let’s see some possible answers.</a:t>
            </a:r>
            <a:endParaRPr b="1" sz="1800">
              <a:solidFill>
                <a:schemeClr val="dk1"/>
              </a:solidFill>
              <a:latin typeface="Signika"/>
              <a:ea typeface="Signika"/>
              <a:cs typeface="Signika"/>
              <a:sym typeface="Signika"/>
            </a:endParaRPr>
          </a:p>
        </p:txBody>
      </p:sp>
      <p:sp>
        <p:nvSpPr>
          <p:cNvPr id="285" name="Google Shape;285;p40"/>
          <p:cNvSpPr txBox="1"/>
          <p:nvPr/>
        </p:nvSpPr>
        <p:spPr>
          <a:xfrm>
            <a:off x="222175" y="1012675"/>
            <a:ext cx="4252200" cy="23577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Remain patient.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55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Frame your work as a joint effort.</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5500"/>
              </a:spcBef>
              <a:spcAft>
                <a:spcPts val="55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Signal that you’re not a threat. </a:t>
            </a:r>
            <a:r>
              <a:rPr lang="en-GB" sz="1500">
                <a:solidFill>
                  <a:schemeClr val="dk1"/>
                </a:solidFill>
                <a:latin typeface="Signika Light"/>
                <a:ea typeface="Signika Light"/>
                <a:cs typeface="Signika Light"/>
                <a:sym typeface="Signika Light"/>
              </a:rPr>
              <a:t> </a:t>
            </a:r>
            <a:endParaRPr sz="1500">
              <a:solidFill>
                <a:schemeClr val="dk1"/>
              </a:solidFill>
              <a:latin typeface="Signika Light"/>
              <a:ea typeface="Signika Light"/>
              <a:cs typeface="Signika Light"/>
              <a:sym typeface="Signika Light"/>
            </a:endParaRPr>
          </a:p>
        </p:txBody>
      </p:sp>
      <p:sp>
        <p:nvSpPr>
          <p:cNvPr id="286" name="Google Shape;286;p40"/>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87" name="Google Shape;287;p40"/>
          <p:cNvSpPr txBox="1"/>
          <p:nvPr/>
        </p:nvSpPr>
        <p:spPr>
          <a:xfrm>
            <a:off x="3878050" y="738900"/>
            <a:ext cx="4976100" cy="279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en-GB" sz="1500">
                <a:solidFill>
                  <a:srgbClr val="000032"/>
                </a:solidFill>
                <a:highlight>
                  <a:srgbClr val="FCD56A"/>
                </a:highlight>
                <a:latin typeface="Signika Light"/>
                <a:ea typeface="Signika Light"/>
                <a:cs typeface="Signika Light"/>
                <a:sym typeface="Signika Light"/>
              </a:rPr>
              <a:t>Exercise empathy as your boss might be under a lot of pressure. Imagine your boss as a child who is unaware of the harm they’re causing. Control your anger. </a:t>
            </a:r>
            <a:endParaRPr sz="1500">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1000"/>
              </a:spcBef>
              <a:spcAft>
                <a:spcPts val="0"/>
              </a:spcAft>
              <a:buClr>
                <a:srgbClr val="000032"/>
              </a:buClr>
              <a:buSzPts val="1100"/>
              <a:buFont typeface="Arial"/>
              <a:buNone/>
            </a:pPr>
            <a:r>
              <a:rPr lang="en-GB" sz="1500">
                <a:solidFill>
                  <a:srgbClr val="000032"/>
                </a:solidFill>
                <a:highlight>
                  <a:srgbClr val="FCD56A"/>
                </a:highlight>
                <a:latin typeface="Signika Light"/>
                <a:ea typeface="Signika Light"/>
                <a:cs typeface="Signika Light"/>
                <a:sym typeface="Signika Light"/>
              </a:rPr>
              <a:t>Instead of competing with your boss, try to achieve your common goals together. Start sentences with ‘we’ and highlight the partnership. Acknowledge that you’re on the same side in order to build trust. </a:t>
            </a:r>
            <a:endParaRPr sz="1500">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1000"/>
              </a:spcBef>
              <a:spcAft>
                <a:spcPts val="1000"/>
              </a:spcAft>
              <a:buNone/>
            </a:pPr>
            <a:r>
              <a:rPr lang="en-GB" sz="1500">
                <a:solidFill>
                  <a:srgbClr val="000032"/>
                </a:solidFill>
                <a:highlight>
                  <a:srgbClr val="FCD56A"/>
                </a:highlight>
                <a:latin typeface="Signika Light"/>
                <a:ea typeface="Signika Light"/>
                <a:cs typeface="Signika Light"/>
                <a:sym typeface="Signika Light"/>
              </a:rPr>
              <a:t>Show that you’re an ally. Replace phrases that may sound like a threat with something more friendly. </a:t>
            </a:r>
            <a:endParaRPr sz="1500">
              <a:solidFill>
                <a:srgbClr val="000032"/>
              </a:solidFill>
              <a:highlight>
                <a:srgbClr val="FCD56A"/>
              </a:highlight>
              <a:latin typeface="Signika Light"/>
              <a:ea typeface="Signika Light"/>
              <a:cs typeface="Signika Light"/>
              <a:sym typeface="Signika Light"/>
            </a:endParaRPr>
          </a:p>
        </p:txBody>
      </p:sp>
      <p:sp>
        <p:nvSpPr>
          <p:cNvPr id="288" name="Google Shape;288;p40"/>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1/2</a:t>
            </a:r>
            <a:endParaRPr>
              <a:solidFill>
                <a:srgbClr val="FFFF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0" st="0"/>
                                            </p:txEl>
                                          </p:spTgt>
                                        </p:tgtEl>
                                        <p:attrNameLst>
                                          <p:attrName>style.visibility</p:attrName>
                                        </p:attrNameLst>
                                      </p:cBhvr>
                                      <p:to>
                                        <p:strVal val="visible"/>
                                      </p:to>
                                    </p:set>
                                    <p:animEffect filter="fade" transition="in">
                                      <p:cBhvr>
                                        <p:cTn dur="1000"/>
                                        <p:tgtEl>
                                          <p:spTgt spid="2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1" st="1"/>
                                            </p:txEl>
                                          </p:spTgt>
                                        </p:tgtEl>
                                        <p:attrNameLst>
                                          <p:attrName>style.visibility</p:attrName>
                                        </p:attrNameLst>
                                      </p:cBhvr>
                                      <p:to>
                                        <p:strVal val="visible"/>
                                      </p:to>
                                    </p:set>
                                    <p:animEffect filter="fade" transition="in">
                                      <p:cBhvr>
                                        <p:cTn dur="1000"/>
                                        <p:tgtEl>
                                          <p:spTgt spid="2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2" st="2"/>
                                            </p:txEl>
                                          </p:spTgt>
                                        </p:tgtEl>
                                        <p:attrNameLst>
                                          <p:attrName>style.visibility</p:attrName>
                                        </p:attrNameLst>
                                      </p:cBhvr>
                                      <p:to>
                                        <p:strVal val="visible"/>
                                      </p:to>
                                    </p:set>
                                    <p:animEffect filter="fade" transition="in">
                                      <p:cBhvr>
                                        <p:cTn dur="1000"/>
                                        <p:tgtEl>
                                          <p:spTgt spid="287">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1"/>
          <p:cNvSpPr txBox="1"/>
          <p:nvPr/>
        </p:nvSpPr>
        <p:spPr>
          <a:xfrm>
            <a:off x="572075" y="355725"/>
            <a:ext cx="66384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Raleway"/>
              <a:ea typeface="Raleway"/>
              <a:cs typeface="Raleway"/>
              <a:sym typeface="Raleway"/>
            </a:endParaRPr>
          </a:p>
        </p:txBody>
      </p:sp>
      <p:sp>
        <p:nvSpPr>
          <p:cNvPr id="294" name="Google Shape;294;p41"/>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Let’s see some possible answers.</a:t>
            </a:r>
            <a:endParaRPr b="1" sz="1800">
              <a:solidFill>
                <a:schemeClr val="dk1"/>
              </a:solidFill>
              <a:latin typeface="Signika"/>
              <a:ea typeface="Signika"/>
              <a:cs typeface="Signika"/>
              <a:sym typeface="Signika"/>
            </a:endParaRPr>
          </a:p>
        </p:txBody>
      </p:sp>
      <p:sp>
        <p:nvSpPr>
          <p:cNvPr id="295" name="Google Shape;295;p41"/>
          <p:cNvSpPr txBox="1"/>
          <p:nvPr/>
        </p:nvSpPr>
        <p:spPr>
          <a:xfrm>
            <a:off x="222175" y="1012675"/>
            <a:ext cx="4252200" cy="11301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startAt="4"/>
            </a:pPr>
            <a:r>
              <a:rPr lang="en-GB" sz="1500">
                <a:solidFill>
                  <a:schemeClr val="dk1"/>
                </a:solidFill>
                <a:latin typeface="Signika Light"/>
                <a:ea typeface="Signika Light"/>
                <a:cs typeface="Signika Light"/>
                <a:sym typeface="Signika Light"/>
              </a:rPr>
              <a:t>Flattery works – as long as it’s genuine.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3500"/>
              </a:spcBef>
              <a:spcAft>
                <a:spcPts val="3500"/>
              </a:spcAft>
              <a:buClr>
                <a:schemeClr val="dk1"/>
              </a:buClr>
              <a:buSzPts val="1500"/>
              <a:buFont typeface="Signika Light"/>
              <a:buAutoNum type="alphaUcPeriod" startAt="4"/>
            </a:pPr>
            <a:r>
              <a:rPr lang="en-GB" sz="1500">
                <a:solidFill>
                  <a:schemeClr val="dk1"/>
                </a:solidFill>
                <a:latin typeface="Signika Light"/>
                <a:ea typeface="Signika Light"/>
                <a:cs typeface="Signika Light"/>
                <a:sym typeface="Signika Light"/>
              </a:rPr>
              <a:t>Restore their sense of control. </a:t>
            </a:r>
            <a:endParaRPr sz="1500">
              <a:solidFill>
                <a:schemeClr val="dk1"/>
              </a:solidFill>
              <a:latin typeface="Signika Light"/>
              <a:ea typeface="Signika Light"/>
              <a:cs typeface="Signika Light"/>
              <a:sym typeface="Signika Light"/>
            </a:endParaRPr>
          </a:p>
        </p:txBody>
      </p:sp>
      <p:sp>
        <p:nvSpPr>
          <p:cNvPr id="296" name="Google Shape;296;p41"/>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297" name="Google Shape;297;p41"/>
          <p:cNvSpPr txBox="1"/>
          <p:nvPr/>
        </p:nvSpPr>
        <p:spPr>
          <a:xfrm>
            <a:off x="4129475" y="800275"/>
            <a:ext cx="4724700" cy="213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32"/>
              </a:buClr>
              <a:buSzPts val="1100"/>
              <a:buFont typeface="Arial"/>
              <a:buNone/>
            </a:pPr>
            <a:r>
              <a:rPr lang="en-GB" sz="1500">
                <a:solidFill>
                  <a:srgbClr val="000032"/>
                </a:solidFill>
                <a:highlight>
                  <a:srgbClr val="FCD56A"/>
                </a:highlight>
                <a:latin typeface="Signika Light"/>
                <a:ea typeface="Signika Light"/>
                <a:cs typeface="Signika Light"/>
                <a:sym typeface="Signika Light"/>
              </a:rPr>
              <a:t>Give positive feedback and express appreciation. Even a simple ‘thank you’ can work. This will increase your influence and decrease your stress.</a:t>
            </a:r>
            <a:endParaRPr sz="1500">
              <a:solidFill>
                <a:srgbClr val="000032"/>
              </a:solidFill>
              <a:highlight>
                <a:srgbClr val="FCD56A"/>
              </a:highlight>
              <a:latin typeface="Signika Light"/>
              <a:ea typeface="Signika Light"/>
              <a:cs typeface="Signika Light"/>
              <a:sym typeface="Signika Light"/>
            </a:endParaRPr>
          </a:p>
          <a:p>
            <a:pPr indent="0" lvl="0" marL="0" rtl="0" algn="l">
              <a:lnSpc>
                <a:spcPct val="115000"/>
              </a:lnSpc>
              <a:spcBef>
                <a:spcPts val="1000"/>
              </a:spcBef>
              <a:spcAft>
                <a:spcPts val="1000"/>
              </a:spcAft>
              <a:buClr>
                <a:srgbClr val="000032"/>
              </a:buClr>
              <a:buSzPts val="1100"/>
              <a:buFont typeface="Arial"/>
              <a:buNone/>
            </a:pPr>
            <a:r>
              <a:rPr lang="en-GB" sz="1500">
                <a:solidFill>
                  <a:srgbClr val="000032"/>
                </a:solidFill>
                <a:highlight>
                  <a:srgbClr val="FCD56A"/>
                </a:highlight>
                <a:latin typeface="Signika Light"/>
                <a:ea typeface="Signika Light"/>
                <a:cs typeface="Signika Light"/>
                <a:sym typeface="Signika Light"/>
              </a:rPr>
              <a:t>Keep an insecure boss assured that they’re in charge and up to date as much as possible. Be transparent about your work. Make them feel included in the process. Frame your suggestions as questions. </a:t>
            </a:r>
            <a:endParaRPr sz="1500">
              <a:solidFill>
                <a:srgbClr val="000032"/>
              </a:solidFill>
              <a:highlight>
                <a:srgbClr val="FCD56A"/>
              </a:highlight>
              <a:latin typeface="Signika Light"/>
              <a:ea typeface="Signika Light"/>
              <a:cs typeface="Signika Light"/>
              <a:sym typeface="Signika Light"/>
            </a:endParaRPr>
          </a:p>
        </p:txBody>
      </p:sp>
      <p:sp>
        <p:nvSpPr>
          <p:cNvPr id="298" name="Google Shape;298;p41"/>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2/2</a:t>
            </a:r>
            <a:endParaRPr>
              <a:solidFill>
                <a:srgbClr val="FFFF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0" st="0"/>
                                            </p:txEl>
                                          </p:spTgt>
                                        </p:tgtEl>
                                        <p:attrNameLst>
                                          <p:attrName>style.visibility</p:attrName>
                                        </p:attrNameLst>
                                      </p:cBhvr>
                                      <p:to>
                                        <p:strVal val="visible"/>
                                      </p:to>
                                    </p:set>
                                    <p:animEffect filter="fade" transition="in">
                                      <p:cBhvr>
                                        <p:cTn dur="1000"/>
                                        <p:tgtEl>
                                          <p:spTgt spid="2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1" st="1"/>
                                            </p:txEl>
                                          </p:spTgt>
                                        </p:tgtEl>
                                        <p:attrNameLst>
                                          <p:attrName>style.visibility</p:attrName>
                                        </p:attrNameLst>
                                      </p:cBhvr>
                                      <p:to>
                                        <p:strVal val="visible"/>
                                      </p:to>
                                    </p:set>
                                    <p:animEffect filter="fade" transition="in">
                                      <p:cBhvr>
                                        <p:cTn dur="1000"/>
                                        <p:tgtEl>
                                          <p:spTgt spid="297">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2"/>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04" name="Google Shape;304;p42"/>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2"/>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2"/>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talk!</a:t>
            </a:r>
            <a:endParaRPr b="1" sz="3600">
              <a:solidFill>
                <a:schemeClr val="lt1"/>
              </a:solidFill>
              <a:latin typeface="Signika"/>
              <a:ea typeface="Signika"/>
              <a:cs typeface="Signika"/>
              <a:sym typeface="Signika"/>
            </a:endParaRPr>
          </a:p>
        </p:txBody>
      </p:sp>
      <p:pic>
        <p:nvPicPr>
          <p:cNvPr id="307" name="Google Shape;307;p42"/>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13" name="Google Shape;313;p43"/>
          <p:cNvSpPr txBox="1"/>
          <p:nvPr/>
        </p:nvSpPr>
        <p:spPr>
          <a:xfrm>
            <a:off x="222175" y="277200"/>
            <a:ext cx="76785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chemeClr val="dk1"/>
                </a:solidFill>
                <a:latin typeface="Signika"/>
                <a:ea typeface="Signika"/>
                <a:cs typeface="Signika"/>
                <a:sym typeface="Signika"/>
              </a:rPr>
              <a:t>Discuss what disadvantages or negative effects the strategies mentioned in the video can have. Explain in what ways your ideas are better. Use the words in the box. </a:t>
            </a:r>
            <a:endParaRPr b="1" sz="1800">
              <a:solidFill>
                <a:srgbClr val="000032"/>
              </a:solidFill>
              <a:latin typeface="Signika"/>
              <a:ea typeface="Signika"/>
              <a:cs typeface="Signika"/>
              <a:sym typeface="Signika"/>
            </a:endParaRPr>
          </a:p>
        </p:txBody>
      </p:sp>
      <p:pic>
        <p:nvPicPr>
          <p:cNvPr id="314" name="Google Shape;314;p43"/>
          <p:cNvPicPr preferRelativeResize="0"/>
          <p:nvPr/>
        </p:nvPicPr>
        <p:blipFill>
          <a:blip r:embed="rId3">
            <a:alphaModFix/>
          </a:blip>
          <a:stretch>
            <a:fillRect/>
          </a:stretch>
        </p:blipFill>
        <p:spPr>
          <a:xfrm>
            <a:off x="8121600" y="72000"/>
            <a:ext cx="899550" cy="899550"/>
          </a:xfrm>
          <a:prstGeom prst="rect">
            <a:avLst/>
          </a:prstGeom>
          <a:noFill/>
          <a:ln>
            <a:noFill/>
          </a:ln>
        </p:spPr>
      </p:pic>
      <p:sp>
        <p:nvSpPr>
          <p:cNvPr id="315" name="Google Shape;315;p43"/>
          <p:cNvSpPr/>
          <p:nvPr/>
        </p:nvSpPr>
        <p:spPr>
          <a:xfrm>
            <a:off x="3481200" y="1581975"/>
            <a:ext cx="2181600" cy="2811600"/>
          </a:xfrm>
          <a:prstGeom prst="roundRect">
            <a:avLst>
              <a:gd fmla="val 6627" name="adj"/>
            </a:avLst>
          </a:prstGeom>
          <a:noFill/>
          <a:ln cap="flat" cmpd="sng" w="19050">
            <a:solidFill>
              <a:srgbClr val="F59A2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600">
                <a:solidFill>
                  <a:srgbClr val="000032"/>
                </a:solidFill>
                <a:latin typeface="Signika Light"/>
                <a:ea typeface="Signika Light"/>
                <a:cs typeface="Signika Light"/>
                <a:sym typeface="Signika Light"/>
              </a:rPr>
              <a:t>amp up</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b</a:t>
            </a:r>
            <a:r>
              <a:rPr lang="en-GB" sz="1600">
                <a:solidFill>
                  <a:srgbClr val="000032"/>
                </a:solidFill>
                <a:latin typeface="Signika Light"/>
                <a:ea typeface="Signika Light"/>
                <a:cs typeface="Signika Light"/>
                <a:sym typeface="Signika Light"/>
              </a:rPr>
              <a:t>ackfire</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push back </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put down</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resort to</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0"/>
              </a:spcAft>
              <a:buNone/>
            </a:pPr>
            <a:r>
              <a:rPr lang="en-GB" sz="1600">
                <a:solidFill>
                  <a:srgbClr val="000032"/>
                </a:solidFill>
                <a:latin typeface="Signika Light"/>
                <a:ea typeface="Signika Light"/>
                <a:cs typeface="Signika Light"/>
                <a:sym typeface="Signika Light"/>
              </a:rPr>
              <a:t>retaliate against</a:t>
            </a:r>
            <a:endParaRPr sz="1600">
              <a:solidFill>
                <a:srgbClr val="000032"/>
              </a:solidFill>
              <a:latin typeface="Signika Light"/>
              <a:ea typeface="Signika Light"/>
              <a:cs typeface="Signika Light"/>
              <a:sym typeface="Signika Light"/>
            </a:endParaRPr>
          </a:p>
          <a:p>
            <a:pPr indent="0" lvl="0" marL="0" marR="0" rtl="0" algn="ctr">
              <a:lnSpc>
                <a:spcPct val="100000"/>
              </a:lnSpc>
              <a:spcBef>
                <a:spcPts val="1000"/>
              </a:spcBef>
              <a:spcAft>
                <a:spcPts val="1000"/>
              </a:spcAft>
              <a:buNone/>
            </a:pPr>
            <a:r>
              <a:rPr lang="en-GB" sz="1600">
                <a:solidFill>
                  <a:srgbClr val="000032"/>
                </a:solidFill>
                <a:latin typeface="Signika Light"/>
                <a:ea typeface="Signika Light"/>
                <a:cs typeface="Signika Light"/>
                <a:sym typeface="Signika Light"/>
              </a:rPr>
              <a:t>shoot down </a:t>
            </a:r>
            <a:endParaRPr sz="1600">
              <a:solidFill>
                <a:srgbClr val="000032"/>
              </a:solidFill>
              <a:latin typeface="Signika Light"/>
              <a:ea typeface="Signika Light"/>
              <a:cs typeface="Signika Light"/>
              <a:sym typeface="Signika 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4"/>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21" name="Google Shape;321;p44"/>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44"/>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4"/>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discuss some case studies!</a:t>
            </a:r>
            <a:endParaRPr b="1" sz="3600">
              <a:solidFill>
                <a:schemeClr val="lt1"/>
              </a:solidFill>
              <a:latin typeface="Signika"/>
              <a:ea typeface="Signika"/>
              <a:cs typeface="Signika"/>
              <a:sym typeface="Signika"/>
            </a:endParaRPr>
          </a:p>
        </p:txBody>
      </p:sp>
      <p:pic>
        <p:nvPicPr>
          <p:cNvPr id="324" name="Google Shape;324;p44"/>
          <p:cNvPicPr preferRelativeResize="0"/>
          <p:nvPr/>
        </p:nvPicPr>
        <p:blipFill>
          <a:blip r:embed="rId3">
            <a:alphaModFix/>
          </a:blip>
          <a:stretch>
            <a:fillRect/>
          </a:stretch>
        </p:blipFill>
        <p:spPr>
          <a:xfrm>
            <a:off x="8062750" y="135850"/>
            <a:ext cx="781200" cy="781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5"/>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Read the case studies and choose the most reasonable decision for each one. Give arguments for why it’s the best option and why the others are not.</a:t>
            </a:r>
            <a:endParaRPr b="1" sz="1800">
              <a:solidFill>
                <a:srgbClr val="000032"/>
              </a:solidFill>
              <a:latin typeface="Signika"/>
              <a:ea typeface="Signika"/>
              <a:cs typeface="Signika"/>
              <a:sym typeface="Signika"/>
            </a:endParaRPr>
          </a:p>
        </p:txBody>
      </p:sp>
      <p:sp>
        <p:nvSpPr>
          <p:cNvPr id="330" name="Google Shape;330;p4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31" name="Google Shape;331;p45">
            <a:hlinkClick r:id="rId3"/>
          </p:cNvPr>
          <p:cNvSpPr/>
          <p:nvPr/>
        </p:nvSpPr>
        <p:spPr>
          <a:xfrm>
            <a:off x="2474838" y="2049050"/>
            <a:ext cx="1918200" cy="1032300"/>
          </a:xfrm>
          <a:prstGeom prst="roundRect">
            <a:avLst>
              <a:gd fmla="val 16667" name="adj"/>
            </a:avLst>
          </a:prstGeom>
          <a:solidFill>
            <a:schemeClr val="accent3"/>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en-GB" sz="1800">
                <a:solidFill>
                  <a:schemeClr val="lt1"/>
                </a:solidFill>
                <a:uFill>
                  <a:noFill/>
                </a:uFill>
                <a:latin typeface="Signika SemiBold"/>
                <a:ea typeface="Signika SemiBold"/>
                <a:cs typeface="Signika SemiBold"/>
                <a:sym typeface="Signika SemiBold"/>
                <a:hlinkClick r:id="rId4">
                  <a:extLst>
                    <a:ext uri="{A12FA001-AC4F-418D-AE19-62706E023703}">
                      <ahyp:hlinkClr val="tx"/>
                    </a:ext>
                  </a:extLst>
                </a:hlinkClick>
              </a:rPr>
              <a:t>Case study 1</a:t>
            </a:r>
            <a:endParaRPr sz="1800">
              <a:solidFill>
                <a:schemeClr val="lt1"/>
              </a:solidFill>
              <a:latin typeface="Signika SemiBold"/>
              <a:ea typeface="Signika SemiBold"/>
              <a:cs typeface="Signika SemiBold"/>
              <a:sym typeface="Signika SemiBold"/>
            </a:endParaRPr>
          </a:p>
        </p:txBody>
      </p:sp>
      <p:sp>
        <p:nvSpPr>
          <p:cNvPr id="332" name="Google Shape;332;p45">
            <a:hlinkClick r:id="rId5"/>
          </p:cNvPr>
          <p:cNvSpPr/>
          <p:nvPr/>
        </p:nvSpPr>
        <p:spPr>
          <a:xfrm>
            <a:off x="4750938" y="2062150"/>
            <a:ext cx="1918200" cy="1032300"/>
          </a:xfrm>
          <a:prstGeom prst="roundRect">
            <a:avLst>
              <a:gd fmla="val 16667" name="adj"/>
            </a:avLst>
          </a:prstGeom>
          <a:solidFill>
            <a:srgbClr val="60AE92"/>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en-GB" sz="1800">
                <a:solidFill>
                  <a:schemeClr val="lt1"/>
                </a:solidFill>
                <a:uFill>
                  <a:noFill/>
                </a:uFill>
                <a:latin typeface="Signika SemiBold"/>
                <a:ea typeface="Signika SemiBold"/>
                <a:cs typeface="Signika SemiBold"/>
                <a:sym typeface="Signika SemiBold"/>
                <a:hlinkClick r:id="rId6">
                  <a:extLst>
                    <a:ext uri="{A12FA001-AC4F-418D-AE19-62706E023703}">
                      <ahyp:hlinkClr val="tx"/>
                    </a:ext>
                  </a:extLst>
                </a:hlinkClick>
              </a:rPr>
              <a:t>Case study 2</a:t>
            </a:r>
            <a:endParaRPr sz="1800">
              <a:solidFill>
                <a:schemeClr val="lt1"/>
              </a:solidFill>
              <a:latin typeface="Signika SemiBold"/>
              <a:ea typeface="Signika SemiBold"/>
              <a:cs typeface="Signika SemiBold"/>
              <a:sym typeface="Signika SemiBo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6" name="Shape 336"/>
        <p:cNvGrpSpPr/>
        <p:nvPr/>
      </p:nvGrpSpPr>
      <p:grpSpPr>
        <a:xfrm>
          <a:off x="0" y="0"/>
          <a:ext cx="0" cy="0"/>
          <a:chOff x="0" y="0"/>
          <a:chExt cx="0" cy="0"/>
        </a:xfrm>
      </p:grpSpPr>
      <p:sp>
        <p:nvSpPr>
          <p:cNvPr id="337" name="Google Shape;337;p46"/>
          <p:cNvSpPr txBox="1"/>
          <p:nvPr/>
        </p:nvSpPr>
        <p:spPr>
          <a:xfrm flipH="1">
            <a:off x="138000" y="4743300"/>
            <a:ext cx="169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38" name="Google Shape;338;p46"/>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46"/>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46"/>
          <p:cNvSpPr txBox="1"/>
          <p:nvPr/>
        </p:nvSpPr>
        <p:spPr>
          <a:xfrm>
            <a:off x="138050" y="2939250"/>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Let’s revise!</a:t>
            </a:r>
            <a:endParaRPr b="1" sz="3600">
              <a:solidFill>
                <a:schemeClr val="lt1"/>
              </a:solidFill>
              <a:latin typeface="Signika"/>
              <a:ea typeface="Signika"/>
              <a:cs typeface="Signika"/>
              <a:sym typeface="Signika"/>
            </a:endParaRPr>
          </a:p>
        </p:txBody>
      </p:sp>
      <p:pic>
        <p:nvPicPr>
          <p:cNvPr id="341" name="Google Shape;341;p46"/>
          <p:cNvPicPr preferRelativeResize="0"/>
          <p:nvPr/>
        </p:nvPicPr>
        <p:blipFill>
          <a:blip r:embed="rId3">
            <a:alphaModFix/>
          </a:blip>
          <a:stretch>
            <a:fillRect/>
          </a:stretch>
        </p:blipFill>
        <p:spPr>
          <a:xfrm>
            <a:off x="8062750" y="135850"/>
            <a:ext cx="886968" cy="88696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5" name="Shape 345"/>
        <p:cNvGrpSpPr/>
        <p:nvPr/>
      </p:nvGrpSpPr>
      <p:grpSpPr>
        <a:xfrm>
          <a:off x="0" y="0"/>
          <a:ext cx="0" cy="0"/>
          <a:chOff x="0" y="0"/>
          <a:chExt cx="0" cy="0"/>
        </a:xfrm>
      </p:grpSpPr>
      <p:sp>
        <p:nvSpPr>
          <p:cNvPr id="346" name="Google Shape;346;p4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47" name="Google Shape;347;p47"/>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Paraphrase the sentences using the words in brackets. Change the forms of the words if necessary.</a:t>
            </a:r>
            <a:endParaRPr b="1" sz="1800">
              <a:solidFill>
                <a:srgbClr val="000032"/>
              </a:solidFill>
              <a:latin typeface="Signika"/>
              <a:ea typeface="Signika"/>
              <a:cs typeface="Signika"/>
              <a:sym typeface="Signika"/>
            </a:endParaRPr>
          </a:p>
        </p:txBody>
      </p:sp>
      <p:sp>
        <p:nvSpPr>
          <p:cNvPr id="348" name="Google Shape;348;p47"/>
          <p:cNvSpPr txBox="1"/>
          <p:nvPr/>
        </p:nvSpPr>
        <p:spPr>
          <a:xfrm>
            <a:off x="1215475" y="985800"/>
            <a:ext cx="7146900" cy="3648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Their choices are likely to face intense resistance from their business partners. (push)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policy is bound to have a lot of negative consequences that might lead to a fall in the company's market value. (backfire)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One of the reasons the head of the department was fired was that he used to criticize and offend his subordinates. (put)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Companies should retrain their bosses and teach them to refrain from using destructive communication methods. (resort)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perks aim at increasing worker motivation and reducing staff turnover. (amp)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Before rejecting a new idea, make sure you’ve weighed up its pros and cons. (shoot)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1000"/>
              </a:spcBef>
              <a:spcAft>
                <a:spcPts val="10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If you take revenge for aggressive behaviour towards you, you are unlikely to solve a conflict. (retaliate) </a:t>
            </a:r>
            <a:endParaRPr>
              <a:solidFill>
                <a:schemeClr val="dk1"/>
              </a:solidFill>
              <a:latin typeface="Signika Light"/>
              <a:ea typeface="Signika Light"/>
              <a:cs typeface="Signika Light"/>
              <a:sym typeface="Signika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1"/>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7" name="Google Shape;107;p21"/>
          <p:cNvPicPr preferRelativeResize="0"/>
          <p:nvPr/>
        </p:nvPicPr>
        <p:blipFill>
          <a:blip r:embed="rId3">
            <a:alphaModFix/>
          </a:blip>
          <a:stretch>
            <a:fillRect/>
          </a:stretch>
        </p:blipFill>
        <p:spPr>
          <a:xfrm>
            <a:off x="8005825" y="136325"/>
            <a:ext cx="884150" cy="884150"/>
          </a:xfrm>
          <a:prstGeom prst="rect">
            <a:avLst/>
          </a:prstGeom>
          <a:noFill/>
          <a:ln>
            <a:noFill/>
          </a:ln>
        </p:spPr>
      </p:pic>
      <p:sp>
        <p:nvSpPr>
          <p:cNvPr id="108" name="Google Shape;108;p21"/>
          <p:cNvSpPr txBox="1"/>
          <p:nvPr/>
        </p:nvSpPr>
        <p:spPr>
          <a:xfrm>
            <a:off x="138050" y="2109600"/>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In a moment, you’ll watch a video titled:</a:t>
            </a:r>
            <a:endParaRPr b="1" sz="2400">
              <a:solidFill>
                <a:schemeClr val="lt1"/>
              </a:solidFill>
              <a:latin typeface="Signika"/>
              <a:ea typeface="Signika"/>
              <a:cs typeface="Signika"/>
              <a:sym typeface="Signika"/>
            </a:endParaRPr>
          </a:p>
        </p:txBody>
      </p:sp>
      <p:sp>
        <p:nvSpPr>
          <p:cNvPr id="109" name="Google Shape;109;p21"/>
          <p:cNvSpPr txBox="1"/>
          <p:nvPr/>
        </p:nvSpPr>
        <p:spPr>
          <a:xfrm>
            <a:off x="138050" y="2937600"/>
            <a:ext cx="7211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How to work with an insecure boss</a:t>
            </a:r>
            <a:endParaRPr b="1" sz="3600">
              <a:solidFill>
                <a:schemeClr val="lt1"/>
              </a:solidFill>
              <a:latin typeface="Signika"/>
              <a:ea typeface="Signika"/>
              <a:cs typeface="Signika"/>
              <a:sym typeface="Signika"/>
            </a:endParaRPr>
          </a:p>
        </p:txBody>
      </p:sp>
      <p:sp>
        <p:nvSpPr>
          <p:cNvPr id="110" name="Google Shape;110;p21"/>
          <p:cNvSpPr txBox="1"/>
          <p:nvPr/>
        </p:nvSpPr>
        <p:spPr>
          <a:xfrm>
            <a:off x="138050" y="4089675"/>
            <a:ext cx="535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chemeClr val="lt1"/>
                </a:solidFill>
                <a:latin typeface="Signika Light"/>
                <a:ea typeface="Signika Light"/>
                <a:cs typeface="Signika Light"/>
                <a:sym typeface="Signika Light"/>
              </a:rPr>
              <a:t>But first…</a:t>
            </a:r>
            <a:endParaRPr b="1" sz="2400">
              <a:solidFill>
                <a:schemeClr val="lt1"/>
              </a:solidFill>
              <a:latin typeface="Signika"/>
              <a:ea typeface="Signika"/>
              <a:cs typeface="Signika"/>
              <a:sym typeface="Signika"/>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2" name="Shape 352"/>
        <p:cNvGrpSpPr/>
        <p:nvPr/>
      </p:nvGrpSpPr>
      <p:grpSpPr>
        <a:xfrm>
          <a:off x="0" y="0"/>
          <a:ext cx="0" cy="0"/>
          <a:chOff x="0" y="0"/>
          <a:chExt cx="0" cy="0"/>
        </a:xfrm>
      </p:grpSpPr>
      <p:sp>
        <p:nvSpPr>
          <p:cNvPr id="353" name="Google Shape;353;p48"/>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54" name="Google Shape;354;p48"/>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t>
            </a:r>
            <a:r>
              <a:rPr b="1" lang="en-GB" sz="1800">
                <a:solidFill>
                  <a:srgbClr val="000032"/>
                </a:solidFill>
                <a:latin typeface="Signika"/>
                <a:ea typeface="Signika"/>
                <a:cs typeface="Signika"/>
                <a:sym typeface="Signika"/>
              </a:rPr>
              <a:t>answers</a:t>
            </a:r>
            <a:r>
              <a:rPr b="1" lang="en-GB" sz="1800">
                <a:solidFill>
                  <a:srgbClr val="000032"/>
                </a:solidFill>
                <a:latin typeface="Signika"/>
                <a:ea typeface="Signika"/>
                <a:cs typeface="Signika"/>
                <a:sym typeface="Signika"/>
              </a:rPr>
              <a:t>.</a:t>
            </a:r>
            <a:endParaRPr b="1" sz="1800">
              <a:solidFill>
                <a:srgbClr val="000032"/>
              </a:solidFill>
              <a:latin typeface="Signika"/>
              <a:ea typeface="Signika"/>
              <a:cs typeface="Signika"/>
              <a:sym typeface="Signika"/>
            </a:endParaRPr>
          </a:p>
        </p:txBody>
      </p:sp>
      <p:sp>
        <p:nvSpPr>
          <p:cNvPr id="355" name="Google Shape;355;p48"/>
          <p:cNvSpPr txBox="1"/>
          <p:nvPr/>
        </p:nvSpPr>
        <p:spPr>
          <a:xfrm>
            <a:off x="1215475" y="985800"/>
            <a:ext cx="7162800" cy="3234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Their choices are likely to face intense resistance from their business partners. (push)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35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policy is bound to have a lot of negative consequences that might lead to a fall in the company's market value. (backfire)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35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One of the reasons the head of the department was fired was that he used to criticize and offend his subordinates. (put)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3500"/>
              </a:spcBef>
              <a:spcAft>
                <a:spcPts val="35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Companies should retrain their bosses and teach them to refrain from using destructive communication methods. (resort) </a:t>
            </a:r>
            <a:endParaRPr>
              <a:solidFill>
                <a:schemeClr val="dk1"/>
              </a:solidFill>
              <a:latin typeface="Signika Light"/>
              <a:ea typeface="Signika Light"/>
              <a:cs typeface="Signika Light"/>
              <a:sym typeface="Signika Light"/>
            </a:endParaRPr>
          </a:p>
        </p:txBody>
      </p:sp>
      <p:sp>
        <p:nvSpPr>
          <p:cNvPr id="356" name="Google Shape;356;p48"/>
          <p:cNvSpPr txBox="1"/>
          <p:nvPr/>
        </p:nvSpPr>
        <p:spPr>
          <a:xfrm>
            <a:off x="1664250" y="1279339"/>
            <a:ext cx="5815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Their business partners are likely to push back against their choices.</a:t>
            </a:r>
            <a:endParaRPr>
              <a:solidFill>
                <a:srgbClr val="000032"/>
              </a:solidFill>
              <a:highlight>
                <a:srgbClr val="FCD56A"/>
              </a:highlight>
              <a:latin typeface="Signika Light"/>
              <a:ea typeface="Signika Light"/>
              <a:cs typeface="Signika Light"/>
              <a:sym typeface="Signika Light"/>
            </a:endParaRPr>
          </a:p>
        </p:txBody>
      </p:sp>
      <p:sp>
        <p:nvSpPr>
          <p:cNvPr id="357" name="Google Shape;357;p48"/>
          <p:cNvSpPr txBox="1"/>
          <p:nvPr/>
        </p:nvSpPr>
        <p:spPr>
          <a:xfrm>
            <a:off x="1664250" y="2179042"/>
            <a:ext cx="655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The new policy is bound to backfire and lead to a fall in the company's market value.</a:t>
            </a:r>
            <a:endParaRPr>
              <a:solidFill>
                <a:srgbClr val="000032"/>
              </a:solidFill>
              <a:highlight>
                <a:srgbClr val="FCD56A"/>
              </a:highlight>
              <a:latin typeface="Signika Light"/>
              <a:ea typeface="Signika Light"/>
              <a:cs typeface="Signika Light"/>
              <a:sym typeface="Signika Light"/>
            </a:endParaRPr>
          </a:p>
        </p:txBody>
      </p:sp>
      <p:sp>
        <p:nvSpPr>
          <p:cNvPr id="358" name="Google Shape;358;p48"/>
          <p:cNvSpPr txBox="1"/>
          <p:nvPr/>
        </p:nvSpPr>
        <p:spPr>
          <a:xfrm>
            <a:off x="1664250" y="3084766"/>
            <a:ext cx="70206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One of the reasons the head of the department was fired was that he used to put down his subordinates.</a:t>
            </a:r>
            <a:endParaRPr>
              <a:solidFill>
                <a:srgbClr val="000032"/>
              </a:solidFill>
              <a:highlight>
                <a:srgbClr val="FCD56A"/>
              </a:highlight>
              <a:latin typeface="Signika Light"/>
              <a:ea typeface="Signika Light"/>
              <a:cs typeface="Signika Light"/>
              <a:sym typeface="Signika Light"/>
            </a:endParaRPr>
          </a:p>
        </p:txBody>
      </p:sp>
      <p:sp>
        <p:nvSpPr>
          <p:cNvPr id="359" name="Google Shape;359;p48"/>
          <p:cNvSpPr txBox="1"/>
          <p:nvPr/>
        </p:nvSpPr>
        <p:spPr>
          <a:xfrm>
            <a:off x="1664250" y="4043408"/>
            <a:ext cx="67140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Companies should retrain their bosses so that they do not resort to destructive communication methods.</a:t>
            </a:r>
            <a:endParaRPr>
              <a:solidFill>
                <a:srgbClr val="000032"/>
              </a:solidFill>
              <a:highlight>
                <a:srgbClr val="FCD56A"/>
              </a:highlight>
              <a:latin typeface="Signika Light"/>
              <a:ea typeface="Signika Light"/>
              <a:cs typeface="Signika Light"/>
              <a:sym typeface="Signika Light"/>
            </a:endParaRPr>
          </a:p>
        </p:txBody>
      </p:sp>
      <p:sp>
        <p:nvSpPr>
          <p:cNvPr id="360" name="Google Shape;360;p48"/>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1/2</a:t>
            </a:r>
            <a:endParaRPr>
              <a:solidFill>
                <a:srgbClr val="FFFF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1000"/>
                                        <p:tgtEl>
                                          <p:spTgt spid="3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1000"/>
                                        <p:tgtEl>
                                          <p:spTgt spid="3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1000"/>
                                        <p:tgtEl>
                                          <p:spTgt spid="3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1000"/>
                                        <p:tgtEl>
                                          <p:spTgt spid="3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4" name="Shape 364"/>
        <p:cNvGrpSpPr/>
        <p:nvPr/>
      </p:nvGrpSpPr>
      <p:grpSpPr>
        <a:xfrm>
          <a:off x="0" y="0"/>
          <a:ext cx="0" cy="0"/>
          <a:chOff x="0" y="0"/>
          <a:chExt cx="0" cy="0"/>
        </a:xfrm>
      </p:grpSpPr>
      <p:sp>
        <p:nvSpPr>
          <p:cNvPr id="365" name="Google Shape;365;p49"/>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366" name="Google Shape;366;p49"/>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see some possible answers.</a:t>
            </a:r>
            <a:endParaRPr b="1" sz="1800">
              <a:solidFill>
                <a:srgbClr val="000032"/>
              </a:solidFill>
              <a:latin typeface="Signika"/>
              <a:ea typeface="Signika"/>
              <a:cs typeface="Signika"/>
              <a:sym typeface="Signika"/>
            </a:endParaRPr>
          </a:p>
        </p:txBody>
      </p:sp>
      <p:sp>
        <p:nvSpPr>
          <p:cNvPr id="367" name="Google Shape;367;p49"/>
          <p:cNvSpPr txBox="1"/>
          <p:nvPr/>
        </p:nvSpPr>
        <p:spPr>
          <a:xfrm>
            <a:off x="1215475" y="985800"/>
            <a:ext cx="7257000" cy="20415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startAt="5"/>
            </a:pPr>
            <a:r>
              <a:rPr lang="en-GB">
                <a:solidFill>
                  <a:schemeClr val="dk1"/>
                </a:solidFill>
                <a:latin typeface="Signika Light"/>
                <a:ea typeface="Signika Light"/>
                <a:cs typeface="Signika Light"/>
                <a:sym typeface="Signika Light"/>
              </a:rPr>
              <a:t>The new perks aim at increasing worker motivation and reducing staff turnover. (amp)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3500"/>
              </a:spcBef>
              <a:spcAft>
                <a:spcPts val="0"/>
              </a:spcAft>
              <a:buClr>
                <a:schemeClr val="dk1"/>
              </a:buClr>
              <a:buSzPts val="1400"/>
              <a:buFont typeface="Signika Light"/>
              <a:buAutoNum type="alphaUcPeriod" startAt="5"/>
            </a:pPr>
            <a:r>
              <a:rPr lang="en-GB">
                <a:solidFill>
                  <a:schemeClr val="dk1"/>
                </a:solidFill>
                <a:latin typeface="Signika Light"/>
                <a:ea typeface="Signika Light"/>
                <a:cs typeface="Signika Light"/>
                <a:sym typeface="Signika Light"/>
              </a:rPr>
              <a:t>Before rejecting a new idea, make sure you’ve weighed up its pros and cons. (shoot)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3500"/>
              </a:spcBef>
              <a:spcAft>
                <a:spcPts val="3500"/>
              </a:spcAft>
              <a:buClr>
                <a:schemeClr val="dk1"/>
              </a:buClr>
              <a:buSzPts val="1400"/>
              <a:buFont typeface="Signika Light"/>
              <a:buAutoNum type="alphaUcPeriod" startAt="5"/>
            </a:pPr>
            <a:r>
              <a:rPr lang="en-GB">
                <a:solidFill>
                  <a:schemeClr val="dk1"/>
                </a:solidFill>
                <a:latin typeface="Signika Light"/>
                <a:ea typeface="Signika Light"/>
                <a:cs typeface="Signika Light"/>
                <a:sym typeface="Signika Light"/>
              </a:rPr>
              <a:t>If you take revenge for aggressive behaviour towards you, you are unlikely to solve a conflict. (retaliate) </a:t>
            </a:r>
            <a:endParaRPr>
              <a:solidFill>
                <a:schemeClr val="dk1"/>
              </a:solidFill>
              <a:latin typeface="Signika Light"/>
              <a:ea typeface="Signika Light"/>
              <a:cs typeface="Signika Light"/>
              <a:sym typeface="Signika Light"/>
            </a:endParaRPr>
          </a:p>
        </p:txBody>
      </p:sp>
      <p:sp>
        <p:nvSpPr>
          <p:cNvPr id="368" name="Google Shape;368;p49"/>
          <p:cNvSpPr/>
          <p:nvPr/>
        </p:nvSpPr>
        <p:spPr>
          <a:xfrm>
            <a:off x="0" y="0"/>
            <a:ext cx="835200" cy="3027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FFFFFF"/>
                </a:solidFill>
                <a:latin typeface="Signika"/>
                <a:ea typeface="Signika"/>
                <a:cs typeface="Signika"/>
                <a:sym typeface="Signika"/>
              </a:rPr>
              <a:t>part 2/2</a:t>
            </a:r>
            <a:endParaRPr>
              <a:solidFill>
                <a:srgbClr val="FFFFFF"/>
              </a:solidFill>
            </a:endParaRPr>
          </a:p>
        </p:txBody>
      </p:sp>
      <p:sp>
        <p:nvSpPr>
          <p:cNvPr id="369" name="Google Shape;369;p49"/>
          <p:cNvSpPr txBox="1"/>
          <p:nvPr/>
        </p:nvSpPr>
        <p:spPr>
          <a:xfrm>
            <a:off x="1664250" y="1279350"/>
            <a:ext cx="624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The new perks aim at amping up worker motivation and reducing staff turnover. </a:t>
            </a:r>
            <a:endParaRPr>
              <a:solidFill>
                <a:srgbClr val="000032"/>
              </a:solidFill>
              <a:highlight>
                <a:srgbClr val="FCD56A"/>
              </a:highlight>
              <a:latin typeface="Signika Light"/>
              <a:ea typeface="Signika Light"/>
              <a:cs typeface="Signika Light"/>
              <a:sym typeface="Signika Light"/>
            </a:endParaRPr>
          </a:p>
        </p:txBody>
      </p:sp>
      <p:sp>
        <p:nvSpPr>
          <p:cNvPr id="370" name="Google Shape;370;p49"/>
          <p:cNvSpPr txBox="1"/>
          <p:nvPr/>
        </p:nvSpPr>
        <p:spPr>
          <a:xfrm>
            <a:off x="1665499" y="1983201"/>
            <a:ext cx="6537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Before shooting down a new idea, make sure you’ve weighed up its pros and cons.   </a:t>
            </a:r>
            <a:endParaRPr>
              <a:solidFill>
                <a:srgbClr val="000032"/>
              </a:solidFill>
              <a:highlight>
                <a:srgbClr val="FCD56A"/>
              </a:highlight>
              <a:latin typeface="Signika Light"/>
              <a:ea typeface="Signika Light"/>
              <a:cs typeface="Signika Light"/>
              <a:sym typeface="Signika Light"/>
            </a:endParaRPr>
          </a:p>
        </p:txBody>
      </p:sp>
      <p:sp>
        <p:nvSpPr>
          <p:cNvPr id="371" name="Google Shape;371;p49"/>
          <p:cNvSpPr txBox="1"/>
          <p:nvPr/>
        </p:nvSpPr>
        <p:spPr>
          <a:xfrm>
            <a:off x="1665499" y="2951101"/>
            <a:ext cx="65379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a:solidFill>
                  <a:srgbClr val="000032"/>
                </a:solidFill>
                <a:highlight>
                  <a:srgbClr val="FCD56A"/>
                </a:highlight>
                <a:latin typeface="Signika Light"/>
                <a:ea typeface="Signika Light"/>
                <a:cs typeface="Signika Light"/>
                <a:sym typeface="Signika Light"/>
              </a:rPr>
              <a:t>If you retaliate against aggressive behaviour towards you, you are unlikely to solve a conflict. </a:t>
            </a:r>
            <a:endParaRPr>
              <a:solidFill>
                <a:srgbClr val="000032"/>
              </a:solidFill>
              <a:highlight>
                <a:srgbClr val="FCD56A"/>
              </a:highlight>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000"/>
                                        <p:tgtEl>
                                          <p:spTgt spid="3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gtEl>
                                        <p:attrNameLst>
                                          <p:attrName>style.visibility</p:attrName>
                                        </p:attrNameLst>
                                      </p:cBhvr>
                                      <p:to>
                                        <p:strVal val="visible"/>
                                      </p:to>
                                    </p:set>
                                    <p:animEffect filter="fade" transition="in">
                                      <p:cBhvr>
                                        <p:cTn dur="1000"/>
                                        <p:tgtEl>
                                          <p:spTgt spid="3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1"/>
                                        </p:tgtEl>
                                        <p:attrNameLst>
                                          <p:attrName>style.visibility</p:attrName>
                                        </p:attrNameLst>
                                      </p:cBhvr>
                                      <p:to>
                                        <p:strVal val="visible"/>
                                      </p:to>
                                    </p:set>
                                    <p:animEffect filter="fade" transition="in">
                                      <p:cBhvr>
                                        <p:cTn dur="1000"/>
                                        <p:tgtEl>
                                          <p:spTgt spid="3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0"/>
          <p:cNvSpPr/>
          <p:nvPr/>
        </p:nvSpPr>
        <p:spPr>
          <a:xfrm>
            <a:off x="0" y="0"/>
            <a:ext cx="9144000" cy="5143500"/>
          </a:xfrm>
          <a:prstGeom prst="rect">
            <a:avLst/>
          </a:prstGeom>
          <a:solidFill>
            <a:srgbClr val="FF5C5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50"/>
          <p:cNvSpPr txBox="1"/>
          <p:nvPr/>
        </p:nvSpPr>
        <p:spPr>
          <a:xfrm flipH="1">
            <a:off x="138150" y="4743300"/>
            <a:ext cx="243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League Spartan"/>
                <a:ea typeface="League Spartan"/>
                <a:cs typeface="League Spartan"/>
                <a:sym typeface="League Spartan"/>
              </a:rPr>
              <a:t>ESL Brains</a:t>
            </a:r>
            <a:endParaRPr b="1">
              <a:solidFill>
                <a:schemeClr val="lt1"/>
              </a:solidFill>
              <a:latin typeface="League Spartan"/>
              <a:ea typeface="League Spartan"/>
              <a:cs typeface="League Spartan"/>
              <a:sym typeface="League Spartan"/>
            </a:endParaRPr>
          </a:p>
        </p:txBody>
      </p:sp>
      <p:sp>
        <p:nvSpPr>
          <p:cNvPr id="378" name="Google Shape;378;p50"/>
          <p:cNvSpPr txBox="1"/>
          <p:nvPr/>
        </p:nvSpPr>
        <p:spPr>
          <a:xfrm>
            <a:off x="138050" y="3489825"/>
            <a:ext cx="8334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600">
                <a:solidFill>
                  <a:schemeClr val="lt1"/>
                </a:solidFill>
                <a:latin typeface="Signika"/>
                <a:ea typeface="Signika"/>
                <a:cs typeface="Signika"/>
                <a:sym typeface="Signika"/>
              </a:rPr>
              <a:t>THANKS!</a:t>
            </a:r>
            <a:endParaRPr b="1" sz="3600">
              <a:solidFill>
                <a:schemeClr val="lt1"/>
              </a:solidFill>
              <a:latin typeface="Signika"/>
              <a:ea typeface="Signika"/>
              <a:cs typeface="Signika"/>
              <a:sym typeface="Signika"/>
            </a:endParaRPr>
          </a:p>
        </p:txBody>
      </p:sp>
      <p:sp>
        <p:nvSpPr>
          <p:cNvPr id="379" name="Google Shape;379;p50"/>
          <p:cNvSpPr/>
          <p:nvPr/>
        </p:nvSpPr>
        <p:spPr>
          <a:xfrm>
            <a:off x="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50"/>
          <p:cNvSpPr/>
          <p:nvPr/>
        </p:nvSpPr>
        <p:spPr>
          <a:xfrm>
            <a:off x="9078300" y="0"/>
            <a:ext cx="657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16" name="Google Shape;116;p22"/>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Read the characteristics. Mark those you think an insecure boss might have. </a:t>
            </a:r>
            <a:endParaRPr b="1" sz="1800">
              <a:solidFill>
                <a:srgbClr val="000032"/>
              </a:solidFill>
              <a:latin typeface="Signika"/>
              <a:ea typeface="Signika"/>
              <a:cs typeface="Signika"/>
              <a:sym typeface="Signika"/>
            </a:endParaRPr>
          </a:p>
        </p:txBody>
      </p:sp>
      <p:sp>
        <p:nvSpPr>
          <p:cNvPr id="117" name="Google Shape;117;p22"/>
          <p:cNvSpPr txBox="1"/>
          <p:nvPr/>
        </p:nvSpPr>
        <p:spPr>
          <a:xfrm>
            <a:off x="222175" y="901262"/>
            <a:ext cx="3758100" cy="278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caring too much about what others think of them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delegating tasks to others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emphasizing their achievements and skills while not acknowledging others’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making sure that not a single decision is taken without their approval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being flexible when it’s convenient</a:t>
            </a:r>
            <a:endParaRPr sz="1500">
              <a:solidFill>
                <a:schemeClr val="dk1"/>
              </a:solidFill>
              <a:latin typeface="Signika Light"/>
              <a:ea typeface="Signika Light"/>
              <a:cs typeface="Signika Light"/>
              <a:sym typeface="Signika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23" name="Google Shape;123;p23"/>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Watch the first part of the video (to 02:34) and check your ideas. </a:t>
            </a:r>
            <a:endParaRPr b="1" sz="1800">
              <a:solidFill>
                <a:srgbClr val="000032"/>
              </a:solidFill>
              <a:latin typeface="Signika"/>
              <a:ea typeface="Signika"/>
              <a:cs typeface="Signika"/>
              <a:sym typeface="Signika"/>
            </a:endParaRPr>
          </a:p>
        </p:txBody>
      </p:sp>
      <p:sp>
        <p:nvSpPr>
          <p:cNvPr id="124" name="Google Shape;124;p23"/>
          <p:cNvSpPr txBox="1"/>
          <p:nvPr/>
        </p:nvSpPr>
        <p:spPr>
          <a:xfrm>
            <a:off x="222175" y="901262"/>
            <a:ext cx="3758100" cy="278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caring too much about what others think of them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delegating tasks to others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emphasizing their achievements and skills while not acknowledging others’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making sure that not a single decision is taken without their approval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being flexible when it’s convenient</a:t>
            </a:r>
            <a:endParaRPr sz="1500">
              <a:solidFill>
                <a:schemeClr val="dk1"/>
              </a:solidFill>
              <a:latin typeface="Signika Light"/>
              <a:ea typeface="Signika Light"/>
              <a:cs typeface="Signika Light"/>
              <a:sym typeface="Signika Light"/>
            </a:endParaRPr>
          </a:p>
        </p:txBody>
      </p:sp>
      <p:pic>
        <p:nvPicPr>
          <p:cNvPr descr="Of all the bad bosses out there, one of the most common–and most painful to work for–is the one who’s plagued by doubt. Here’s how to deal with them.&#10;&#10;00:00 If you’ve ever doubted yourself because your boss doesn’t have faith in you, shoots down your ideas without explanation, or blames you for their lack of success, this video is for you.&#10;00:34 How do you know if you’re dealing with an insecure boss?&#10;01:05 Don’t try to retaliate! You’ll only make things worse.&#10;01:30 A little self-doubt is normal, but here’s where it crosses the line.&#10;02:41 Tactic 1: Remain patient.&#10;03:25 Tactic 2: Frame your work as a joint effort.&#10;04:05 Tactic 3: Signal that you’re not a threat.&#10;04:45 Tactic 4: Flattery works–as long as it’s genuine.&#10;05:25 Tactic 5: Restore their sense of control.&#10;06:40 Realize though: You’re not going to change them.&#10;07:00 Let’s recap!&#10;&#10;The tips in this Harvard Business Review Guide come from Amy Gallo’s book, “Getting Along: How to Work with Anyone (Even Difficult People)”, available here: https://www.amazon.com/Getting-Along-Anyone-Difficult-People/dp/1647821061/&#10;&#10;SEE ALSO:&#10;Managing 3 Types of Bad Bosses: https://hbr.org/2014/12/managing-3-types-of-bad-bosses&#10;What to Do When You Have a Bad Boss: https://hbr.org/2018/09/what-to-do-when-you-have-a-bad-boss&#10;&#10;Produced by Amy Gallo and Scott LaPierre&#10;Video by Andy Robinson&#10;Design by Riko Cribbs, Alex Belser, and Karen Player&#10;&#10;Follow us:&#10;https://hbr.org/&#10;https://www.linkedin.com/company/harvard-business-review/&#10;https://www.facebook.com/HBR/&#10;https://twitter.com/HarvardBiz&#10;https://www.instagram.com/harvard_business_review&#10;&#10;Sign up for Newsletters: https://hbr.org/email-newsletters&#10;&#10;#HarvardBusinessReview #BadBoss #Insecurity&#10;&#10;Copyright © 2022 Harvard Business School Publishing. All rights reserved." id="125" name="Google Shape;125;p23" title="How to Work with an Insecure Boss: The Harvard Business Review Guide">
            <a:hlinkClick r:id="rId3"/>
          </p:cNvPr>
          <p:cNvPicPr preferRelativeResize="0"/>
          <p:nvPr/>
        </p:nvPicPr>
        <p:blipFill>
          <a:blip r:embed="rId4">
            <a:alphaModFix/>
          </a:blip>
          <a:stretch>
            <a:fillRect/>
          </a:stretch>
        </p:blipFill>
        <p:spPr>
          <a:xfrm>
            <a:off x="4102550" y="901250"/>
            <a:ext cx="4572000" cy="3429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4"/>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31" name="Google Shape;131;p24"/>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32" name="Google Shape;132;p24"/>
          <p:cNvSpPr txBox="1"/>
          <p:nvPr/>
        </p:nvSpPr>
        <p:spPr>
          <a:xfrm>
            <a:off x="222175" y="901262"/>
            <a:ext cx="3758100" cy="278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caring too much about what others think of them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delegating tasks to others</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emphasizing their achievements and skills while not acknowledging others’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making sure that not a single decision is taken without their approval </a:t>
            </a:r>
            <a:endParaRPr sz="1500">
              <a:solidFill>
                <a:schemeClr val="dk1"/>
              </a:solidFill>
              <a:latin typeface="Signika Light"/>
              <a:ea typeface="Signika Light"/>
              <a:cs typeface="Signika Light"/>
              <a:sym typeface="Signika Light"/>
            </a:endParaRPr>
          </a:p>
          <a:p>
            <a:pPr indent="-323850" lvl="0" marL="457200" rtl="0" algn="l">
              <a:lnSpc>
                <a:spcPct val="115000"/>
              </a:lnSpc>
              <a:spcBef>
                <a:spcPts val="1000"/>
              </a:spcBef>
              <a:spcAft>
                <a:spcPts val="1000"/>
              </a:spcAft>
              <a:buClr>
                <a:schemeClr val="dk1"/>
              </a:buClr>
              <a:buSzPts val="1500"/>
              <a:buFont typeface="Signika Light"/>
              <a:buAutoNum type="alphaUcPeriod"/>
            </a:pPr>
            <a:r>
              <a:rPr lang="en-GB" sz="1500">
                <a:solidFill>
                  <a:schemeClr val="dk1"/>
                </a:solidFill>
                <a:latin typeface="Signika Light"/>
                <a:ea typeface="Signika Light"/>
                <a:cs typeface="Signika Light"/>
                <a:sym typeface="Signika Light"/>
              </a:rPr>
              <a:t>being flexible when it’s convenient</a:t>
            </a:r>
            <a:endParaRPr sz="1500">
              <a:solidFill>
                <a:schemeClr val="dk1"/>
              </a:solidFill>
              <a:latin typeface="Signika Light"/>
              <a:ea typeface="Signika Light"/>
              <a:cs typeface="Signika Light"/>
              <a:sym typeface="Signika Light"/>
            </a:endParaRPr>
          </a:p>
        </p:txBody>
      </p:sp>
      <p:sp>
        <p:nvSpPr>
          <p:cNvPr id="133" name="Google Shape;133;p24"/>
          <p:cNvSpPr/>
          <p:nvPr/>
        </p:nvSpPr>
        <p:spPr>
          <a:xfrm rot="525373">
            <a:off x="3926013" y="269601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134" name="Google Shape;134;p24"/>
          <p:cNvSpPr/>
          <p:nvPr/>
        </p:nvSpPr>
        <p:spPr>
          <a:xfrm rot="525373">
            <a:off x="3926013" y="203566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
        <p:nvSpPr>
          <p:cNvPr id="135" name="Google Shape;135;p24"/>
          <p:cNvSpPr/>
          <p:nvPr/>
        </p:nvSpPr>
        <p:spPr>
          <a:xfrm rot="525373">
            <a:off x="3926013" y="1022468"/>
            <a:ext cx="213726" cy="201106"/>
          </a:xfrm>
          <a:custGeom>
            <a:rect b="b" l="l" r="r" t="t"/>
            <a:pathLst>
              <a:path extrusionOk="0" h="12382" w="13159">
                <a:moveTo>
                  <a:pt x="353" y="6103"/>
                </a:moveTo>
                <a:lnTo>
                  <a:pt x="6668" y="12382"/>
                </a:lnTo>
                <a:lnTo>
                  <a:pt x="13159" y="0"/>
                </a:lnTo>
                <a:lnTo>
                  <a:pt x="8996" y="0"/>
                </a:lnTo>
                <a:lnTo>
                  <a:pt x="5504" y="6808"/>
                </a:lnTo>
                <a:lnTo>
                  <a:pt x="1905" y="2892"/>
                </a:lnTo>
                <a:lnTo>
                  <a:pt x="0" y="5644"/>
                </a:lnTo>
                <a:close/>
              </a:path>
            </a:pathLst>
          </a:custGeom>
          <a:solidFill>
            <a:srgbClr val="60AE92"/>
          </a:solid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5"/>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1" name="Google Shape;141;p25"/>
          <p:cNvSpPr txBox="1"/>
          <p:nvPr/>
        </p:nvSpPr>
        <p:spPr>
          <a:xfrm>
            <a:off x="222175" y="277200"/>
            <a:ext cx="8250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Watch the first part of the video (to 02:34) again. Complete the gaps with the missing words. </a:t>
            </a:r>
            <a:endParaRPr b="1" sz="1800">
              <a:solidFill>
                <a:srgbClr val="000032"/>
              </a:solidFill>
              <a:latin typeface="Signika"/>
              <a:ea typeface="Signika"/>
              <a:cs typeface="Signika"/>
              <a:sym typeface="Signika"/>
            </a:endParaRPr>
          </a:p>
        </p:txBody>
      </p:sp>
      <p:sp>
        <p:nvSpPr>
          <p:cNvPr id="142" name="Google Shape;142;p25"/>
          <p:cNvSpPr txBox="1"/>
          <p:nvPr/>
        </p:nvSpPr>
        <p:spPr>
          <a:xfrm>
            <a:off x="222175" y="901250"/>
            <a:ext cx="4561500" cy="39297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If you’ve ever doubted yourself because your boss doesn’t have faith in you or ___ your ideas without any explanation, or blames you for their lack of success, this video is for you.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They’re always highlighting their own expertise or credentials, sometimes </a:t>
            </a:r>
            <a:r>
              <a:rPr lang="en-GB">
                <a:solidFill>
                  <a:schemeClr val="dk1"/>
                </a:solidFill>
                <a:latin typeface="Signika Light"/>
                <a:ea typeface="Signika Light"/>
                <a:cs typeface="Signika Light"/>
                <a:sym typeface="Signika Light"/>
              </a:rPr>
              <a:t>___ </a:t>
            </a:r>
            <a:r>
              <a:rPr lang="en-GB">
                <a:solidFill>
                  <a:schemeClr val="dk1"/>
                </a:solidFill>
                <a:latin typeface="Signika Light"/>
                <a:ea typeface="Signika Light"/>
                <a:cs typeface="Signika Light"/>
                <a:sym typeface="Signika Light"/>
              </a:rPr>
              <a:t>others to make themselves feel better.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It is so tempting to </a:t>
            </a:r>
            <a:r>
              <a:rPr lang="en-GB">
                <a:solidFill>
                  <a:schemeClr val="dk1"/>
                </a:solidFill>
                <a:latin typeface="Signika Light"/>
                <a:ea typeface="Signika Light"/>
                <a:cs typeface="Signika Light"/>
                <a:sym typeface="Signika Light"/>
              </a:rPr>
              <a:t>___</a:t>
            </a:r>
            <a:r>
              <a:rPr lang="en-GB">
                <a:solidFill>
                  <a:schemeClr val="dk1"/>
                </a:solidFill>
                <a:latin typeface="Signika Light"/>
                <a:ea typeface="Signika Light"/>
                <a:cs typeface="Signika Light"/>
                <a:sym typeface="Signika Light"/>
              </a:rPr>
              <a:t>, or to push </a:t>
            </a:r>
            <a:r>
              <a:rPr lang="en-GB">
                <a:solidFill>
                  <a:schemeClr val="dk1"/>
                </a:solidFill>
                <a:latin typeface="Signika Light"/>
                <a:ea typeface="Signika Light"/>
                <a:cs typeface="Signika Light"/>
                <a:sym typeface="Signika Light"/>
              </a:rPr>
              <a:t>___</a:t>
            </a:r>
            <a:r>
              <a:rPr lang="en-GB">
                <a:solidFill>
                  <a:schemeClr val="dk1"/>
                </a:solidFill>
                <a:latin typeface="Signika Light"/>
                <a:ea typeface="Signika Light"/>
                <a:cs typeface="Signika Light"/>
                <a:sym typeface="Signika Light"/>
              </a:rPr>
              <a:t>, or confront them, or even report them to their boss, but you shouldn’t do that. It is likely to </a:t>
            </a:r>
            <a:r>
              <a:rPr lang="en-GB">
                <a:solidFill>
                  <a:schemeClr val="dk1"/>
                </a:solidFill>
                <a:latin typeface="Signika Light"/>
                <a:ea typeface="Signika Light"/>
                <a:cs typeface="Signika Light"/>
                <a:sym typeface="Signika Light"/>
              </a:rPr>
              <a:t>___ </a:t>
            </a:r>
            <a:r>
              <a:rPr lang="en-GB">
                <a:solidFill>
                  <a:schemeClr val="dk1"/>
                </a:solidFill>
                <a:latin typeface="Signika Light"/>
                <a:ea typeface="Signika Light"/>
                <a:cs typeface="Signika Light"/>
                <a:sym typeface="Signika Light"/>
              </a:rPr>
              <a:t>big time.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Once they sense that you have disdain for them, or that you can’t be trusted, they’re likely to </a:t>
            </a:r>
            <a:r>
              <a:rPr lang="en-GB">
                <a:solidFill>
                  <a:schemeClr val="dk1"/>
                </a:solidFill>
                <a:latin typeface="Signika Light"/>
                <a:ea typeface="Signika Light"/>
                <a:cs typeface="Signika Light"/>
                <a:sym typeface="Signika Light"/>
              </a:rPr>
              <a:t>___ </a:t>
            </a:r>
            <a:r>
              <a:rPr lang="en-GB">
                <a:solidFill>
                  <a:schemeClr val="dk1"/>
                </a:solidFill>
                <a:latin typeface="Signika Light"/>
                <a:ea typeface="Signika Light"/>
                <a:cs typeface="Signika Light"/>
                <a:sym typeface="Signika Light"/>
              </a:rPr>
              <a:t>their defensiveness.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6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They end up </a:t>
            </a:r>
            <a:r>
              <a:rPr lang="en-GB">
                <a:solidFill>
                  <a:schemeClr val="dk1"/>
                </a:solidFill>
                <a:latin typeface="Signika Light"/>
                <a:ea typeface="Signika Light"/>
                <a:cs typeface="Signika Light"/>
                <a:sym typeface="Signika Light"/>
              </a:rPr>
              <a:t>___ </a:t>
            </a:r>
            <a:r>
              <a:rPr lang="en-GB">
                <a:solidFill>
                  <a:schemeClr val="dk1"/>
                </a:solidFill>
                <a:latin typeface="Signika Light"/>
                <a:ea typeface="Signika Light"/>
                <a:cs typeface="Signika Light"/>
                <a:sym typeface="Signika Light"/>
              </a:rPr>
              <a:t>the tactics I just outlined. </a:t>
            </a:r>
            <a:endParaRPr>
              <a:solidFill>
                <a:schemeClr val="dk1"/>
              </a:solidFill>
              <a:latin typeface="Signika Light"/>
              <a:ea typeface="Signika Light"/>
              <a:cs typeface="Signika Light"/>
              <a:sym typeface="Signika Light"/>
            </a:endParaRPr>
          </a:p>
        </p:txBody>
      </p:sp>
      <p:pic>
        <p:nvPicPr>
          <p:cNvPr descr="Of all the bad bosses out there, one of the most common–and most painful to work for–is the one who’s plagued by doubt. Here’s how to deal with them.&#10;&#10;00:00 If you’ve ever doubted yourself because your boss doesn’t have faith in you, shoots down your ideas without explanation, or blames you for their lack of success, this video is for you.&#10;00:34 How do you know if you’re dealing with an insecure boss?&#10;01:05 Don’t try to retaliate! You’ll only make things worse.&#10;01:30 A little self-doubt is normal, but here’s where it crosses the line.&#10;02:41 Tactic 1: Remain patient.&#10;03:25 Tactic 2: Frame your work as a joint effort.&#10;04:05 Tactic 3: Signal that you’re not a threat.&#10;04:45 Tactic 4: Flattery works–as long as it’s genuine.&#10;05:25 Tactic 5: Restore their sense of control.&#10;06:40 Realize though: You’re not going to change them.&#10;07:00 Let’s recap!&#10;&#10;The tips in this Harvard Business Review Guide come from Amy Gallo’s book, “Getting Along: How to Work with Anyone (Even Difficult People)”, available here: https://www.amazon.com/Getting-Along-Anyone-Difficult-People/dp/1647821061/&#10;&#10;SEE ALSO:&#10;Managing 3 Types of Bad Bosses: https://hbr.org/2014/12/managing-3-types-of-bad-bosses&#10;What to Do When You Have a Bad Boss: https://hbr.org/2018/09/what-to-do-when-you-have-a-bad-boss&#10;&#10;Produced by Amy Gallo and Scott LaPierre&#10;Video by Andy Robinson&#10;Design by Riko Cribbs, Alex Belser, and Karen Player&#10;&#10;Follow us:&#10;https://hbr.org/&#10;https://www.linkedin.com/company/harvard-business-review/&#10;https://www.facebook.com/HBR/&#10;https://twitter.com/HarvardBiz&#10;https://www.instagram.com/harvard_business_review&#10;&#10;Sign up for Newsletters: https://hbr.org/email-newsletters&#10;&#10;#HarvardBusinessReview #BadBoss #Insecurity&#10;&#10;Copyright © 2022 Harvard Business School Publishing. All rights reserved." id="143" name="Google Shape;143;p25" title="How to Work with an Insecure Boss: The Harvard Business Review Guide">
            <a:hlinkClick r:id="rId3"/>
          </p:cNvPr>
          <p:cNvPicPr preferRelativeResize="0"/>
          <p:nvPr/>
        </p:nvPicPr>
        <p:blipFill>
          <a:blip r:embed="rId4">
            <a:alphaModFix/>
          </a:blip>
          <a:stretch>
            <a:fillRect/>
          </a:stretch>
        </p:blipFill>
        <p:spPr>
          <a:xfrm>
            <a:off x="4833200" y="1033288"/>
            <a:ext cx="4102550" cy="30769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6"/>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49" name="Google Shape;149;p26"/>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Let’s check the answers.</a:t>
            </a:r>
            <a:endParaRPr b="1" sz="1800">
              <a:solidFill>
                <a:srgbClr val="000032"/>
              </a:solidFill>
              <a:latin typeface="Signika"/>
              <a:ea typeface="Signika"/>
              <a:cs typeface="Signika"/>
              <a:sym typeface="Signika"/>
            </a:endParaRPr>
          </a:p>
        </p:txBody>
      </p:sp>
      <p:sp>
        <p:nvSpPr>
          <p:cNvPr id="150" name="Google Shape;150;p26"/>
          <p:cNvSpPr/>
          <p:nvPr/>
        </p:nvSpPr>
        <p:spPr>
          <a:xfrm>
            <a:off x="4988075" y="1227325"/>
            <a:ext cx="12072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shoots down </a:t>
            </a:r>
            <a:endParaRPr>
              <a:solidFill>
                <a:srgbClr val="000032"/>
              </a:solidFill>
              <a:latin typeface="Signika"/>
              <a:ea typeface="Signika"/>
              <a:cs typeface="Signika"/>
              <a:sym typeface="Signika"/>
            </a:endParaRPr>
          </a:p>
        </p:txBody>
      </p:sp>
      <p:sp>
        <p:nvSpPr>
          <p:cNvPr id="151" name="Google Shape;151;p26"/>
          <p:cNvSpPr/>
          <p:nvPr/>
        </p:nvSpPr>
        <p:spPr>
          <a:xfrm>
            <a:off x="5801252" y="2862475"/>
            <a:ext cx="6159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back</a:t>
            </a:r>
            <a:endParaRPr>
              <a:solidFill>
                <a:srgbClr val="000032"/>
              </a:solidFill>
              <a:latin typeface="Signika"/>
              <a:ea typeface="Signika"/>
              <a:cs typeface="Signika"/>
              <a:sym typeface="Signika"/>
            </a:endParaRPr>
          </a:p>
        </p:txBody>
      </p:sp>
      <p:sp>
        <p:nvSpPr>
          <p:cNvPr id="152" name="Google Shape;152;p26"/>
          <p:cNvSpPr/>
          <p:nvPr/>
        </p:nvSpPr>
        <p:spPr>
          <a:xfrm>
            <a:off x="4842713" y="2862463"/>
            <a:ext cx="8907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retaliate</a:t>
            </a:r>
            <a:endParaRPr>
              <a:solidFill>
                <a:srgbClr val="000032"/>
              </a:solidFill>
              <a:latin typeface="Signika"/>
              <a:ea typeface="Signika"/>
              <a:cs typeface="Signika"/>
              <a:sym typeface="Signika"/>
            </a:endParaRPr>
          </a:p>
        </p:txBody>
      </p:sp>
      <p:sp>
        <p:nvSpPr>
          <p:cNvPr id="153" name="Google Shape;153;p26"/>
          <p:cNvSpPr/>
          <p:nvPr/>
        </p:nvSpPr>
        <p:spPr>
          <a:xfrm>
            <a:off x="4988075" y="2280825"/>
            <a:ext cx="12561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putting down </a:t>
            </a:r>
            <a:endParaRPr>
              <a:solidFill>
                <a:srgbClr val="000032"/>
              </a:solidFill>
              <a:latin typeface="Signika"/>
              <a:ea typeface="Signika"/>
              <a:cs typeface="Signika"/>
              <a:sym typeface="Signika"/>
            </a:endParaRPr>
          </a:p>
        </p:txBody>
      </p:sp>
      <p:sp>
        <p:nvSpPr>
          <p:cNvPr id="154" name="Google Shape;154;p26"/>
          <p:cNvSpPr/>
          <p:nvPr/>
        </p:nvSpPr>
        <p:spPr>
          <a:xfrm>
            <a:off x="4988075" y="4497625"/>
            <a:ext cx="12072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resorting to </a:t>
            </a:r>
            <a:endParaRPr>
              <a:solidFill>
                <a:srgbClr val="000032"/>
              </a:solidFill>
              <a:latin typeface="Signika"/>
              <a:ea typeface="Signika"/>
              <a:cs typeface="Signika"/>
              <a:sym typeface="Signika"/>
            </a:endParaRPr>
          </a:p>
        </p:txBody>
      </p:sp>
      <p:sp>
        <p:nvSpPr>
          <p:cNvPr id="155" name="Google Shape;155;p26"/>
          <p:cNvSpPr/>
          <p:nvPr/>
        </p:nvSpPr>
        <p:spPr>
          <a:xfrm>
            <a:off x="4988075" y="3886525"/>
            <a:ext cx="12072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amp up </a:t>
            </a:r>
            <a:endParaRPr>
              <a:solidFill>
                <a:srgbClr val="000032"/>
              </a:solidFill>
              <a:latin typeface="Signika"/>
              <a:ea typeface="Signika"/>
              <a:cs typeface="Signika"/>
              <a:sym typeface="Signika"/>
            </a:endParaRPr>
          </a:p>
        </p:txBody>
      </p:sp>
      <p:sp>
        <p:nvSpPr>
          <p:cNvPr id="156" name="Google Shape;156;p26"/>
          <p:cNvSpPr/>
          <p:nvPr/>
        </p:nvSpPr>
        <p:spPr>
          <a:xfrm>
            <a:off x="4988075" y="3334316"/>
            <a:ext cx="1207200" cy="213900"/>
          </a:xfrm>
          <a:prstGeom prst="rect">
            <a:avLst/>
          </a:prstGeom>
          <a:solidFill>
            <a:srgbClr val="FCD56A"/>
          </a:solidFill>
          <a:ln cap="flat" cmpd="sng" w="9525">
            <a:solidFill>
              <a:srgbClr val="FCD56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32"/>
                </a:solidFill>
                <a:latin typeface="Signika"/>
                <a:ea typeface="Signika"/>
                <a:cs typeface="Signika"/>
                <a:sym typeface="Signika"/>
              </a:rPr>
              <a:t>backfire </a:t>
            </a:r>
            <a:endParaRPr>
              <a:solidFill>
                <a:srgbClr val="000032"/>
              </a:solidFill>
              <a:latin typeface="Signika"/>
              <a:ea typeface="Signika"/>
              <a:cs typeface="Signika"/>
              <a:sym typeface="Signika"/>
            </a:endParaRPr>
          </a:p>
        </p:txBody>
      </p:sp>
      <p:sp>
        <p:nvSpPr>
          <p:cNvPr id="157" name="Google Shape;157;p26"/>
          <p:cNvSpPr txBox="1"/>
          <p:nvPr/>
        </p:nvSpPr>
        <p:spPr>
          <a:xfrm>
            <a:off x="222175" y="901250"/>
            <a:ext cx="4561500" cy="39297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If you’ve ever doubted yourself because your boss doesn’t have faith in you or ___ your ideas without any explanation, or blames you for their lack of success, this video is for you.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They’re always highlighting their own expertise or credentials, sometimes ___ others to make themselves feel better.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It is so tempting to ___, or to push ___, or confront them, or even report them to their boss, but you shouldn’t do that. It is likely to ___ big time.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Once they sense that you have disdain for them, or that you can’t be trusted, they’re likely to ___ their defensiveness.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600"/>
              </a:spcBef>
              <a:spcAft>
                <a:spcPts val="6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They end up ___ the tactics I just outlined. </a:t>
            </a:r>
            <a:endParaRPr>
              <a:solidFill>
                <a:schemeClr val="dk1"/>
              </a:solidFill>
              <a:latin typeface="Signika Light"/>
              <a:ea typeface="Signika Light"/>
              <a:cs typeface="Signika Light"/>
              <a:sym typeface="Signika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1000"/>
                                        <p:tgtEl>
                                          <p:spTgt spid="15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2"/>
                                        </p:tgtEl>
                                        <p:attrNameLst>
                                          <p:attrName>style.visibility</p:attrName>
                                        </p:attrNameLst>
                                      </p:cBhvr>
                                      <p:to>
                                        <p:strVal val="visible"/>
                                      </p:to>
                                    </p:set>
                                    <p:animEffect filter="fade" transition="in">
                                      <p:cBhvr>
                                        <p:cTn dur="1000"/>
                                        <p:tgtEl>
                                          <p:spTgt spid="1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1000"/>
                                        <p:tgtEl>
                                          <p:spTgt spid="1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1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idx="12" type="sldNum"/>
          </p:nvPr>
        </p:nvSpPr>
        <p:spPr>
          <a:xfrm>
            <a:off x="8500725" y="4746600"/>
            <a:ext cx="5394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sz="1000"/>
          </a:p>
        </p:txBody>
      </p:sp>
      <p:sp>
        <p:nvSpPr>
          <p:cNvPr id="163" name="Google Shape;163;p27"/>
          <p:cNvSpPr txBox="1"/>
          <p:nvPr/>
        </p:nvSpPr>
        <p:spPr>
          <a:xfrm>
            <a:off x="222175" y="277200"/>
            <a:ext cx="8250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000032"/>
                </a:solidFill>
                <a:latin typeface="Signika"/>
                <a:ea typeface="Signika"/>
                <a:cs typeface="Signika"/>
                <a:sym typeface="Signika"/>
              </a:rPr>
              <a:t>Match each cause with its effect.  </a:t>
            </a:r>
            <a:endParaRPr b="1" sz="1800">
              <a:solidFill>
                <a:srgbClr val="000032"/>
              </a:solidFill>
              <a:latin typeface="Signika"/>
              <a:ea typeface="Signika"/>
              <a:cs typeface="Signika"/>
              <a:sym typeface="Signika"/>
            </a:endParaRPr>
          </a:p>
        </p:txBody>
      </p:sp>
      <p:sp>
        <p:nvSpPr>
          <p:cNvPr id="164" name="Google Shape;164;p27"/>
          <p:cNvSpPr txBox="1"/>
          <p:nvPr/>
        </p:nvSpPr>
        <p:spPr>
          <a:xfrm>
            <a:off x="222175" y="748850"/>
            <a:ext cx="3918900" cy="41604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Tim has been </a:t>
            </a:r>
            <a:r>
              <a:rPr b="1" lang="en-GB">
                <a:solidFill>
                  <a:schemeClr val="dk1"/>
                </a:solidFill>
                <a:latin typeface="Signika"/>
                <a:ea typeface="Signika"/>
                <a:cs typeface="Signika"/>
                <a:sym typeface="Signika"/>
              </a:rPr>
              <a:t>putting down</a:t>
            </a:r>
            <a:r>
              <a:rPr lang="en-GB">
                <a:solidFill>
                  <a:schemeClr val="dk1"/>
                </a:solidFill>
                <a:latin typeface="Signika Light"/>
                <a:ea typeface="Signika Light"/>
                <a:cs typeface="Signika Light"/>
                <a:sym typeface="Signika Light"/>
              </a:rPr>
              <a:t> his subordinates.</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Our manager Isabella never helped Nick and Ella when they needed it.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Elio never got into conflict, never </a:t>
            </a:r>
            <a:r>
              <a:rPr b="1" lang="en-GB">
                <a:solidFill>
                  <a:schemeClr val="dk1"/>
                </a:solidFill>
                <a:latin typeface="Signika"/>
                <a:ea typeface="Signika"/>
                <a:cs typeface="Signika"/>
                <a:sym typeface="Signika"/>
              </a:rPr>
              <a:t>pushed back</a:t>
            </a:r>
            <a:r>
              <a:rPr lang="en-GB">
                <a:solidFill>
                  <a:schemeClr val="dk1"/>
                </a:solidFill>
                <a:latin typeface="Signika Light"/>
                <a:ea typeface="Signika Light"/>
                <a:cs typeface="Signika Light"/>
                <a:sym typeface="Signika Light"/>
              </a:rPr>
              <a:t> when his interests needed defending.</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Rose’s team leader </a:t>
            </a:r>
            <a:r>
              <a:rPr b="1" lang="en-GB">
                <a:solidFill>
                  <a:schemeClr val="dk1"/>
                </a:solidFill>
                <a:latin typeface="Signika"/>
                <a:ea typeface="Signika"/>
                <a:cs typeface="Signika"/>
                <a:sym typeface="Signika"/>
              </a:rPr>
              <a:t>shoots down</a:t>
            </a:r>
            <a:r>
              <a:rPr lang="en-GB">
                <a:solidFill>
                  <a:schemeClr val="dk1"/>
                </a:solidFill>
                <a:latin typeface="Signika Light"/>
                <a:ea typeface="Signika Light"/>
                <a:cs typeface="Signika Light"/>
                <a:sym typeface="Signika Light"/>
              </a:rPr>
              <a:t> all her proposals.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boss has tried many ways of establishing her control, but none of them have worked.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rules were overly strict.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700"/>
              </a:spcAft>
              <a:buClr>
                <a:schemeClr val="dk1"/>
              </a:buClr>
              <a:buSzPts val="1400"/>
              <a:buFont typeface="Signika Light"/>
              <a:buAutoNum type="alphaUcPeriod"/>
            </a:pPr>
            <a:r>
              <a:rPr lang="en-GB">
                <a:solidFill>
                  <a:schemeClr val="dk1"/>
                </a:solidFill>
                <a:latin typeface="Signika Light"/>
                <a:ea typeface="Signika Light"/>
                <a:cs typeface="Signika Light"/>
                <a:sym typeface="Signika Light"/>
              </a:rPr>
              <a:t>The new management approach gave positive results.</a:t>
            </a:r>
            <a:endParaRPr>
              <a:solidFill>
                <a:schemeClr val="dk1"/>
              </a:solidFill>
              <a:latin typeface="Signika Light"/>
              <a:ea typeface="Signika Light"/>
              <a:cs typeface="Signika Light"/>
              <a:sym typeface="Signika Light"/>
            </a:endParaRPr>
          </a:p>
        </p:txBody>
      </p:sp>
      <p:sp>
        <p:nvSpPr>
          <p:cNvPr id="165" name="Google Shape;165;p27"/>
          <p:cNvSpPr txBox="1"/>
          <p:nvPr/>
        </p:nvSpPr>
        <p:spPr>
          <a:xfrm>
            <a:off x="4572000" y="624800"/>
            <a:ext cx="4572000" cy="44085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The employees’ motivation </a:t>
            </a:r>
            <a:r>
              <a:rPr b="1" lang="en-GB">
                <a:solidFill>
                  <a:schemeClr val="dk1"/>
                </a:solidFill>
                <a:latin typeface="Signika"/>
                <a:ea typeface="Signika"/>
                <a:cs typeface="Signika"/>
                <a:sym typeface="Signika"/>
              </a:rPr>
              <a:t>amped up</a:t>
            </a:r>
            <a:r>
              <a:rPr lang="en-GB">
                <a:solidFill>
                  <a:schemeClr val="dk1"/>
                </a:solidFill>
                <a:latin typeface="Signika Light"/>
                <a:ea typeface="Signika Light"/>
                <a:cs typeface="Signika Light"/>
                <a:sym typeface="Signika Light"/>
              </a:rPr>
              <a:t> and their overall performance improved.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As a result, many of them have quit their jobs. No one likes being criticized and humiliated all the time.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Finally, she’s </a:t>
            </a:r>
            <a:r>
              <a:rPr b="1" lang="en-GB">
                <a:solidFill>
                  <a:schemeClr val="dk1"/>
                </a:solidFill>
                <a:latin typeface="Signika"/>
                <a:ea typeface="Signika"/>
                <a:cs typeface="Signika"/>
                <a:sym typeface="Signika"/>
              </a:rPr>
              <a:t>resorted to</a:t>
            </a:r>
            <a:r>
              <a:rPr lang="en-GB">
                <a:solidFill>
                  <a:schemeClr val="dk1"/>
                </a:solidFill>
                <a:latin typeface="Signika Light"/>
                <a:ea typeface="Signika Light"/>
                <a:cs typeface="Signika Light"/>
                <a:sym typeface="Signika Light"/>
              </a:rPr>
              <a:t> her last tool, which is </a:t>
            </a:r>
            <a:br>
              <a:rPr lang="en-GB">
                <a:solidFill>
                  <a:schemeClr val="dk1"/>
                </a:solidFill>
                <a:latin typeface="Signika Light"/>
                <a:ea typeface="Signika Light"/>
                <a:cs typeface="Signika Light"/>
                <a:sym typeface="Signika Light"/>
              </a:rPr>
            </a:br>
            <a:r>
              <a:rPr lang="en-GB">
                <a:solidFill>
                  <a:schemeClr val="dk1"/>
                </a:solidFill>
                <a:latin typeface="Signika Light"/>
                <a:ea typeface="Signika Light"/>
                <a:cs typeface="Signika Light"/>
                <a:sym typeface="Signika Light"/>
              </a:rPr>
              <a:t>firing the unwanted employees.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She is tired of producing ideas that are only criticized and never accepted.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In the end, his wishes were completely suppressed.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Now they are </a:t>
            </a:r>
            <a:r>
              <a:rPr b="1" lang="en-GB">
                <a:solidFill>
                  <a:schemeClr val="dk1"/>
                </a:solidFill>
                <a:latin typeface="Signika"/>
                <a:ea typeface="Signika"/>
                <a:cs typeface="Signika"/>
                <a:sym typeface="Signika"/>
              </a:rPr>
              <a:t>retaliating against </a:t>
            </a:r>
            <a:r>
              <a:rPr lang="en-GB">
                <a:solidFill>
                  <a:schemeClr val="dk1"/>
                </a:solidFill>
                <a:latin typeface="Signika Light"/>
                <a:ea typeface="Signika Light"/>
                <a:cs typeface="Signika Light"/>
                <a:sym typeface="Signika Light"/>
              </a:rPr>
              <a:t>her by doing the same. They never lend a hand when overtime is necessary. </a:t>
            </a:r>
            <a:endParaRPr>
              <a:solidFill>
                <a:schemeClr val="dk1"/>
              </a:solidFill>
              <a:latin typeface="Signika Light"/>
              <a:ea typeface="Signika Light"/>
              <a:cs typeface="Signika Light"/>
              <a:sym typeface="Signika Light"/>
            </a:endParaRPr>
          </a:p>
          <a:p>
            <a:pPr indent="-317500" lvl="0" marL="457200" rtl="0" algn="l">
              <a:lnSpc>
                <a:spcPct val="115000"/>
              </a:lnSpc>
              <a:spcBef>
                <a:spcPts val="700"/>
              </a:spcBef>
              <a:spcAft>
                <a:spcPts val="700"/>
              </a:spcAft>
              <a:buClr>
                <a:schemeClr val="dk1"/>
              </a:buClr>
              <a:buSzPts val="1400"/>
              <a:buFont typeface="Signika Light"/>
              <a:buAutoNum type="arabicPeriod"/>
            </a:pPr>
            <a:r>
              <a:rPr lang="en-GB">
                <a:solidFill>
                  <a:schemeClr val="dk1"/>
                </a:solidFill>
                <a:latin typeface="Signika Light"/>
                <a:ea typeface="Signika Light"/>
                <a:cs typeface="Signika Light"/>
                <a:sym typeface="Signika Light"/>
              </a:rPr>
              <a:t>Obviously, they </a:t>
            </a:r>
            <a:r>
              <a:rPr b="1" lang="en-GB">
                <a:solidFill>
                  <a:schemeClr val="dk1"/>
                </a:solidFill>
                <a:latin typeface="Signika"/>
                <a:ea typeface="Signika"/>
                <a:cs typeface="Signika"/>
                <a:sym typeface="Signika"/>
              </a:rPr>
              <a:t>backfired </a:t>
            </a:r>
            <a:r>
              <a:rPr lang="en-GB">
                <a:solidFill>
                  <a:schemeClr val="dk1"/>
                </a:solidFill>
                <a:latin typeface="Signika Light"/>
                <a:ea typeface="Signika Light"/>
                <a:cs typeface="Signika Light"/>
                <a:sym typeface="Signika Light"/>
              </a:rPr>
              <a:t>and the team became even less disciplined. </a:t>
            </a:r>
            <a:endParaRPr>
              <a:solidFill>
                <a:schemeClr val="dk1"/>
              </a:solidFill>
              <a:latin typeface="Signika Light"/>
              <a:ea typeface="Signika Light"/>
              <a:cs typeface="Signika Light"/>
              <a:sym typeface="Signika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SL Brains E-Lesson Plan 2.0.3">
  <a:themeElements>
    <a:clrScheme name="Simple Light">
      <a:dk1>
        <a:srgbClr val="000032"/>
      </a:dk1>
      <a:lt1>
        <a:srgbClr val="FFFFFF"/>
      </a:lt1>
      <a:dk2>
        <a:srgbClr val="595959"/>
      </a:dk2>
      <a:lt2>
        <a:srgbClr val="EEEEEE"/>
      </a:lt2>
      <a:accent1>
        <a:srgbClr val="FF5C5C"/>
      </a:accent1>
      <a:accent2>
        <a:srgbClr val="000032"/>
      </a:accent2>
      <a:accent3>
        <a:srgbClr val="F59A23"/>
      </a:accent3>
      <a:accent4>
        <a:srgbClr val="60AE92"/>
      </a:accent4>
      <a:accent5>
        <a:srgbClr val="AAAAAA"/>
      </a:accent5>
      <a:accent6>
        <a:srgbClr val="FCD56A"/>
      </a:accent6>
      <a:hlink>
        <a:srgbClr val="60AE9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