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5143500" cx="9144000"/>
  <p:notesSz cx="6858000" cy="9144000"/>
  <p:embeddedFontLst>
    <p:embeddedFont>
      <p:font typeface="League Spartan"/>
      <p:regular r:id="rId32"/>
      <p:bold r:id="rId33"/>
    </p:embeddedFont>
    <p:embeddedFont>
      <p:font typeface="Raleway"/>
      <p:regular r:id="rId34"/>
      <p:bold r:id="rId35"/>
      <p:italic r:id="rId36"/>
      <p:boldItalic r:id="rId37"/>
    </p:embeddedFont>
    <p:embeddedFont>
      <p:font typeface="Signika"/>
      <p:regular r:id="rId38"/>
      <p:bold r:id="rId39"/>
    </p:embeddedFont>
    <p:embeddedFont>
      <p:font typeface="Raleway Light"/>
      <p:regular r:id="rId40"/>
      <p:bold r:id="rId41"/>
      <p:italic r:id="rId42"/>
      <p:boldItalic r:id="rId43"/>
    </p:embeddedFont>
    <p:embeddedFont>
      <p:font typeface="Signika SemiBold"/>
      <p:regular r:id="rId44"/>
      <p:bold r:id="rId45"/>
    </p:embeddedFont>
    <p:embeddedFont>
      <p:font typeface="Signika Light"/>
      <p:regular r:id="rId46"/>
      <p:bold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FAC090-8095-488C-93CB-ACBF9787D7D9}">
  <a:tblStyle styleId="{96FAC090-8095-488C-93CB-ACBF9787D7D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RalewayLight-regular.fntdata"/><Relationship Id="rId20" Type="http://schemas.openxmlformats.org/officeDocument/2006/relationships/slide" Target="slides/slide15.xml"/><Relationship Id="rId42" Type="http://schemas.openxmlformats.org/officeDocument/2006/relationships/font" Target="fonts/RalewayLight-italic.fntdata"/><Relationship Id="rId41" Type="http://schemas.openxmlformats.org/officeDocument/2006/relationships/font" Target="fonts/RalewayLight-bold.fntdata"/><Relationship Id="rId22" Type="http://schemas.openxmlformats.org/officeDocument/2006/relationships/slide" Target="slides/slide17.xml"/><Relationship Id="rId44" Type="http://schemas.openxmlformats.org/officeDocument/2006/relationships/font" Target="fonts/SignikaSemiBold-regular.fntdata"/><Relationship Id="rId21" Type="http://schemas.openxmlformats.org/officeDocument/2006/relationships/slide" Target="slides/slide16.xml"/><Relationship Id="rId43" Type="http://schemas.openxmlformats.org/officeDocument/2006/relationships/font" Target="fonts/RalewayLight-boldItalic.fntdata"/><Relationship Id="rId24" Type="http://schemas.openxmlformats.org/officeDocument/2006/relationships/slide" Target="slides/slide19.xml"/><Relationship Id="rId46" Type="http://schemas.openxmlformats.org/officeDocument/2006/relationships/font" Target="fonts/SignikaLight-regular.fntdata"/><Relationship Id="rId23" Type="http://schemas.openxmlformats.org/officeDocument/2006/relationships/slide" Target="slides/slide18.xml"/><Relationship Id="rId45" Type="http://schemas.openxmlformats.org/officeDocument/2006/relationships/font" Target="fonts/SignikaSemiBold-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47" Type="http://schemas.openxmlformats.org/officeDocument/2006/relationships/font" Target="fonts/SignikaLight-bold.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LeagueSpartan-bold.fntdata"/><Relationship Id="rId10" Type="http://schemas.openxmlformats.org/officeDocument/2006/relationships/slide" Target="slides/slide5.xml"/><Relationship Id="rId32" Type="http://schemas.openxmlformats.org/officeDocument/2006/relationships/font" Target="fonts/LeagueSpartan-regular.fntdata"/><Relationship Id="rId13" Type="http://schemas.openxmlformats.org/officeDocument/2006/relationships/slide" Target="slides/slide8.xml"/><Relationship Id="rId35" Type="http://schemas.openxmlformats.org/officeDocument/2006/relationships/font" Target="fonts/Raleway-bold.fntdata"/><Relationship Id="rId12" Type="http://schemas.openxmlformats.org/officeDocument/2006/relationships/slide" Target="slides/slide7.xml"/><Relationship Id="rId34" Type="http://schemas.openxmlformats.org/officeDocument/2006/relationships/font" Target="fonts/Raleway-regular.fntdata"/><Relationship Id="rId15" Type="http://schemas.openxmlformats.org/officeDocument/2006/relationships/slide" Target="slides/slide10.xml"/><Relationship Id="rId37" Type="http://schemas.openxmlformats.org/officeDocument/2006/relationships/font" Target="fonts/Raleway-boldItalic.fntdata"/><Relationship Id="rId14" Type="http://schemas.openxmlformats.org/officeDocument/2006/relationships/slide" Target="slides/slide9.xml"/><Relationship Id="rId36" Type="http://schemas.openxmlformats.org/officeDocument/2006/relationships/font" Target="fonts/Raleway-italic.fntdata"/><Relationship Id="rId17" Type="http://schemas.openxmlformats.org/officeDocument/2006/relationships/slide" Target="slides/slide12.xml"/><Relationship Id="rId39" Type="http://schemas.openxmlformats.org/officeDocument/2006/relationships/font" Target="fonts/Signika-bold.fntdata"/><Relationship Id="rId16" Type="http://schemas.openxmlformats.org/officeDocument/2006/relationships/slide" Target="slides/slide11.xml"/><Relationship Id="rId38" Type="http://schemas.openxmlformats.org/officeDocument/2006/relationships/font" Target="fonts/Signika-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5553f1e97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5553f1e9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4fec453969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4fec45396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402b4796c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402b4796c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84ec0cfa27_0_9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84ec0cfa27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4fec453969_0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4fec45396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184ec0cfa27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184ec0cfa27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84ec0cfa27_0_13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84ec0cfa27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Raleway Light"/>
              <a:ea typeface="Raleway Light"/>
              <a:cs typeface="Raleway Light"/>
              <a:sym typeface="Raleway Ligh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8c76c21ff2_0_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8c76c21ff2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Raleway Light"/>
              <a:ea typeface="Raleway Light"/>
              <a:cs typeface="Raleway Light"/>
              <a:sym typeface="Raleway 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84ec0cfa27_0_26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184ec0cfa27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Raleway Light"/>
              <a:ea typeface="Raleway Light"/>
              <a:cs typeface="Raleway Light"/>
              <a:sym typeface="Raleway 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84ec0cfa27_0_2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84ec0cfa27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Raleway Light"/>
              <a:ea typeface="Raleway Light"/>
              <a:cs typeface="Raleway Light"/>
              <a:sym typeface="Raleway Ligh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84ec0cfa27_0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84ec0cfa27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f4495e8bf0_0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f4495e8bf0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84ec0cfa27_0_3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84ec0cfa27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184ec0cfa27_0_2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184ec0cfa27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84ec0cfa27_0_3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184ec0cfa27_0_3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8c76c21ff2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18c76c21ff2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184ec0cfa27_0_3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184ec0cfa27_0_3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184ec0cfa27_0_3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184ec0cfa27_0_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f461834e4a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f461834e4a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84ec0cfa27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84ec0cfa27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84ec0cfa27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184ec0cfa27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f4495e8bf0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f4495e8bf0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84ec0cfa27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84ec0cfa27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84ec0cfa27_0_4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184ec0cfa2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84ec0cfa27_0_6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84ec0cfa27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pl" sz="1400">
                <a:solidFill>
                  <a:schemeClr val="dk1"/>
                </a:solidFill>
                <a:highlight>
                  <a:srgbClr val="FCD56A"/>
                </a:highlight>
                <a:latin typeface="Signika Light"/>
                <a:ea typeface="Signika Light"/>
                <a:cs typeface="Signika Light"/>
                <a:sym typeface="Signika Light"/>
              </a:rPr>
              <a:t>POSSIBLE EXPLANATIONS:</a:t>
            </a:r>
            <a:endParaRPr sz="1400">
              <a:solidFill>
                <a:schemeClr val="dk1"/>
              </a:solidFill>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Clr>
                <a:schemeClr val="dk1"/>
              </a:buClr>
              <a:buSzPts val="1400"/>
              <a:buFont typeface="Signika Light"/>
              <a:buAutoNum type="alphaUcPeriod"/>
            </a:pPr>
            <a:r>
              <a:rPr lang="pl" sz="1400">
                <a:solidFill>
                  <a:schemeClr val="dk1"/>
                </a:solidFill>
                <a:highlight>
                  <a:srgbClr val="FCD56A"/>
                </a:highlight>
                <a:latin typeface="Signika Light"/>
                <a:ea typeface="Signika Light"/>
                <a:cs typeface="Signika Light"/>
                <a:sym typeface="Signika Light"/>
              </a:rPr>
              <a:t>the Netherlands: quick trips, small quantities; North America: long trips, large quantities</a:t>
            </a:r>
            <a:endParaRPr sz="1400">
              <a:solidFill>
                <a:schemeClr val="dk1"/>
              </a:solidFill>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Clr>
                <a:schemeClr val="dk1"/>
              </a:buClr>
              <a:buSzPts val="1400"/>
              <a:buFont typeface="Signika Light"/>
              <a:buAutoNum type="alphaUcPeriod" startAt="4"/>
            </a:pPr>
            <a:r>
              <a:rPr lang="pl" sz="1400">
                <a:solidFill>
                  <a:schemeClr val="dk1"/>
                </a:solidFill>
                <a:highlight>
                  <a:srgbClr val="FCD56A"/>
                </a:highlight>
                <a:latin typeface="Signika Light"/>
                <a:ea typeface="Signika Light"/>
                <a:cs typeface="Signika Light"/>
                <a:sym typeface="Signika Light"/>
              </a:rPr>
              <a:t>go by bike, use a hand scanner (avoid queues), use a contactless payment card</a:t>
            </a:r>
            <a:endParaRPr sz="1400">
              <a:solidFill>
                <a:schemeClr val="dk1"/>
              </a:solidFill>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Clr>
                <a:schemeClr val="dk1"/>
              </a:buClr>
              <a:buSzPts val="1400"/>
              <a:buFont typeface="Signika Light"/>
              <a:buAutoNum type="alphaUcPeriod" startAt="6"/>
            </a:pPr>
            <a:r>
              <a:rPr lang="pl" sz="1400">
                <a:solidFill>
                  <a:schemeClr val="dk1"/>
                </a:solidFill>
                <a:highlight>
                  <a:srgbClr val="FCD56A"/>
                </a:highlight>
                <a:latin typeface="Signika Light"/>
                <a:ea typeface="Signika Light"/>
                <a:cs typeface="Signika Light"/>
                <a:sym typeface="Signika Light"/>
              </a:rPr>
              <a:t>buy in small quantities, go shopping often </a:t>
            </a:r>
            <a:endParaRPr sz="1400">
              <a:highlight>
                <a:srgbClr val="FCD56A"/>
              </a:highlight>
              <a:latin typeface="Signika Light"/>
              <a:ea typeface="Signika Light"/>
              <a:cs typeface="Signika Light"/>
              <a:sym typeface="Signika 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84ec0cfa27_0_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84ec0cfa27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a:buNone/>
              <a:defRPr sz="900">
                <a:solidFill>
                  <a:srgbClr val="FF5C5C"/>
                </a:solidFill>
              </a:defRPr>
            </a:lvl1pPr>
            <a:lvl2pPr lvl="1">
              <a:buNone/>
              <a:defRPr sz="900">
                <a:solidFill>
                  <a:srgbClr val="FF5C5C"/>
                </a:solidFill>
              </a:defRPr>
            </a:lvl2pPr>
            <a:lvl3pPr lvl="2">
              <a:buNone/>
              <a:defRPr sz="900">
                <a:solidFill>
                  <a:srgbClr val="FF5C5C"/>
                </a:solidFill>
              </a:defRPr>
            </a:lvl3pPr>
            <a:lvl4pPr lvl="3">
              <a:buNone/>
              <a:defRPr sz="900">
                <a:solidFill>
                  <a:srgbClr val="FF5C5C"/>
                </a:solidFill>
              </a:defRPr>
            </a:lvl4pPr>
            <a:lvl5pPr lvl="4">
              <a:buNone/>
              <a:defRPr sz="900">
                <a:solidFill>
                  <a:srgbClr val="FF5C5C"/>
                </a:solidFill>
              </a:defRPr>
            </a:lvl5pPr>
            <a:lvl6pPr lvl="5">
              <a:buNone/>
              <a:defRPr sz="900">
                <a:solidFill>
                  <a:srgbClr val="FF5C5C"/>
                </a:solidFill>
              </a:defRPr>
            </a:lvl6pPr>
            <a:lvl7pPr lvl="6">
              <a:buNone/>
              <a:defRPr sz="900">
                <a:solidFill>
                  <a:srgbClr val="FF5C5C"/>
                </a:solidFill>
              </a:defRPr>
            </a:lvl7pPr>
            <a:lvl8pPr lvl="7">
              <a:buNone/>
              <a:defRPr sz="900">
                <a:solidFill>
                  <a:srgbClr val="FF5C5C"/>
                </a:solidFill>
              </a:defRPr>
            </a:lvl8pPr>
            <a:lvl9pPr lvl="8">
              <a:buNone/>
              <a:defRPr sz="900">
                <a:solidFill>
                  <a:srgbClr val="FF5C5C"/>
                </a:solidFill>
              </a:defRPr>
            </a:lvl9pPr>
          </a:lstStyle>
          <a:p>
            <a:pPr indent="0" lvl="0" marL="0" rtl="0" algn="r">
              <a:spcBef>
                <a:spcPts val="0"/>
              </a:spcBef>
              <a:spcAft>
                <a:spcPts val="0"/>
              </a:spcAft>
              <a:buNone/>
            </a:pPr>
            <a:fld id="{00000000-1234-1234-1234-123412341234}" type="slidenum">
              <a:rPr lang="pl"/>
              <a:t>‹#›</a:t>
            </a:fld>
            <a:endParaRPr sz="1000">
              <a:latin typeface="Signika"/>
              <a:ea typeface="Signika"/>
              <a:cs typeface="Signika"/>
              <a:sym typeface="Signika"/>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30200" lvl="0" marL="457200">
              <a:lnSpc>
                <a:spcPct val="115000"/>
              </a:lnSpc>
              <a:spcBef>
                <a:spcPts val="0"/>
              </a:spcBef>
              <a:spcAft>
                <a:spcPts val="0"/>
              </a:spcAft>
              <a:buClr>
                <a:schemeClr val="dk2"/>
              </a:buClr>
              <a:buSzPts val="1600"/>
              <a:buFont typeface="Signika Light"/>
              <a:buChar char="●"/>
              <a:defRPr sz="1600">
                <a:solidFill>
                  <a:schemeClr val="dk2"/>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hyperlink" Target="https://docs.google.com/presentation/d/1AaPzuFVpY6JH0I1kaGidOXpUeHE7aQZznS-cjFWUzbw/edit#slide=id.g17dc12e54b0_0_1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hyperlink" Target="https://docs.google.com/presentation/d/12bBVTeufilyGzDZHyVYlUXWsek2Hi-WFpWdVNqwf4Dw/edit#slide=id.g17dc12e54b0_0_11" TargetMode="External"/><Relationship Id="rId4" Type="http://schemas.openxmlformats.org/officeDocument/2006/relationships/hyperlink" Target="https://docs.google.com/presentation/d/12bBVTeufilyGzDZHyVYlUXWsek2Hi-WFpWdVNqwf4Dw/edit#slide=id.g17dc12e54b0_0_11" TargetMode="External"/><Relationship Id="rId5" Type="http://schemas.openxmlformats.org/officeDocument/2006/relationships/hyperlink" Target="https://docs.google.com/presentation/d/12bBVTeufilyGzDZHyVYlUXWsek2Hi-WFpWdVNqwf4Dw/edit#slide=id.g17dc12e54b0_0_11" TargetMode="External"/><Relationship Id="rId6" Type="http://schemas.openxmlformats.org/officeDocument/2006/relationships/hyperlink" Target="https://docs.google.com/presentation/d/1m-hV7TJTVplp3_uB5P6PwAqM438WISZ-fqo3XrEV2sw/edit#slide=id.g17dc12e54b0_0_11" TargetMode="External"/><Relationship Id="rId7" Type="http://schemas.openxmlformats.org/officeDocument/2006/relationships/hyperlink" Target="https://docs.google.com/presentation/d/1m-hV7TJTVplp3_uB5P6PwAqM438WISZ-fqo3XrEV2sw/edit#slide=id.g17dc12e54b0_0_11"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hyperlink" Target="http://www.youtube.com/watch?v=kYHTzqHIngk" TargetMode="External"/><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hyperlink" Target="http://www.youtube.com/watch?v=kYHTzqHIngk" TargetMode="Externa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7"/>
          <p:cNvSpPr txBox="1"/>
          <p:nvPr/>
        </p:nvSpPr>
        <p:spPr>
          <a:xfrm>
            <a:off x="3286000" y="23765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Waste less </a:t>
            </a:r>
            <a:endParaRPr b="1" sz="3600">
              <a:solidFill>
                <a:srgbClr val="FF5C5C"/>
              </a:solidFill>
              <a:latin typeface="Signika"/>
              <a:ea typeface="Signika"/>
              <a:cs typeface="Signika"/>
              <a:sym typeface="Signika"/>
            </a:endParaRPr>
          </a:p>
          <a:p>
            <a:pPr indent="0" lvl="0" marL="0" rtl="0" algn="l">
              <a:spcBef>
                <a:spcPts val="0"/>
              </a:spcBef>
              <a:spcAft>
                <a:spcPts val="0"/>
              </a:spcAft>
              <a:buNone/>
            </a:pPr>
            <a:r>
              <a:rPr b="1" lang="pl" sz="3600">
                <a:solidFill>
                  <a:srgbClr val="FF5C5C"/>
                </a:solidFill>
                <a:latin typeface="Signika"/>
                <a:ea typeface="Signika"/>
                <a:cs typeface="Signika"/>
                <a:sym typeface="Signika"/>
              </a:rPr>
              <a:t>(First Conditional)</a:t>
            </a:r>
            <a:endParaRPr b="1" sz="3600">
              <a:solidFill>
                <a:srgbClr val="FF5C5C"/>
              </a:solidFill>
              <a:latin typeface="Signika"/>
              <a:ea typeface="Signika"/>
              <a:cs typeface="Signika"/>
              <a:sym typeface="Signika"/>
            </a:endParaRPr>
          </a:p>
        </p:txBody>
      </p:sp>
      <p:pic>
        <p:nvPicPr>
          <p:cNvPr id="46" name="Google Shape;46;p7"/>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6"/>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95" name="Google Shape;195;p1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see some possible answers.</a:t>
            </a:r>
            <a:endParaRPr b="1" sz="1800">
              <a:solidFill>
                <a:srgbClr val="000032"/>
              </a:solidFill>
              <a:latin typeface="Signika"/>
              <a:ea typeface="Signika"/>
              <a:cs typeface="Signika"/>
              <a:sym typeface="Signika"/>
            </a:endParaRPr>
          </a:p>
        </p:txBody>
      </p:sp>
      <p:sp>
        <p:nvSpPr>
          <p:cNvPr id="196" name="Google Shape;196;p16"/>
          <p:cNvSpPr txBox="1"/>
          <p:nvPr/>
        </p:nvSpPr>
        <p:spPr>
          <a:xfrm>
            <a:off x="222175" y="1176225"/>
            <a:ext cx="3578700" cy="2024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Char char="●"/>
            </a:pPr>
            <a:r>
              <a:rPr lang="pl">
                <a:highlight>
                  <a:schemeClr val="lt1"/>
                </a:highlight>
                <a:latin typeface="Signika Light"/>
                <a:ea typeface="Signika Light"/>
                <a:cs typeface="Signika Light"/>
                <a:sym typeface="Signika Light"/>
              </a:rPr>
              <a:t>In the Netherlands:</a:t>
            </a:r>
            <a:endParaRPr>
              <a:highlight>
                <a:schemeClr val="lt1"/>
              </a:highlight>
              <a:latin typeface="Signika Light"/>
              <a:ea typeface="Signika Light"/>
              <a:cs typeface="Signika Light"/>
              <a:sym typeface="Signika Light"/>
            </a:endParaRPr>
          </a:p>
          <a:p>
            <a:pPr indent="0" lvl="0" marL="457200" rtl="0" algn="l">
              <a:lnSpc>
                <a:spcPct val="115000"/>
              </a:lnSpc>
              <a:spcBef>
                <a:spcPts val="0"/>
              </a:spcBef>
              <a:spcAft>
                <a:spcPts val="0"/>
              </a:spcAft>
              <a:buNone/>
            </a:pPr>
            <a:r>
              <a:t/>
            </a:r>
            <a:endParaRPr>
              <a:highlight>
                <a:schemeClr val="lt1"/>
              </a:highlight>
              <a:latin typeface="Signika Light"/>
              <a:ea typeface="Signika Light"/>
              <a:cs typeface="Signika Light"/>
              <a:sym typeface="Signika Light"/>
            </a:endParaRPr>
          </a:p>
          <a:p>
            <a:pPr indent="0" lvl="0" marL="457200" rtl="0" algn="l">
              <a:lnSpc>
                <a:spcPct val="115000"/>
              </a:lnSpc>
              <a:spcBef>
                <a:spcPts val="0"/>
              </a:spcBef>
              <a:spcAft>
                <a:spcPts val="0"/>
              </a:spcAft>
              <a:buNone/>
            </a:pPr>
            <a:r>
              <a:t/>
            </a:r>
            <a:endParaRPr>
              <a:highlight>
                <a:schemeClr val="lt1"/>
              </a:highlight>
              <a:latin typeface="Signika Light"/>
              <a:ea typeface="Signika Light"/>
              <a:cs typeface="Signika Light"/>
              <a:sym typeface="Signika Light"/>
            </a:endParaRPr>
          </a:p>
          <a:p>
            <a:pPr indent="0" lvl="0" marL="0" rtl="0" algn="l">
              <a:lnSpc>
                <a:spcPct val="115000"/>
              </a:lnSpc>
              <a:spcBef>
                <a:spcPts val="1000"/>
              </a:spcBef>
              <a:spcAft>
                <a:spcPts val="0"/>
              </a:spcAft>
              <a:buNone/>
            </a:pPr>
            <a:r>
              <a:t/>
            </a:r>
            <a:endParaRPr>
              <a:highlight>
                <a:schemeClr val="lt1"/>
              </a:highlight>
              <a:latin typeface="Signika Light"/>
              <a:ea typeface="Signika Light"/>
              <a:cs typeface="Signika Light"/>
              <a:sym typeface="Signika Light"/>
            </a:endParaRPr>
          </a:p>
          <a:p>
            <a:pPr indent="0" lvl="0" marL="0" rtl="0" algn="l">
              <a:lnSpc>
                <a:spcPct val="115000"/>
              </a:lnSpc>
              <a:spcBef>
                <a:spcPts val="1000"/>
              </a:spcBef>
              <a:spcAft>
                <a:spcPts val="0"/>
              </a:spcAft>
              <a:buNone/>
            </a:pPr>
            <a:r>
              <a:t/>
            </a:r>
            <a:endParaRPr>
              <a:highlight>
                <a:schemeClr val="lt1"/>
              </a:highlight>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Char char="●"/>
            </a:pPr>
            <a:r>
              <a:rPr lang="pl">
                <a:highlight>
                  <a:schemeClr val="lt1"/>
                </a:highlight>
                <a:latin typeface="Signika Light"/>
                <a:ea typeface="Signika Light"/>
                <a:cs typeface="Signika Light"/>
                <a:sym typeface="Signika Light"/>
              </a:rPr>
              <a:t>In North America: </a:t>
            </a:r>
            <a:endParaRPr sz="1600">
              <a:highlight>
                <a:schemeClr val="lt1"/>
              </a:highlight>
              <a:latin typeface="Signika Light"/>
              <a:ea typeface="Signika Light"/>
              <a:cs typeface="Signika Light"/>
              <a:sym typeface="Signika Light"/>
            </a:endParaRPr>
          </a:p>
        </p:txBody>
      </p:sp>
      <p:sp>
        <p:nvSpPr>
          <p:cNvPr id="197" name="Google Shape;197;p1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98" name="Google Shape;198;p16"/>
          <p:cNvSpPr txBox="1"/>
          <p:nvPr/>
        </p:nvSpPr>
        <p:spPr>
          <a:xfrm>
            <a:off x="4198825" y="1176225"/>
            <a:ext cx="4374000" cy="16392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go shopping by bike;</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there are many small shops around town;</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buy small quantities; </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go shopping often, e.g. every two days;</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can use hand scanners in some shops;</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grocery shopping is quick.</a:t>
            </a:r>
            <a:endParaRPr>
              <a:highlight>
                <a:srgbClr val="FCD56A"/>
              </a:highlight>
              <a:latin typeface="Signika Light"/>
              <a:ea typeface="Signika Light"/>
              <a:cs typeface="Signika Light"/>
              <a:sym typeface="Signika Light"/>
            </a:endParaRPr>
          </a:p>
        </p:txBody>
      </p:sp>
      <p:sp>
        <p:nvSpPr>
          <p:cNvPr id="199" name="Google Shape;199;p16"/>
          <p:cNvSpPr txBox="1"/>
          <p:nvPr/>
        </p:nvSpPr>
        <p:spPr>
          <a:xfrm>
            <a:off x="4198825" y="2790875"/>
            <a:ext cx="4301700" cy="21348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go shopping by car;</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shops are huge;</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shops are on the edge of town;</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buy big quantities;</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people go shopping less often, e.g. once a week or every two weeks;</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customers wait in long queues;</a:t>
            </a:r>
            <a:endParaRPr>
              <a:highlight>
                <a:srgbClr val="FCD56A"/>
              </a:highlight>
              <a:latin typeface="Signika Light"/>
              <a:ea typeface="Signika Light"/>
              <a:cs typeface="Signika Light"/>
              <a:sym typeface="Signika Light"/>
            </a:endParaRPr>
          </a:p>
          <a:p>
            <a:pPr indent="-317500" lvl="0" marL="457200" rtl="0" algn="l">
              <a:lnSpc>
                <a:spcPct val="115000"/>
              </a:lnSpc>
              <a:spcBef>
                <a:spcPts val="0"/>
              </a:spcBef>
              <a:spcAft>
                <a:spcPts val="0"/>
              </a:spcAft>
              <a:buSzPts val="1400"/>
              <a:buFont typeface="Signika Light"/>
              <a:buChar char="○"/>
            </a:pPr>
            <a:r>
              <a:rPr lang="pl">
                <a:highlight>
                  <a:srgbClr val="FCD56A"/>
                </a:highlight>
                <a:latin typeface="Signika Light"/>
                <a:ea typeface="Signika Light"/>
                <a:cs typeface="Signika Light"/>
                <a:sym typeface="Signika Light"/>
              </a:rPr>
              <a:t>grocery shopping takes a lot of time.</a:t>
            </a:r>
            <a:endParaRPr>
              <a:highlight>
                <a:srgbClr val="FCD56A"/>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0" st="0"/>
                                            </p:txEl>
                                          </p:spTgt>
                                        </p:tgtEl>
                                        <p:attrNameLst>
                                          <p:attrName>style.visibility</p:attrName>
                                        </p:attrNameLst>
                                      </p:cBhvr>
                                      <p:to>
                                        <p:strVal val="visible"/>
                                      </p:to>
                                    </p:set>
                                    <p:animEffect filter="fade" transition="in">
                                      <p:cBhvr>
                                        <p:cTn dur="1000"/>
                                        <p:tgtEl>
                                          <p:spTgt spid="19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1" st="1"/>
                                            </p:txEl>
                                          </p:spTgt>
                                        </p:tgtEl>
                                        <p:attrNameLst>
                                          <p:attrName>style.visibility</p:attrName>
                                        </p:attrNameLst>
                                      </p:cBhvr>
                                      <p:to>
                                        <p:strVal val="visible"/>
                                      </p:to>
                                    </p:set>
                                    <p:animEffect filter="fade" transition="in">
                                      <p:cBhvr>
                                        <p:cTn dur="1000"/>
                                        <p:tgtEl>
                                          <p:spTgt spid="19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2" st="2"/>
                                            </p:txEl>
                                          </p:spTgt>
                                        </p:tgtEl>
                                        <p:attrNameLst>
                                          <p:attrName>style.visibility</p:attrName>
                                        </p:attrNameLst>
                                      </p:cBhvr>
                                      <p:to>
                                        <p:strVal val="visible"/>
                                      </p:to>
                                    </p:set>
                                    <p:animEffect filter="fade" transition="in">
                                      <p:cBhvr>
                                        <p:cTn dur="1000"/>
                                        <p:tgtEl>
                                          <p:spTgt spid="19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3" st="3"/>
                                            </p:txEl>
                                          </p:spTgt>
                                        </p:tgtEl>
                                        <p:attrNameLst>
                                          <p:attrName>style.visibility</p:attrName>
                                        </p:attrNameLst>
                                      </p:cBhvr>
                                      <p:to>
                                        <p:strVal val="visible"/>
                                      </p:to>
                                    </p:set>
                                    <p:animEffect filter="fade" transition="in">
                                      <p:cBhvr>
                                        <p:cTn dur="1000"/>
                                        <p:tgtEl>
                                          <p:spTgt spid="19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4" st="4"/>
                                            </p:txEl>
                                          </p:spTgt>
                                        </p:tgtEl>
                                        <p:attrNameLst>
                                          <p:attrName>style.visibility</p:attrName>
                                        </p:attrNameLst>
                                      </p:cBhvr>
                                      <p:to>
                                        <p:strVal val="visible"/>
                                      </p:to>
                                    </p:set>
                                    <p:animEffect filter="fade" transition="in">
                                      <p:cBhvr>
                                        <p:cTn dur="1000"/>
                                        <p:tgtEl>
                                          <p:spTgt spid="19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5" st="5"/>
                                            </p:txEl>
                                          </p:spTgt>
                                        </p:tgtEl>
                                        <p:attrNameLst>
                                          <p:attrName>style.visibility</p:attrName>
                                        </p:attrNameLst>
                                      </p:cBhvr>
                                      <p:to>
                                        <p:strVal val="visible"/>
                                      </p:to>
                                    </p:set>
                                    <p:animEffect filter="fade" transition="in">
                                      <p:cBhvr>
                                        <p:cTn dur="1000"/>
                                        <p:tgtEl>
                                          <p:spTgt spid="19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0" st="0"/>
                                            </p:txEl>
                                          </p:spTgt>
                                        </p:tgtEl>
                                        <p:attrNameLst>
                                          <p:attrName>style.visibility</p:attrName>
                                        </p:attrNameLst>
                                      </p:cBhvr>
                                      <p:to>
                                        <p:strVal val="visible"/>
                                      </p:to>
                                    </p:set>
                                    <p:animEffect filter="fade" transition="in">
                                      <p:cBhvr>
                                        <p:cTn dur="1000"/>
                                        <p:tgtEl>
                                          <p:spTgt spid="19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1" st="1"/>
                                            </p:txEl>
                                          </p:spTgt>
                                        </p:tgtEl>
                                        <p:attrNameLst>
                                          <p:attrName>style.visibility</p:attrName>
                                        </p:attrNameLst>
                                      </p:cBhvr>
                                      <p:to>
                                        <p:strVal val="visible"/>
                                      </p:to>
                                    </p:set>
                                    <p:animEffect filter="fade" transition="in">
                                      <p:cBhvr>
                                        <p:cTn dur="1000"/>
                                        <p:tgtEl>
                                          <p:spTgt spid="19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2" st="2"/>
                                            </p:txEl>
                                          </p:spTgt>
                                        </p:tgtEl>
                                        <p:attrNameLst>
                                          <p:attrName>style.visibility</p:attrName>
                                        </p:attrNameLst>
                                      </p:cBhvr>
                                      <p:to>
                                        <p:strVal val="visible"/>
                                      </p:to>
                                    </p:set>
                                    <p:animEffect filter="fade" transition="in">
                                      <p:cBhvr>
                                        <p:cTn dur="1000"/>
                                        <p:tgtEl>
                                          <p:spTgt spid="19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3" st="3"/>
                                            </p:txEl>
                                          </p:spTgt>
                                        </p:tgtEl>
                                        <p:attrNameLst>
                                          <p:attrName>style.visibility</p:attrName>
                                        </p:attrNameLst>
                                      </p:cBhvr>
                                      <p:to>
                                        <p:strVal val="visible"/>
                                      </p:to>
                                    </p:set>
                                    <p:animEffect filter="fade" transition="in">
                                      <p:cBhvr>
                                        <p:cTn dur="1000"/>
                                        <p:tgtEl>
                                          <p:spTgt spid="19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4" st="4"/>
                                            </p:txEl>
                                          </p:spTgt>
                                        </p:tgtEl>
                                        <p:attrNameLst>
                                          <p:attrName>style.visibility</p:attrName>
                                        </p:attrNameLst>
                                      </p:cBhvr>
                                      <p:to>
                                        <p:strVal val="visible"/>
                                      </p:to>
                                    </p:set>
                                    <p:animEffect filter="fade" transition="in">
                                      <p:cBhvr>
                                        <p:cTn dur="1000"/>
                                        <p:tgtEl>
                                          <p:spTgt spid="19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5" st="5"/>
                                            </p:txEl>
                                          </p:spTgt>
                                        </p:tgtEl>
                                        <p:attrNameLst>
                                          <p:attrName>style.visibility</p:attrName>
                                        </p:attrNameLst>
                                      </p:cBhvr>
                                      <p:to>
                                        <p:strVal val="visible"/>
                                      </p:to>
                                    </p:set>
                                    <p:animEffect filter="fade" transition="in">
                                      <p:cBhvr>
                                        <p:cTn dur="1000"/>
                                        <p:tgtEl>
                                          <p:spTgt spid="19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9">
                                            <p:txEl>
                                              <p:pRg end="6" st="6"/>
                                            </p:txEl>
                                          </p:spTgt>
                                        </p:tgtEl>
                                        <p:attrNameLst>
                                          <p:attrName>style.visibility</p:attrName>
                                        </p:attrNameLst>
                                      </p:cBhvr>
                                      <p:to>
                                        <p:strVal val="visible"/>
                                      </p:to>
                                    </p:set>
                                    <p:animEffect filter="fade" transition="in">
                                      <p:cBhvr>
                                        <p:cTn dur="1000"/>
                                        <p:tgtEl>
                                          <p:spTgt spid="199">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7"/>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05" name="Google Shape;205;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7"/>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discuss!</a:t>
            </a:r>
            <a:endParaRPr b="1" sz="3600">
              <a:solidFill>
                <a:schemeClr val="lt1"/>
              </a:solidFill>
              <a:latin typeface="Signika"/>
              <a:ea typeface="Signika"/>
              <a:cs typeface="Signika"/>
              <a:sym typeface="Signika"/>
            </a:endParaRPr>
          </a:p>
        </p:txBody>
      </p:sp>
      <p:pic>
        <p:nvPicPr>
          <p:cNvPr id="208" name="Google Shape;208;p17"/>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id="213" name="Google Shape;213;p18"/>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14" name="Google Shape;214;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15" name="Google Shape;215;p18"/>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216" name="Google Shape;216;p18"/>
          <p:cNvSpPr txBox="1"/>
          <p:nvPr/>
        </p:nvSpPr>
        <p:spPr>
          <a:xfrm>
            <a:off x="1216800" y="918000"/>
            <a:ext cx="6904800" cy="3054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Does your grocery shopping look more like Dutch or North American shopping? Why?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Which of these aspects are important for you when you do your grocery shopping? Why?</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 want to eat fresh food.</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 want to save money.</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 don’t want to waste food.</a:t>
            </a:r>
            <a:endParaRPr sz="1600">
              <a:solidFill>
                <a:schemeClr val="dk1"/>
              </a:solidFill>
              <a:latin typeface="Signika Light"/>
              <a:ea typeface="Signika Light"/>
              <a:cs typeface="Signika Light"/>
              <a:sym typeface="Signika Light"/>
            </a:endParaRPr>
          </a:p>
          <a:p>
            <a:pPr indent="0" lvl="0" marL="914400" rtl="0" algn="l">
              <a:lnSpc>
                <a:spcPct val="115000"/>
              </a:lnSpc>
              <a:spcBef>
                <a:spcPts val="1000"/>
              </a:spcBef>
              <a:spcAft>
                <a:spcPts val="1000"/>
              </a:spcAft>
              <a:buNone/>
            </a:pPr>
            <a:r>
              <a:t/>
            </a:r>
            <a:endParaRPr sz="1600">
              <a:solidFill>
                <a:schemeClr val="dk1"/>
              </a:solidFill>
              <a:latin typeface="Signika Light"/>
              <a:ea typeface="Signika Light"/>
              <a:cs typeface="Signika Light"/>
              <a:sym typeface="Signika Light"/>
            </a:endParaRPr>
          </a:p>
        </p:txBody>
      </p:sp>
      <p:sp>
        <p:nvSpPr>
          <p:cNvPr id="217" name="Google Shape;217;p18"/>
          <p:cNvSpPr txBox="1"/>
          <p:nvPr/>
        </p:nvSpPr>
        <p:spPr>
          <a:xfrm>
            <a:off x="4641900" y="2305650"/>
            <a:ext cx="3718800" cy="2076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Char char="○"/>
            </a:pPr>
            <a:r>
              <a:rPr lang="pl" sz="1600">
                <a:latin typeface="Signika Light"/>
                <a:ea typeface="Signika Light"/>
                <a:cs typeface="Signika Light"/>
                <a:sym typeface="Signika Light"/>
              </a:rPr>
              <a:t>I don’t want to waste time.</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 want the shopping to be relaxing.</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 don’t want to go shopping often.</a:t>
            </a:r>
            <a:endParaRPr sz="1600">
              <a:latin typeface="Signika Light"/>
              <a:ea typeface="Signika Light"/>
              <a:cs typeface="Signika Light"/>
              <a:sym typeface="Signika Light"/>
            </a:endParaRPr>
          </a:p>
          <a:p>
            <a:pPr indent="0" lvl="0" marL="0" rtl="0" algn="l">
              <a:lnSpc>
                <a:spcPct val="115000"/>
              </a:lnSpc>
              <a:spcBef>
                <a:spcPts val="1000"/>
              </a:spcBef>
              <a:spcAft>
                <a:spcPts val="0"/>
              </a:spcAft>
              <a:buNone/>
            </a:pPr>
            <a:r>
              <a:t/>
            </a:r>
            <a:endParaRPr sz="1600">
              <a:latin typeface="Signika Light"/>
              <a:ea typeface="Signika Light"/>
              <a:cs typeface="Signika Light"/>
              <a:sym typeface="Signika Light"/>
            </a:endParaRPr>
          </a:p>
          <a:p>
            <a:pPr indent="0" lvl="0" marL="0" rtl="0" algn="l">
              <a:lnSpc>
                <a:spcPct val="115000"/>
              </a:lnSpc>
              <a:spcBef>
                <a:spcPts val="1000"/>
              </a:spcBef>
              <a:spcAft>
                <a:spcPts val="1000"/>
              </a:spcAft>
              <a:buNone/>
            </a:pPr>
            <a:r>
              <a:t/>
            </a:r>
            <a:endParaRPr sz="1600">
              <a:latin typeface="Signika Light"/>
              <a:ea typeface="Signika Light"/>
              <a:cs typeface="Signika Light"/>
              <a:sym typeface="Signika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pic>
        <p:nvPicPr>
          <p:cNvPr id="222" name="Google Shape;222;p19"/>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23" name="Google Shape;223;p1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24" name="Google Shape;224;p19"/>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A student has made a list of grocery shopping tips based on the information in the video. Think about your shopping experience and decide if you agree with them. Explain why.</a:t>
            </a:r>
            <a:endParaRPr b="1" sz="1800">
              <a:solidFill>
                <a:srgbClr val="000032"/>
              </a:solidFill>
              <a:latin typeface="Signika"/>
              <a:ea typeface="Signika"/>
              <a:cs typeface="Signika"/>
              <a:sym typeface="Signika"/>
            </a:endParaRPr>
          </a:p>
          <a:p>
            <a:pPr indent="0" lvl="0" marL="0" rtl="0" algn="l">
              <a:spcBef>
                <a:spcPts val="0"/>
              </a:spcBef>
              <a:spcAft>
                <a:spcPts val="0"/>
              </a:spcAft>
              <a:buNone/>
            </a:pPr>
            <a:r>
              <a:t/>
            </a:r>
            <a:endParaRPr b="1" sz="1800">
              <a:solidFill>
                <a:srgbClr val="000032"/>
              </a:solidFill>
              <a:latin typeface="Signika"/>
              <a:ea typeface="Signika"/>
              <a:cs typeface="Signika"/>
              <a:sym typeface="Signika"/>
            </a:endParaRPr>
          </a:p>
          <a:p>
            <a:pPr indent="0" lvl="0" marL="0" rtl="0" algn="l">
              <a:spcBef>
                <a:spcPts val="0"/>
              </a:spcBef>
              <a:spcAft>
                <a:spcPts val="0"/>
              </a:spcAft>
              <a:buNone/>
            </a:pPr>
            <a:r>
              <a:t/>
            </a:r>
            <a:endParaRPr b="1" sz="1800">
              <a:solidFill>
                <a:srgbClr val="000032"/>
              </a:solidFill>
              <a:latin typeface="Signika"/>
              <a:ea typeface="Signika"/>
              <a:cs typeface="Signika"/>
              <a:sym typeface="Signika"/>
            </a:endParaRPr>
          </a:p>
        </p:txBody>
      </p:sp>
      <p:sp>
        <p:nvSpPr>
          <p:cNvPr id="225" name="Google Shape;225;p19"/>
          <p:cNvSpPr txBox="1"/>
          <p:nvPr/>
        </p:nvSpPr>
        <p:spPr>
          <a:xfrm>
            <a:off x="1216800" y="1711475"/>
            <a:ext cx="6904800" cy="2385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1200"/>
              </a:spcBef>
              <a:spcAft>
                <a:spcPts val="0"/>
              </a:spcAft>
              <a:buSzPts val="1600"/>
              <a:buFont typeface="Signika Light"/>
              <a:buChar char="●"/>
            </a:pPr>
            <a:r>
              <a:rPr lang="pl" sz="1600">
                <a:latin typeface="Signika Light"/>
                <a:ea typeface="Signika Light"/>
                <a:cs typeface="Signika Light"/>
                <a:sym typeface="Signika Light"/>
              </a:rPr>
              <a:t>You will eat a lot of fresh food if you buy groceries more often.</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If you do grocery shopping once a week, you will waste a lot of food.</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You will spend more time in a shop if you don’t use a hand scanner.</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Char char="●"/>
            </a:pPr>
            <a:r>
              <a:rPr lang="pl" sz="1600">
                <a:latin typeface="Signika Light"/>
                <a:ea typeface="Signika Light"/>
                <a:cs typeface="Signika Light"/>
                <a:sym typeface="Signika Light"/>
              </a:rPr>
              <a:t>If you go to a huge supermarket on the edge of town, you will waste a lot of time.</a:t>
            </a:r>
            <a:endParaRPr sz="1600">
              <a:latin typeface="Signika Light"/>
              <a:ea typeface="Signika Light"/>
              <a:cs typeface="Signika Light"/>
              <a:sym typeface="Signika Light"/>
            </a:endParaRPr>
          </a:p>
          <a:p>
            <a:pPr indent="-330200" lvl="0" marL="457200" rtl="0" algn="l">
              <a:lnSpc>
                <a:spcPct val="115000"/>
              </a:lnSpc>
              <a:spcBef>
                <a:spcPts val="1200"/>
              </a:spcBef>
              <a:spcAft>
                <a:spcPts val="1000"/>
              </a:spcAft>
              <a:buSzPts val="1600"/>
              <a:buFont typeface="Signika Light"/>
              <a:buChar char="●"/>
            </a:pPr>
            <a:r>
              <a:rPr lang="pl" sz="1600">
                <a:latin typeface="Signika Light"/>
                <a:ea typeface="Signika Light"/>
                <a:cs typeface="Signika Light"/>
                <a:sym typeface="Signika Light"/>
              </a:rPr>
              <a:t>You will have to pay for a bag unless you take a reusable bag from home.</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31" name="Google Shape;231;p2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It’s grammar time!</a:t>
            </a:r>
            <a:endParaRPr b="1" sz="3600">
              <a:solidFill>
                <a:schemeClr val="lt1"/>
              </a:solidFill>
              <a:latin typeface="Signika"/>
              <a:ea typeface="Signika"/>
              <a:cs typeface="Signika"/>
              <a:sym typeface="Signika"/>
            </a:endParaRPr>
          </a:p>
        </p:txBody>
      </p:sp>
      <p:pic>
        <p:nvPicPr>
          <p:cNvPr id="234" name="Google Shape;234;p20"/>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1"/>
          <p:cNvSpPr txBox="1"/>
          <p:nvPr/>
        </p:nvSpPr>
        <p:spPr>
          <a:xfrm>
            <a:off x="223200" y="756325"/>
            <a:ext cx="6797700" cy="19302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12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eat a lot of fresh food if you buy groceries more often.</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do grocery shopping once a week, you will waste a lot of food.</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spend more time in a shop if you don’t use a hand scanner.</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go to a huge supermarket on the edge of town, you will waste a lot of time.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200"/>
              </a:spcBef>
              <a:spcAft>
                <a:spcPts val="100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have to pay for a bag unless you take a reusable bag from home.</a:t>
            </a:r>
            <a:endParaRPr>
              <a:solidFill>
                <a:schemeClr val="dk1"/>
              </a:solidFill>
              <a:latin typeface="Signika Light"/>
              <a:ea typeface="Signika Light"/>
              <a:cs typeface="Signika Light"/>
              <a:sym typeface="Signika Light"/>
            </a:endParaRPr>
          </a:p>
        </p:txBody>
      </p:sp>
      <p:sp>
        <p:nvSpPr>
          <p:cNvPr id="240" name="Google Shape;240;p2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41" name="Google Shape;241;p21"/>
          <p:cNvSpPr txBox="1"/>
          <p:nvPr/>
        </p:nvSpPr>
        <p:spPr>
          <a:xfrm>
            <a:off x="222175" y="277200"/>
            <a:ext cx="8258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Look at the sentences and complete the rules. </a:t>
            </a:r>
            <a:endParaRPr b="1" sz="1800">
              <a:solidFill>
                <a:srgbClr val="000032"/>
              </a:solidFill>
              <a:latin typeface="Signika"/>
              <a:ea typeface="Signika"/>
              <a:cs typeface="Signika"/>
              <a:sym typeface="Signika"/>
            </a:endParaRPr>
          </a:p>
        </p:txBody>
      </p:sp>
      <p:sp>
        <p:nvSpPr>
          <p:cNvPr id="242" name="Google Shape;242;p21"/>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graphicFrame>
        <p:nvGraphicFramePr>
          <p:cNvPr id="243" name="Google Shape;243;p21"/>
          <p:cNvGraphicFramePr/>
          <p:nvPr/>
        </p:nvGraphicFramePr>
        <p:xfrm>
          <a:off x="393200" y="2747350"/>
          <a:ext cx="3000000" cy="3000000"/>
        </p:xfrm>
        <a:graphic>
          <a:graphicData uri="http://schemas.openxmlformats.org/drawingml/2006/table">
            <a:tbl>
              <a:tblPr>
                <a:noFill/>
                <a:tableStyleId>{96FAC090-8095-488C-93CB-ACBF9787D7D9}</a:tableStyleId>
              </a:tblPr>
              <a:tblGrid>
                <a:gridCol w="2296400"/>
                <a:gridCol w="2756875"/>
                <a:gridCol w="3039075"/>
              </a:tblGrid>
              <a:tr h="396200">
                <a:tc gridSpan="3">
                  <a:txBody>
                    <a:bodyPr/>
                    <a:lstStyle/>
                    <a:p>
                      <a:pPr indent="0" lvl="0" marL="0" rtl="0" algn="ctr">
                        <a:spcBef>
                          <a:spcPts val="0"/>
                        </a:spcBef>
                        <a:spcAft>
                          <a:spcPts val="0"/>
                        </a:spcAft>
                        <a:buNone/>
                      </a:pPr>
                      <a:r>
                        <a:rPr lang="pl" sz="1500">
                          <a:solidFill>
                            <a:srgbClr val="FFFFFF"/>
                          </a:solidFill>
                          <a:latin typeface="Signika Light"/>
                          <a:ea typeface="Signika Light"/>
                          <a:cs typeface="Signika Light"/>
                          <a:sym typeface="Signika Light"/>
                        </a:rPr>
                        <a:t>FIRST</a:t>
                      </a:r>
                      <a:r>
                        <a:rPr lang="pl" sz="1500">
                          <a:solidFill>
                            <a:srgbClr val="FFFFFF"/>
                          </a:solidFill>
                          <a:latin typeface="Signika Light"/>
                          <a:ea typeface="Signika Light"/>
                          <a:cs typeface="Signika Light"/>
                          <a:sym typeface="Signika Light"/>
                        </a:rPr>
                        <a:t> CONDITIONAL RULES</a:t>
                      </a:r>
                      <a:endParaRPr sz="1500">
                        <a:solidFill>
                          <a:srgbClr val="FFFFFF"/>
                        </a:solidFill>
                        <a:latin typeface="Signika Light"/>
                        <a:ea typeface="Signika Light"/>
                        <a:cs typeface="Signika Light"/>
                        <a:sym typeface="Signika Light"/>
                      </a:endParaRPr>
                    </a:p>
                  </a:txBody>
                  <a:tcPr marT="91425" marB="91425" marR="91425" marL="91425" anchor="ctr">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solidFill>
                      <a:srgbClr val="60AE92"/>
                    </a:solidFill>
                  </a:tcPr>
                </a:tc>
                <a:tc hMerge="1"/>
                <a:tc hMerge="1"/>
              </a:tr>
              <a:tr h="687800">
                <a:tc gridSpan="3">
                  <a:txBody>
                    <a:bodyPr/>
                    <a:lstStyle/>
                    <a:p>
                      <a:pPr indent="-323850" lvl="0" marL="457200" rtl="0" algn="l">
                        <a:lnSpc>
                          <a:spcPct val="115000"/>
                        </a:lnSpc>
                        <a:spcBef>
                          <a:spcPts val="0"/>
                        </a:spcBef>
                        <a:spcAft>
                          <a:spcPts val="0"/>
                        </a:spcAft>
                        <a:buSzPts val="1500"/>
                        <a:buFont typeface="Signika Light"/>
                        <a:buAutoNum type="alphaUcPeriod"/>
                      </a:pPr>
                      <a:r>
                        <a:rPr lang="pl" sz="1500">
                          <a:latin typeface="Signika Light"/>
                          <a:ea typeface="Signika Light"/>
                          <a:cs typeface="Signika Light"/>
                          <a:sym typeface="Signika Light"/>
                        </a:rPr>
                        <a:t>We use First Conditional to talk about things that </a:t>
                      </a:r>
                      <a:r>
                        <a:rPr b="1" lang="pl" sz="1500">
                          <a:latin typeface="Signika"/>
                          <a:ea typeface="Signika"/>
                          <a:cs typeface="Signika"/>
                          <a:sym typeface="Signika"/>
                        </a:rPr>
                        <a:t>happen in the present/</a:t>
                      </a:r>
                      <a:endParaRPr b="1" sz="1500">
                        <a:latin typeface="Signika"/>
                        <a:ea typeface="Signika"/>
                        <a:cs typeface="Signika"/>
                        <a:sym typeface="Signika"/>
                      </a:endParaRPr>
                    </a:p>
                    <a:p>
                      <a:pPr indent="0" lvl="0" marL="457200" rtl="0" algn="l">
                        <a:lnSpc>
                          <a:spcPct val="115000"/>
                        </a:lnSpc>
                        <a:spcBef>
                          <a:spcPts val="0"/>
                        </a:spcBef>
                        <a:spcAft>
                          <a:spcPts val="0"/>
                        </a:spcAft>
                        <a:buNone/>
                      </a:pPr>
                      <a:r>
                        <a:rPr b="1" lang="pl" sz="1500">
                          <a:latin typeface="Signika"/>
                          <a:ea typeface="Signika"/>
                          <a:cs typeface="Signika"/>
                          <a:sym typeface="Signika"/>
                        </a:rPr>
                        <a:t>will happen in the future</a:t>
                      </a:r>
                      <a:r>
                        <a:rPr lang="pl" sz="1500">
                          <a:latin typeface="Signika Light"/>
                          <a:ea typeface="Signika Light"/>
                          <a:cs typeface="Signika Light"/>
                          <a:sym typeface="Signika Light"/>
                        </a:rPr>
                        <a:t>.</a:t>
                      </a:r>
                      <a:endParaRPr sz="1500">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r h="902950">
                <a:tc gridSpan="3">
                  <a:txBody>
                    <a:bodyPr/>
                    <a:lstStyle/>
                    <a:p>
                      <a:pPr indent="-323850" lvl="0" marL="457200" rtl="0" algn="l">
                        <a:lnSpc>
                          <a:spcPct val="115000"/>
                        </a:lnSpc>
                        <a:spcBef>
                          <a:spcPts val="0"/>
                        </a:spcBef>
                        <a:spcAft>
                          <a:spcPts val="0"/>
                        </a:spcAft>
                        <a:buSzPts val="1500"/>
                        <a:buFont typeface="Signika Light"/>
                        <a:buAutoNum type="alphaUcPeriod" startAt="2"/>
                      </a:pPr>
                      <a:r>
                        <a:rPr lang="pl" sz="1500">
                          <a:latin typeface="Signika Light"/>
                          <a:ea typeface="Signika Light"/>
                          <a:cs typeface="Signika Light"/>
                          <a:sym typeface="Signika Light"/>
                        </a:rPr>
                        <a:t>To build a First Conditional sentence we use: </a:t>
                      </a:r>
                      <a:endParaRPr sz="1500">
                        <a:latin typeface="Signika Light"/>
                        <a:ea typeface="Signika Light"/>
                        <a:cs typeface="Signika Light"/>
                        <a:sym typeface="Signika Light"/>
                      </a:endParaRPr>
                    </a:p>
                    <a:p>
                      <a:pPr indent="0" lvl="0" marL="457200" rtl="0" algn="l">
                        <a:lnSpc>
                          <a:spcPct val="100000"/>
                        </a:lnSpc>
                        <a:spcBef>
                          <a:spcPts val="0"/>
                        </a:spcBef>
                        <a:spcAft>
                          <a:spcPts val="0"/>
                        </a:spcAft>
                        <a:buNone/>
                      </a:pPr>
                      <a:r>
                        <a:rPr lang="pl" sz="1500">
                          <a:latin typeface="Signika Light"/>
                          <a:ea typeface="Signika Light"/>
                          <a:cs typeface="Signika Light"/>
                          <a:sym typeface="Signika Light"/>
                        </a:rPr>
                        <a:t>                       </a:t>
                      </a:r>
                      <a:endParaRPr sz="1500">
                        <a:latin typeface="Signika Light"/>
                        <a:ea typeface="Signika Light"/>
                        <a:cs typeface="Signika Light"/>
                        <a:sym typeface="Signika Light"/>
                      </a:endParaRPr>
                    </a:p>
                    <a:p>
                      <a:pPr indent="0" lvl="0" marL="457200" rtl="0" algn="l">
                        <a:lnSpc>
                          <a:spcPct val="200000"/>
                        </a:lnSpc>
                        <a:spcBef>
                          <a:spcPts val="0"/>
                        </a:spcBef>
                        <a:spcAft>
                          <a:spcPts val="1000"/>
                        </a:spcAft>
                        <a:buNone/>
                      </a:pPr>
                      <a:r>
                        <a:rPr lang="pl" sz="1500">
                          <a:latin typeface="Signika Light"/>
                          <a:ea typeface="Signika Light"/>
                          <a:cs typeface="Signika Light"/>
                          <a:sym typeface="Signika Light"/>
                        </a:rPr>
                        <a:t>                                                                 ,</a:t>
                      </a:r>
                      <a:endParaRPr sz="1500">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bl>
          </a:graphicData>
        </a:graphic>
      </p:graphicFrame>
      <p:sp>
        <p:nvSpPr>
          <p:cNvPr id="244" name="Google Shape;244;p21"/>
          <p:cNvSpPr/>
          <p:nvPr/>
        </p:nvSpPr>
        <p:spPr>
          <a:xfrm>
            <a:off x="619700" y="4353425"/>
            <a:ext cx="2953800" cy="302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i="1" lang="pl" sz="1500">
                <a:solidFill>
                  <a:srgbClr val="000032"/>
                </a:solidFill>
                <a:latin typeface="Signika Light"/>
                <a:ea typeface="Signika Light"/>
                <a:cs typeface="Signika Light"/>
                <a:sym typeface="Signika Light"/>
              </a:rPr>
              <a:t>If</a:t>
            </a:r>
            <a:r>
              <a:rPr lang="pl" sz="1500">
                <a:solidFill>
                  <a:srgbClr val="000032"/>
                </a:solidFill>
                <a:latin typeface="Signika Light"/>
                <a:ea typeface="Signika Light"/>
                <a:cs typeface="Signika Light"/>
                <a:sym typeface="Signika Light"/>
              </a:rPr>
              <a:t> +</a:t>
            </a:r>
            <a:r>
              <a:rPr lang="pl" sz="1500">
                <a:solidFill>
                  <a:srgbClr val="000032"/>
                </a:solidFill>
                <a:latin typeface="Signika"/>
                <a:ea typeface="Signika"/>
                <a:cs typeface="Signika"/>
                <a:sym typeface="Signika"/>
              </a:rPr>
              <a:t> present tense/</a:t>
            </a:r>
            <a:r>
              <a:rPr i="1" lang="pl" sz="1500">
                <a:solidFill>
                  <a:srgbClr val="000032"/>
                </a:solidFill>
                <a:latin typeface="Signika"/>
                <a:ea typeface="Signika"/>
                <a:cs typeface="Signika"/>
                <a:sym typeface="Signika"/>
              </a:rPr>
              <a:t>will</a:t>
            </a:r>
            <a:r>
              <a:rPr lang="pl" sz="1500">
                <a:solidFill>
                  <a:srgbClr val="000032"/>
                </a:solidFill>
                <a:latin typeface="Signika"/>
                <a:ea typeface="Signika"/>
                <a:cs typeface="Signika"/>
                <a:sym typeface="Signika"/>
              </a:rPr>
              <a:t> + infinitive</a:t>
            </a:r>
            <a:endParaRPr sz="1500">
              <a:solidFill>
                <a:srgbClr val="000032"/>
              </a:solidFill>
              <a:latin typeface="Signika"/>
              <a:ea typeface="Signika"/>
              <a:cs typeface="Signika"/>
              <a:sym typeface="Signika"/>
            </a:endParaRPr>
          </a:p>
        </p:txBody>
      </p:sp>
      <p:sp>
        <p:nvSpPr>
          <p:cNvPr id="245" name="Google Shape;245;p21"/>
          <p:cNvSpPr/>
          <p:nvPr/>
        </p:nvSpPr>
        <p:spPr>
          <a:xfrm>
            <a:off x="3786325" y="4353425"/>
            <a:ext cx="2728500" cy="302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solidFill>
                <a:srgbClr val="000032"/>
              </a:solidFill>
              <a:latin typeface="Signika"/>
              <a:ea typeface="Signika"/>
              <a:cs typeface="Signika"/>
              <a:sym typeface="Signika"/>
            </a:endParaRPr>
          </a:p>
          <a:p>
            <a:pPr indent="0" lvl="0" marL="0" rtl="0" algn="ctr">
              <a:spcBef>
                <a:spcPts val="0"/>
              </a:spcBef>
              <a:spcAft>
                <a:spcPts val="0"/>
              </a:spcAft>
              <a:buNone/>
            </a:pPr>
            <a:r>
              <a:t/>
            </a:r>
            <a:endParaRPr sz="1500">
              <a:solidFill>
                <a:srgbClr val="000032"/>
              </a:solidFill>
              <a:latin typeface="Signika"/>
              <a:ea typeface="Signika"/>
              <a:cs typeface="Signika"/>
              <a:sym typeface="Signika"/>
            </a:endParaRPr>
          </a:p>
          <a:p>
            <a:pPr indent="0" lvl="0" marL="0" rtl="0" algn="ctr">
              <a:spcBef>
                <a:spcPts val="0"/>
              </a:spcBef>
              <a:spcAft>
                <a:spcPts val="0"/>
              </a:spcAft>
              <a:buNone/>
            </a:pPr>
            <a:r>
              <a:rPr lang="pl" sz="1500">
                <a:solidFill>
                  <a:srgbClr val="000032"/>
                </a:solidFill>
                <a:latin typeface="Signika"/>
                <a:ea typeface="Signika"/>
                <a:cs typeface="Signika"/>
                <a:sym typeface="Signika"/>
              </a:rPr>
              <a:t>present tense/</a:t>
            </a:r>
            <a:r>
              <a:rPr i="1" lang="pl" sz="1500">
                <a:solidFill>
                  <a:srgbClr val="000032"/>
                </a:solidFill>
                <a:latin typeface="Signika"/>
                <a:ea typeface="Signika"/>
                <a:cs typeface="Signika"/>
                <a:sym typeface="Signika"/>
              </a:rPr>
              <a:t>will</a:t>
            </a:r>
            <a:r>
              <a:rPr lang="pl" sz="1500">
                <a:solidFill>
                  <a:srgbClr val="000032"/>
                </a:solidFill>
                <a:latin typeface="Signika"/>
                <a:ea typeface="Signika"/>
                <a:cs typeface="Signika"/>
                <a:sym typeface="Signika"/>
              </a:rPr>
              <a:t> + infinitive</a:t>
            </a:r>
            <a:endParaRPr sz="1500">
              <a:solidFill>
                <a:srgbClr val="000032"/>
              </a:solidFill>
              <a:latin typeface="Signika"/>
              <a:ea typeface="Signika"/>
              <a:cs typeface="Signika"/>
              <a:sym typeface="Signika"/>
            </a:endParaRPr>
          </a:p>
          <a:p>
            <a:pPr indent="0" lvl="0" marL="0" rtl="0" algn="ctr">
              <a:spcBef>
                <a:spcPts val="0"/>
              </a:spcBef>
              <a:spcAft>
                <a:spcPts val="0"/>
              </a:spcAft>
              <a:buNone/>
            </a:pPr>
            <a:r>
              <a:t/>
            </a:r>
            <a:endParaRPr sz="1500">
              <a:solidFill>
                <a:srgbClr val="000032"/>
              </a:solidFill>
              <a:latin typeface="Signika"/>
              <a:ea typeface="Signika"/>
              <a:cs typeface="Signika"/>
              <a:sym typeface="Signika"/>
            </a:endParaRPr>
          </a:p>
          <a:p>
            <a:pPr indent="0" lvl="0" marL="0" rtl="0" algn="ctr">
              <a:spcBef>
                <a:spcPts val="0"/>
              </a:spcBef>
              <a:spcAft>
                <a:spcPts val="0"/>
              </a:spcAft>
              <a:buClr>
                <a:schemeClr val="dk1"/>
              </a:buClr>
              <a:buSzPts val="1100"/>
              <a:buFont typeface="Arial"/>
              <a:buNone/>
            </a:pPr>
            <a:r>
              <a:t/>
            </a:r>
            <a:endParaRPr sz="1500">
              <a:solidFill>
                <a:srgbClr val="000032"/>
              </a:solidFill>
              <a:latin typeface="Signika"/>
              <a:ea typeface="Signika"/>
              <a:cs typeface="Signika"/>
              <a:sym typeface="Signik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2"/>
          <p:cNvSpPr/>
          <p:nvPr/>
        </p:nvSpPr>
        <p:spPr>
          <a:xfrm>
            <a:off x="1066675" y="4377275"/>
            <a:ext cx="10956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51" name="Google Shape;251;p22"/>
          <p:cNvSpPr/>
          <p:nvPr/>
        </p:nvSpPr>
        <p:spPr>
          <a:xfrm>
            <a:off x="5133975" y="4377275"/>
            <a:ext cx="12669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52" name="Google Shape;252;p22"/>
          <p:cNvSpPr/>
          <p:nvPr/>
        </p:nvSpPr>
        <p:spPr>
          <a:xfrm>
            <a:off x="904750" y="3516575"/>
            <a:ext cx="21051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53" name="Google Shape;253;p22"/>
          <p:cNvSpPr txBox="1"/>
          <p:nvPr/>
        </p:nvSpPr>
        <p:spPr>
          <a:xfrm>
            <a:off x="223200" y="756325"/>
            <a:ext cx="6797700" cy="19302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12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eat a lot of fresh food if you buy groceries more often.</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do grocery shopping once a week, you will waste a lot of food.</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spend more time in a shop if you don’t use a hand scanner.</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go to a huge supermarket on the edge of town, you will waste a lot of time.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200"/>
              </a:spcBef>
              <a:spcAft>
                <a:spcPts val="100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have to pay for a bag unless you take a reusable bag from home.</a:t>
            </a:r>
            <a:endParaRPr>
              <a:solidFill>
                <a:schemeClr val="dk1"/>
              </a:solidFill>
              <a:latin typeface="Signika Light"/>
              <a:ea typeface="Signika Light"/>
              <a:cs typeface="Signika Light"/>
              <a:sym typeface="Signika Light"/>
            </a:endParaRPr>
          </a:p>
        </p:txBody>
      </p:sp>
      <p:sp>
        <p:nvSpPr>
          <p:cNvPr id="254" name="Google Shape;254;p2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55" name="Google Shape;255;p22"/>
          <p:cNvSpPr txBox="1"/>
          <p:nvPr/>
        </p:nvSpPr>
        <p:spPr>
          <a:xfrm>
            <a:off x="222175" y="277200"/>
            <a:ext cx="8258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256" name="Google Shape;256;p22"/>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graphicFrame>
        <p:nvGraphicFramePr>
          <p:cNvPr id="257" name="Google Shape;257;p22"/>
          <p:cNvGraphicFramePr/>
          <p:nvPr/>
        </p:nvGraphicFramePr>
        <p:xfrm>
          <a:off x="393200" y="2747350"/>
          <a:ext cx="3000000" cy="3000000"/>
        </p:xfrm>
        <a:graphic>
          <a:graphicData uri="http://schemas.openxmlformats.org/drawingml/2006/table">
            <a:tbl>
              <a:tblPr>
                <a:noFill/>
                <a:tableStyleId>{96FAC090-8095-488C-93CB-ACBF9787D7D9}</a:tableStyleId>
              </a:tblPr>
              <a:tblGrid>
                <a:gridCol w="2296400"/>
                <a:gridCol w="2756875"/>
                <a:gridCol w="3039075"/>
              </a:tblGrid>
              <a:tr h="396200">
                <a:tc gridSpan="3">
                  <a:txBody>
                    <a:bodyPr/>
                    <a:lstStyle/>
                    <a:p>
                      <a:pPr indent="0" lvl="0" marL="0" rtl="0" algn="ctr">
                        <a:spcBef>
                          <a:spcPts val="0"/>
                        </a:spcBef>
                        <a:spcAft>
                          <a:spcPts val="0"/>
                        </a:spcAft>
                        <a:buNone/>
                      </a:pPr>
                      <a:r>
                        <a:rPr lang="pl" sz="1500">
                          <a:solidFill>
                            <a:srgbClr val="FFFFFF"/>
                          </a:solidFill>
                          <a:latin typeface="Signika Light"/>
                          <a:ea typeface="Signika Light"/>
                          <a:cs typeface="Signika Light"/>
                          <a:sym typeface="Signika Light"/>
                        </a:rPr>
                        <a:t>FIRST</a:t>
                      </a:r>
                      <a:r>
                        <a:rPr lang="pl" sz="1500">
                          <a:solidFill>
                            <a:srgbClr val="FFFFFF"/>
                          </a:solidFill>
                          <a:latin typeface="Signika Light"/>
                          <a:ea typeface="Signika Light"/>
                          <a:cs typeface="Signika Light"/>
                          <a:sym typeface="Signika Light"/>
                        </a:rPr>
                        <a:t> CONDITIONAL RULES</a:t>
                      </a:r>
                      <a:endParaRPr sz="1500">
                        <a:solidFill>
                          <a:srgbClr val="FFFFFF"/>
                        </a:solidFill>
                        <a:latin typeface="Signika Light"/>
                        <a:ea typeface="Signika Light"/>
                        <a:cs typeface="Signika Light"/>
                        <a:sym typeface="Signika Light"/>
                      </a:endParaRPr>
                    </a:p>
                  </a:txBody>
                  <a:tcPr marT="91425" marB="91425" marR="91425" marL="91425" anchor="ctr">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solidFill>
                      <a:srgbClr val="60AE92"/>
                    </a:solidFill>
                  </a:tcPr>
                </a:tc>
                <a:tc hMerge="1"/>
                <a:tc hMerge="1"/>
              </a:tr>
              <a:tr h="687800">
                <a:tc gridSpan="3">
                  <a:txBody>
                    <a:bodyPr/>
                    <a:lstStyle/>
                    <a:p>
                      <a:pPr indent="-323850" lvl="0" marL="457200" rtl="0" algn="l">
                        <a:lnSpc>
                          <a:spcPct val="115000"/>
                        </a:lnSpc>
                        <a:spcBef>
                          <a:spcPts val="0"/>
                        </a:spcBef>
                        <a:spcAft>
                          <a:spcPts val="0"/>
                        </a:spcAft>
                        <a:buSzPts val="1500"/>
                        <a:buFont typeface="Signika Light"/>
                        <a:buAutoNum type="alphaUcPeriod"/>
                      </a:pPr>
                      <a:r>
                        <a:rPr lang="pl" sz="1500">
                          <a:latin typeface="Signika Light"/>
                          <a:ea typeface="Signika Light"/>
                          <a:cs typeface="Signika Light"/>
                          <a:sym typeface="Signika Light"/>
                        </a:rPr>
                        <a:t>We use First Conditional to talk about things that </a:t>
                      </a:r>
                      <a:r>
                        <a:rPr b="1" lang="pl" sz="1500">
                          <a:latin typeface="Signika"/>
                          <a:ea typeface="Signika"/>
                          <a:cs typeface="Signika"/>
                          <a:sym typeface="Signika"/>
                        </a:rPr>
                        <a:t>happen in the present/</a:t>
                      </a:r>
                      <a:endParaRPr b="1" sz="1500">
                        <a:latin typeface="Signika"/>
                        <a:ea typeface="Signika"/>
                        <a:cs typeface="Signika"/>
                        <a:sym typeface="Signika"/>
                      </a:endParaRPr>
                    </a:p>
                    <a:p>
                      <a:pPr indent="0" lvl="0" marL="457200" rtl="0" algn="l">
                        <a:lnSpc>
                          <a:spcPct val="115000"/>
                        </a:lnSpc>
                        <a:spcBef>
                          <a:spcPts val="0"/>
                        </a:spcBef>
                        <a:spcAft>
                          <a:spcPts val="0"/>
                        </a:spcAft>
                        <a:buNone/>
                      </a:pPr>
                      <a:r>
                        <a:rPr b="1" lang="pl" sz="1500">
                          <a:latin typeface="Signika"/>
                          <a:ea typeface="Signika"/>
                          <a:cs typeface="Signika"/>
                          <a:sym typeface="Signika"/>
                        </a:rPr>
                        <a:t>will happen in the future</a:t>
                      </a:r>
                      <a:r>
                        <a:rPr lang="pl" sz="1500">
                          <a:latin typeface="Signika Light"/>
                          <a:ea typeface="Signika Light"/>
                          <a:cs typeface="Signika Light"/>
                          <a:sym typeface="Signika Light"/>
                        </a:rPr>
                        <a:t>.</a:t>
                      </a:r>
                      <a:endParaRPr sz="1500">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r h="902950">
                <a:tc gridSpan="3">
                  <a:txBody>
                    <a:bodyPr/>
                    <a:lstStyle/>
                    <a:p>
                      <a:pPr indent="-323850" lvl="0" marL="457200" rtl="0" algn="l">
                        <a:lnSpc>
                          <a:spcPct val="115000"/>
                        </a:lnSpc>
                        <a:spcBef>
                          <a:spcPts val="0"/>
                        </a:spcBef>
                        <a:spcAft>
                          <a:spcPts val="0"/>
                        </a:spcAft>
                        <a:buSzPts val="1500"/>
                        <a:buFont typeface="Signika Light"/>
                        <a:buAutoNum type="alphaUcPeriod" startAt="2"/>
                      </a:pPr>
                      <a:r>
                        <a:rPr lang="pl" sz="1500">
                          <a:latin typeface="Signika Light"/>
                          <a:ea typeface="Signika Light"/>
                          <a:cs typeface="Signika Light"/>
                          <a:sym typeface="Signika Light"/>
                        </a:rPr>
                        <a:t>To build a First Conditional sentence we use: </a:t>
                      </a:r>
                      <a:endParaRPr sz="1500">
                        <a:latin typeface="Signika Light"/>
                        <a:ea typeface="Signika Light"/>
                        <a:cs typeface="Signika Light"/>
                        <a:sym typeface="Signika Light"/>
                      </a:endParaRPr>
                    </a:p>
                    <a:p>
                      <a:pPr indent="0" lvl="0" marL="457200" rtl="0" algn="l">
                        <a:lnSpc>
                          <a:spcPct val="100000"/>
                        </a:lnSpc>
                        <a:spcBef>
                          <a:spcPts val="0"/>
                        </a:spcBef>
                        <a:spcAft>
                          <a:spcPts val="0"/>
                        </a:spcAft>
                        <a:buNone/>
                      </a:pPr>
                      <a:r>
                        <a:rPr lang="pl" sz="1500">
                          <a:latin typeface="Signika Light"/>
                          <a:ea typeface="Signika Light"/>
                          <a:cs typeface="Signika Light"/>
                          <a:sym typeface="Signika Light"/>
                        </a:rPr>
                        <a:t>                       </a:t>
                      </a:r>
                      <a:endParaRPr sz="1500">
                        <a:latin typeface="Signika Light"/>
                        <a:ea typeface="Signika Light"/>
                        <a:cs typeface="Signika Light"/>
                        <a:sym typeface="Signika Light"/>
                      </a:endParaRPr>
                    </a:p>
                    <a:p>
                      <a:pPr indent="0" lvl="0" marL="457200" rtl="0" algn="l">
                        <a:lnSpc>
                          <a:spcPct val="200000"/>
                        </a:lnSpc>
                        <a:spcBef>
                          <a:spcPts val="0"/>
                        </a:spcBef>
                        <a:spcAft>
                          <a:spcPts val="1000"/>
                        </a:spcAft>
                        <a:buNone/>
                      </a:pPr>
                      <a:r>
                        <a:rPr lang="pl" sz="1500">
                          <a:latin typeface="Signika Light"/>
                          <a:ea typeface="Signika Light"/>
                          <a:cs typeface="Signika Light"/>
                          <a:sym typeface="Signika Light"/>
                        </a:rPr>
                        <a:t>                                                                 ,</a:t>
                      </a:r>
                      <a:endParaRPr sz="1500">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bl>
          </a:graphicData>
        </a:graphic>
      </p:graphicFrame>
      <p:sp>
        <p:nvSpPr>
          <p:cNvPr id="258" name="Google Shape;258;p22"/>
          <p:cNvSpPr/>
          <p:nvPr/>
        </p:nvSpPr>
        <p:spPr>
          <a:xfrm>
            <a:off x="619700" y="4353425"/>
            <a:ext cx="2953800" cy="302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i="1" lang="pl" sz="1500">
                <a:solidFill>
                  <a:srgbClr val="000032"/>
                </a:solidFill>
                <a:latin typeface="Signika Light"/>
                <a:ea typeface="Signika Light"/>
                <a:cs typeface="Signika Light"/>
                <a:sym typeface="Signika Light"/>
              </a:rPr>
              <a:t>If</a:t>
            </a:r>
            <a:r>
              <a:rPr lang="pl" sz="1500">
                <a:solidFill>
                  <a:srgbClr val="000032"/>
                </a:solidFill>
                <a:latin typeface="Signika Light"/>
                <a:ea typeface="Signika Light"/>
                <a:cs typeface="Signika Light"/>
                <a:sym typeface="Signika Light"/>
              </a:rPr>
              <a:t> +</a:t>
            </a:r>
            <a:r>
              <a:rPr lang="pl" sz="1500">
                <a:solidFill>
                  <a:srgbClr val="000032"/>
                </a:solidFill>
                <a:latin typeface="Signika"/>
                <a:ea typeface="Signika"/>
                <a:cs typeface="Signika"/>
                <a:sym typeface="Signika"/>
              </a:rPr>
              <a:t> present tense/</a:t>
            </a:r>
            <a:r>
              <a:rPr i="1" lang="pl" sz="1500">
                <a:solidFill>
                  <a:srgbClr val="000032"/>
                </a:solidFill>
                <a:latin typeface="Signika"/>
                <a:ea typeface="Signika"/>
                <a:cs typeface="Signika"/>
                <a:sym typeface="Signika"/>
              </a:rPr>
              <a:t>will</a:t>
            </a:r>
            <a:r>
              <a:rPr lang="pl" sz="1500">
                <a:solidFill>
                  <a:srgbClr val="000032"/>
                </a:solidFill>
                <a:latin typeface="Signika"/>
                <a:ea typeface="Signika"/>
                <a:cs typeface="Signika"/>
                <a:sym typeface="Signika"/>
              </a:rPr>
              <a:t> + infinitive</a:t>
            </a:r>
            <a:endParaRPr sz="1500">
              <a:solidFill>
                <a:srgbClr val="000032"/>
              </a:solidFill>
              <a:latin typeface="Signika"/>
              <a:ea typeface="Signika"/>
              <a:cs typeface="Signika"/>
              <a:sym typeface="Signika"/>
            </a:endParaRPr>
          </a:p>
        </p:txBody>
      </p:sp>
      <p:sp>
        <p:nvSpPr>
          <p:cNvPr id="259" name="Google Shape;259;p22"/>
          <p:cNvSpPr/>
          <p:nvPr/>
        </p:nvSpPr>
        <p:spPr>
          <a:xfrm>
            <a:off x="3786325" y="4353425"/>
            <a:ext cx="2728500" cy="302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solidFill>
                <a:srgbClr val="000032"/>
              </a:solidFill>
              <a:latin typeface="Signika"/>
              <a:ea typeface="Signika"/>
              <a:cs typeface="Signika"/>
              <a:sym typeface="Signika"/>
            </a:endParaRPr>
          </a:p>
          <a:p>
            <a:pPr indent="0" lvl="0" marL="0" rtl="0" algn="ctr">
              <a:spcBef>
                <a:spcPts val="0"/>
              </a:spcBef>
              <a:spcAft>
                <a:spcPts val="0"/>
              </a:spcAft>
              <a:buNone/>
            </a:pPr>
            <a:r>
              <a:t/>
            </a:r>
            <a:endParaRPr sz="1500">
              <a:solidFill>
                <a:srgbClr val="000032"/>
              </a:solidFill>
              <a:latin typeface="Signika"/>
              <a:ea typeface="Signika"/>
              <a:cs typeface="Signika"/>
              <a:sym typeface="Signika"/>
            </a:endParaRPr>
          </a:p>
          <a:p>
            <a:pPr indent="0" lvl="0" marL="0" rtl="0" algn="ctr">
              <a:spcBef>
                <a:spcPts val="0"/>
              </a:spcBef>
              <a:spcAft>
                <a:spcPts val="0"/>
              </a:spcAft>
              <a:buNone/>
            </a:pPr>
            <a:r>
              <a:rPr lang="pl" sz="1500">
                <a:solidFill>
                  <a:srgbClr val="000032"/>
                </a:solidFill>
                <a:latin typeface="Signika"/>
                <a:ea typeface="Signika"/>
                <a:cs typeface="Signika"/>
                <a:sym typeface="Signika"/>
              </a:rPr>
              <a:t>present tense/</a:t>
            </a:r>
            <a:r>
              <a:rPr i="1" lang="pl" sz="1500">
                <a:solidFill>
                  <a:srgbClr val="000032"/>
                </a:solidFill>
                <a:latin typeface="Signika"/>
                <a:ea typeface="Signika"/>
                <a:cs typeface="Signika"/>
                <a:sym typeface="Signika"/>
              </a:rPr>
              <a:t>will</a:t>
            </a:r>
            <a:r>
              <a:rPr lang="pl" sz="1500">
                <a:solidFill>
                  <a:srgbClr val="000032"/>
                </a:solidFill>
                <a:latin typeface="Signika"/>
                <a:ea typeface="Signika"/>
                <a:cs typeface="Signika"/>
                <a:sym typeface="Signika"/>
              </a:rPr>
              <a:t> + infinitive</a:t>
            </a:r>
            <a:endParaRPr sz="1500">
              <a:solidFill>
                <a:srgbClr val="000032"/>
              </a:solidFill>
              <a:latin typeface="Signika"/>
              <a:ea typeface="Signika"/>
              <a:cs typeface="Signika"/>
              <a:sym typeface="Signika"/>
            </a:endParaRPr>
          </a:p>
          <a:p>
            <a:pPr indent="0" lvl="0" marL="0" rtl="0" algn="ctr">
              <a:spcBef>
                <a:spcPts val="0"/>
              </a:spcBef>
              <a:spcAft>
                <a:spcPts val="0"/>
              </a:spcAft>
              <a:buNone/>
            </a:pPr>
            <a:r>
              <a:t/>
            </a:r>
            <a:endParaRPr sz="1500">
              <a:solidFill>
                <a:srgbClr val="000032"/>
              </a:solidFill>
              <a:latin typeface="Signika"/>
              <a:ea typeface="Signika"/>
              <a:cs typeface="Signika"/>
              <a:sym typeface="Signika"/>
            </a:endParaRPr>
          </a:p>
          <a:p>
            <a:pPr indent="0" lvl="0" marL="0" rtl="0" algn="ctr">
              <a:spcBef>
                <a:spcPts val="0"/>
              </a:spcBef>
              <a:spcAft>
                <a:spcPts val="0"/>
              </a:spcAft>
              <a:buClr>
                <a:schemeClr val="dk1"/>
              </a:buClr>
              <a:buSzPts val="1100"/>
              <a:buFont typeface="Arial"/>
              <a:buNone/>
            </a:pPr>
            <a:r>
              <a:t/>
            </a:r>
            <a:endParaRPr sz="1500">
              <a:solidFill>
                <a:srgbClr val="000032"/>
              </a:solidFill>
              <a:latin typeface="Signika"/>
              <a:ea typeface="Signika"/>
              <a:cs typeface="Signika"/>
              <a:sym typeface="Signika"/>
            </a:endParaRPr>
          </a:p>
        </p:txBody>
      </p:sp>
      <p:cxnSp>
        <p:nvCxnSpPr>
          <p:cNvPr id="260" name="Google Shape;260;p22"/>
          <p:cNvCxnSpPr/>
          <p:nvPr/>
        </p:nvCxnSpPr>
        <p:spPr>
          <a:xfrm>
            <a:off x="4919725" y="3360725"/>
            <a:ext cx="1764000" cy="9300"/>
          </a:xfrm>
          <a:prstGeom prst="straightConnector1">
            <a:avLst/>
          </a:prstGeom>
          <a:noFill/>
          <a:ln cap="flat" cmpd="sng" w="28575">
            <a:solidFill>
              <a:srgbClr val="FF5C5C"/>
            </a:solidFill>
            <a:prstDash val="solid"/>
            <a:round/>
            <a:headEnd len="med" w="med" type="none"/>
            <a:tailEnd len="med" w="med" type="none"/>
          </a:ln>
        </p:spPr>
      </p:cxnSp>
      <p:cxnSp>
        <p:nvCxnSpPr>
          <p:cNvPr id="261" name="Google Shape;261;p22"/>
          <p:cNvCxnSpPr/>
          <p:nvPr/>
        </p:nvCxnSpPr>
        <p:spPr>
          <a:xfrm>
            <a:off x="2243600" y="4499825"/>
            <a:ext cx="1190100" cy="2100"/>
          </a:xfrm>
          <a:prstGeom prst="straightConnector1">
            <a:avLst/>
          </a:prstGeom>
          <a:noFill/>
          <a:ln cap="flat" cmpd="sng" w="28575">
            <a:solidFill>
              <a:srgbClr val="FF5C5C"/>
            </a:solidFill>
            <a:prstDash val="solid"/>
            <a:round/>
            <a:headEnd len="med" w="med" type="none"/>
            <a:tailEnd len="med" w="med" type="none"/>
          </a:ln>
        </p:spPr>
      </p:cxnSp>
      <p:cxnSp>
        <p:nvCxnSpPr>
          <p:cNvPr id="262" name="Google Shape;262;p22"/>
          <p:cNvCxnSpPr/>
          <p:nvPr/>
        </p:nvCxnSpPr>
        <p:spPr>
          <a:xfrm>
            <a:off x="3936175" y="4500125"/>
            <a:ext cx="1163700" cy="11100"/>
          </a:xfrm>
          <a:prstGeom prst="straightConnector1">
            <a:avLst/>
          </a:prstGeom>
          <a:noFill/>
          <a:ln cap="flat" cmpd="sng" w="28575">
            <a:solidFill>
              <a:srgbClr val="FF5C5C"/>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1000"/>
                                        <p:tgtEl>
                                          <p:spTgt spid="260"/>
                                        </p:tgtEl>
                                      </p:cBhvr>
                                    </p:animEffect>
                                  </p:childTnLst>
                                </p:cTn>
                              </p:par>
                              <p:par>
                                <p:cTn fill="hold" nodeType="with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000"/>
                                        <p:tgtEl>
                                          <p:spTgt spid="2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0"/>
                                        </p:tgtEl>
                                        <p:attrNameLst>
                                          <p:attrName>style.visibility</p:attrName>
                                        </p:attrNameLst>
                                      </p:cBhvr>
                                      <p:to>
                                        <p:strVal val="visible"/>
                                      </p:to>
                                    </p:set>
                                    <p:animEffect filter="fade" transition="in">
                                      <p:cBhvr>
                                        <p:cTn dur="1000"/>
                                        <p:tgtEl>
                                          <p:spTgt spid="250"/>
                                        </p:tgtEl>
                                      </p:cBhvr>
                                    </p:animEffect>
                                  </p:childTnLst>
                                </p:cTn>
                              </p:par>
                              <p:par>
                                <p:cTn fill="hold" nodeType="withEffect" presetClass="entr" presetID="10" presetSubtype="0">
                                  <p:stCondLst>
                                    <p:cond delay="0"/>
                                  </p:stCondLst>
                                  <p:childTnLst>
                                    <p:set>
                                      <p:cBhvr>
                                        <p:cTn dur="1" fill="hold">
                                          <p:stCondLst>
                                            <p:cond delay="0"/>
                                          </p:stCondLst>
                                        </p:cTn>
                                        <p:tgtEl>
                                          <p:spTgt spid="261"/>
                                        </p:tgtEl>
                                        <p:attrNameLst>
                                          <p:attrName>style.visibility</p:attrName>
                                        </p:attrNameLst>
                                      </p:cBhvr>
                                      <p:to>
                                        <p:strVal val="visible"/>
                                      </p:to>
                                    </p:set>
                                    <p:animEffect filter="fade" transition="in">
                                      <p:cBhvr>
                                        <p:cTn dur="1000"/>
                                        <p:tgtEl>
                                          <p:spTgt spid="2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par>
                                <p:cTn fill="hold" nodeType="with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1000"/>
                                        <p:tgtEl>
                                          <p:spTgt spid="2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3"/>
          <p:cNvSpPr txBox="1"/>
          <p:nvPr/>
        </p:nvSpPr>
        <p:spPr>
          <a:xfrm>
            <a:off x="223200" y="756325"/>
            <a:ext cx="6797700" cy="19044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eat a lot of fresh food if you buy groceries more often.</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do grocery shopping once a week, you will waste a lot of food.</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spend more time in a shop if you don’t use a hand scanner.</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go to a huge supermarket on the edge of town, you will waste a lot of time.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have to pay for a bag unless you take a reusable bag from home.</a:t>
            </a:r>
            <a:endParaRPr>
              <a:solidFill>
                <a:schemeClr val="dk1"/>
              </a:solidFill>
              <a:latin typeface="Signika Light"/>
              <a:ea typeface="Signika Light"/>
              <a:cs typeface="Signika Light"/>
              <a:sym typeface="Signika Light"/>
            </a:endParaRPr>
          </a:p>
        </p:txBody>
      </p:sp>
      <p:sp>
        <p:nvSpPr>
          <p:cNvPr id="268" name="Google Shape;268;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69" name="Google Shape;269;p23"/>
          <p:cNvSpPr txBox="1"/>
          <p:nvPr/>
        </p:nvSpPr>
        <p:spPr>
          <a:xfrm>
            <a:off x="222175" y="277200"/>
            <a:ext cx="8258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Look at the sentences and complete the rules. </a:t>
            </a:r>
            <a:endParaRPr b="1" sz="1800">
              <a:solidFill>
                <a:srgbClr val="000032"/>
              </a:solidFill>
              <a:latin typeface="Signika"/>
              <a:ea typeface="Signika"/>
              <a:cs typeface="Signika"/>
              <a:sym typeface="Signika"/>
            </a:endParaRPr>
          </a:p>
        </p:txBody>
      </p:sp>
      <p:sp>
        <p:nvSpPr>
          <p:cNvPr id="270" name="Google Shape;270;p23"/>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graphicFrame>
        <p:nvGraphicFramePr>
          <p:cNvPr id="271" name="Google Shape;271;p23"/>
          <p:cNvGraphicFramePr/>
          <p:nvPr/>
        </p:nvGraphicFramePr>
        <p:xfrm>
          <a:off x="449625" y="2848850"/>
          <a:ext cx="3000000" cy="3000000"/>
        </p:xfrm>
        <a:graphic>
          <a:graphicData uri="http://schemas.openxmlformats.org/drawingml/2006/table">
            <a:tbl>
              <a:tblPr>
                <a:noFill/>
                <a:tableStyleId>{96FAC090-8095-488C-93CB-ACBF9787D7D9}</a:tableStyleId>
              </a:tblPr>
              <a:tblGrid>
                <a:gridCol w="2296400"/>
                <a:gridCol w="2756875"/>
                <a:gridCol w="3039075"/>
              </a:tblGrid>
              <a:tr h="379575">
                <a:tc gridSpan="3">
                  <a:txBody>
                    <a:bodyPr/>
                    <a:lstStyle/>
                    <a:p>
                      <a:pPr indent="0" lvl="0" marL="0" rtl="0" algn="ctr">
                        <a:spcBef>
                          <a:spcPts val="0"/>
                        </a:spcBef>
                        <a:spcAft>
                          <a:spcPts val="0"/>
                        </a:spcAft>
                        <a:buNone/>
                      </a:pPr>
                      <a:r>
                        <a:rPr lang="pl">
                          <a:solidFill>
                            <a:srgbClr val="FFFFFF"/>
                          </a:solidFill>
                          <a:latin typeface="Signika Light"/>
                          <a:ea typeface="Signika Light"/>
                          <a:cs typeface="Signika Light"/>
                          <a:sym typeface="Signika Light"/>
                        </a:rPr>
                        <a:t>FIRST CONDITIONAL RULES</a:t>
                      </a:r>
                      <a:endParaRPr>
                        <a:solidFill>
                          <a:srgbClr val="FFFFFF"/>
                        </a:solidFill>
                        <a:latin typeface="Signika Light"/>
                        <a:ea typeface="Signika Light"/>
                        <a:cs typeface="Signika Light"/>
                        <a:sym typeface="Signika Light"/>
                      </a:endParaRPr>
                    </a:p>
                  </a:txBody>
                  <a:tcPr marT="91425" marB="91425" marR="91425" marL="91425" anchor="ctr">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solidFill>
                      <a:srgbClr val="60AE92"/>
                    </a:solidFill>
                  </a:tcPr>
                </a:tc>
                <a:tc hMerge="1"/>
                <a:tc hMerge="1"/>
              </a:tr>
              <a:tr h="646025">
                <a:tc gridSpan="3">
                  <a:txBody>
                    <a:bodyPr/>
                    <a:lstStyle/>
                    <a:p>
                      <a:pPr indent="-317500" lvl="0" marL="457200" rtl="0" algn="l">
                        <a:lnSpc>
                          <a:spcPct val="115000"/>
                        </a:lnSpc>
                        <a:spcBef>
                          <a:spcPts val="0"/>
                        </a:spcBef>
                        <a:spcAft>
                          <a:spcPts val="0"/>
                        </a:spcAft>
                        <a:buClr>
                          <a:srgbClr val="000000"/>
                        </a:buClr>
                        <a:buSzPts val="1400"/>
                        <a:buFont typeface="Signika Light"/>
                        <a:buAutoNum type="alphaUcPeriod" startAt="3"/>
                      </a:pPr>
                      <a:r>
                        <a:rPr lang="pl">
                          <a:solidFill>
                            <a:srgbClr val="000000"/>
                          </a:solidFill>
                          <a:latin typeface="Signika Light"/>
                          <a:ea typeface="Signika Light"/>
                          <a:cs typeface="Signika Light"/>
                          <a:sym typeface="Signika Light"/>
                        </a:rPr>
                        <a:t>The </a:t>
                      </a:r>
                      <a:r>
                        <a:rPr i="1" lang="pl">
                          <a:solidFill>
                            <a:srgbClr val="000000"/>
                          </a:solidFill>
                          <a:latin typeface="Signika Light"/>
                          <a:ea typeface="Signika Light"/>
                          <a:cs typeface="Signika Light"/>
                          <a:sym typeface="Signika Light"/>
                        </a:rPr>
                        <a:t>if</a:t>
                      </a:r>
                      <a:r>
                        <a:rPr lang="pl">
                          <a:solidFill>
                            <a:srgbClr val="000000"/>
                          </a:solidFill>
                          <a:latin typeface="Signika Light"/>
                          <a:ea typeface="Signika Light"/>
                          <a:cs typeface="Signika Light"/>
                          <a:sym typeface="Signika Light"/>
                        </a:rPr>
                        <a:t>-clause talks about the condition and the second clause talks about the result.</a:t>
                      </a:r>
                      <a:br>
                        <a:rPr lang="pl">
                          <a:solidFill>
                            <a:srgbClr val="000000"/>
                          </a:solidFill>
                          <a:latin typeface="Signika Light"/>
                          <a:ea typeface="Signika Light"/>
                          <a:cs typeface="Signika Light"/>
                          <a:sym typeface="Signika Light"/>
                        </a:rPr>
                      </a:br>
                      <a:r>
                        <a:rPr lang="pl">
                          <a:solidFill>
                            <a:srgbClr val="000000"/>
                          </a:solidFill>
                          <a:latin typeface="Signika Light"/>
                          <a:ea typeface="Signika Light"/>
                          <a:cs typeface="Signika Light"/>
                          <a:sym typeface="Signika Light"/>
                        </a:rPr>
                        <a:t>We </a:t>
                      </a:r>
                      <a:r>
                        <a:rPr b="1" lang="pl">
                          <a:solidFill>
                            <a:srgbClr val="000000"/>
                          </a:solidFill>
                          <a:latin typeface="Signika"/>
                          <a:ea typeface="Signika"/>
                          <a:cs typeface="Signika"/>
                          <a:sym typeface="Signika"/>
                        </a:rPr>
                        <a:t>can/can’t</a:t>
                      </a:r>
                      <a:r>
                        <a:rPr lang="pl">
                          <a:solidFill>
                            <a:srgbClr val="000000"/>
                          </a:solidFill>
                          <a:latin typeface="Signika Light"/>
                          <a:ea typeface="Signika Light"/>
                          <a:cs typeface="Signika Light"/>
                          <a:sym typeface="Signika Light"/>
                        </a:rPr>
                        <a:t> talk about the result first, and then explain the condition.</a:t>
                      </a:r>
                      <a:endParaRPr>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r h="436075">
                <a:tc gridSpan="3">
                  <a:txBody>
                    <a:bodyPr/>
                    <a:lstStyle/>
                    <a:p>
                      <a:pPr indent="-317500" lvl="0" marL="457200" rtl="0" algn="l">
                        <a:lnSpc>
                          <a:spcPct val="115000"/>
                        </a:lnSpc>
                        <a:spcBef>
                          <a:spcPts val="0"/>
                        </a:spcBef>
                        <a:spcAft>
                          <a:spcPts val="0"/>
                        </a:spcAft>
                        <a:buClr>
                          <a:srgbClr val="000000"/>
                        </a:buClr>
                        <a:buSzPts val="1400"/>
                        <a:buFont typeface="Signika Light"/>
                        <a:buAutoNum type="alphaUcPeriod" startAt="4"/>
                      </a:pPr>
                      <a:r>
                        <a:rPr lang="pl">
                          <a:solidFill>
                            <a:srgbClr val="000000"/>
                          </a:solidFill>
                          <a:latin typeface="Signika Light"/>
                          <a:ea typeface="Signika Light"/>
                          <a:cs typeface="Signika Light"/>
                          <a:sym typeface="Signika Light"/>
                        </a:rPr>
                        <a:t>We use a comma (,) when </a:t>
                      </a:r>
                      <a:r>
                        <a:rPr b="1" lang="pl">
                          <a:solidFill>
                            <a:srgbClr val="000000"/>
                          </a:solidFill>
                          <a:latin typeface="Signika"/>
                          <a:ea typeface="Signika"/>
                          <a:cs typeface="Signika"/>
                          <a:sym typeface="Signika"/>
                        </a:rPr>
                        <a:t>the condition/the result</a:t>
                      </a:r>
                      <a:r>
                        <a:rPr lang="pl">
                          <a:solidFill>
                            <a:srgbClr val="000000"/>
                          </a:solidFill>
                          <a:latin typeface="Signika Light"/>
                          <a:ea typeface="Signika Light"/>
                          <a:cs typeface="Signika Light"/>
                          <a:sym typeface="Signika Light"/>
                        </a:rPr>
                        <a:t> is first. </a:t>
                      </a:r>
                      <a:endParaRPr>
                        <a:solidFill>
                          <a:srgbClr val="000000"/>
                        </a:solidFill>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r h="436075">
                <a:tc gridSpan="3">
                  <a:txBody>
                    <a:bodyPr/>
                    <a:lstStyle/>
                    <a:p>
                      <a:pPr indent="-317500" lvl="0" marL="457200" rtl="0" algn="l">
                        <a:lnSpc>
                          <a:spcPct val="115000"/>
                        </a:lnSpc>
                        <a:spcBef>
                          <a:spcPts val="0"/>
                        </a:spcBef>
                        <a:spcAft>
                          <a:spcPts val="0"/>
                        </a:spcAft>
                        <a:buClr>
                          <a:srgbClr val="000000"/>
                        </a:buClr>
                        <a:buSzPts val="1400"/>
                        <a:buFont typeface="Signika Light"/>
                        <a:buAutoNum type="alphaUcPeriod" startAt="5"/>
                      </a:pPr>
                      <a:r>
                        <a:rPr lang="pl">
                          <a:solidFill>
                            <a:srgbClr val="000000"/>
                          </a:solidFill>
                          <a:latin typeface="Signika Light"/>
                          <a:ea typeface="Signika Light"/>
                          <a:cs typeface="Signika Light"/>
                          <a:sym typeface="Signika Light"/>
                        </a:rPr>
                        <a:t>We can use</a:t>
                      </a:r>
                      <a:r>
                        <a:rPr lang="pl">
                          <a:latin typeface="Signika Light"/>
                          <a:ea typeface="Signika Light"/>
                          <a:cs typeface="Signika Light"/>
                          <a:sym typeface="Signika Light"/>
                        </a:rPr>
                        <a:t>  _________ </a:t>
                      </a:r>
                      <a:r>
                        <a:rPr lang="pl">
                          <a:solidFill>
                            <a:srgbClr val="000000"/>
                          </a:solidFill>
                          <a:latin typeface="Signika Light"/>
                          <a:ea typeface="Signika Light"/>
                          <a:cs typeface="Signika Light"/>
                          <a:sym typeface="Signika Light"/>
                        </a:rPr>
                        <a:t> when we want to say ‘if not’.</a:t>
                      </a:r>
                      <a:endParaRPr>
                        <a:solidFill>
                          <a:srgbClr val="000000"/>
                        </a:solidFill>
                        <a:latin typeface="Signika Light"/>
                        <a:ea typeface="Signika Light"/>
                        <a:cs typeface="Signika Light"/>
                        <a:sym typeface="Signika Light"/>
                      </a:endParaRPr>
                    </a:p>
                  </a:txBody>
                  <a:tcPr marT="91425" marB="91425" marR="91425" marL="91425">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4"/>
          <p:cNvSpPr/>
          <p:nvPr/>
        </p:nvSpPr>
        <p:spPr>
          <a:xfrm>
            <a:off x="2914525" y="3964250"/>
            <a:ext cx="10479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chemeClr val="accent6"/>
              </a:highlight>
            </a:endParaRPr>
          </a:p>
        </p:txBody>
      </p:sp>
      <p:sp>
        <p:nvSpPr>
          <p:cNvPr id="277" name="Google Shape;277;p24"/>
          <p:cNvSpPr/>
          <p:nvPr/>
        </p:nvSpPr>
        <p:spPr>
          <a:xfrm>
            <a:off x="1235550" y="3578075"/>
            <a:ext cx="3708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chemeClr val="accent6"/>
              </a:highlight>
            </a:endParaRPr>
          </a:p>
        </p:txBody>
      </p:sp>
      <p:graphicFrame>
        <p:nvGraphicFramePr>
          <p:cNvPr id="278" name="Google Shape;278;p24"/>
          <p:cNvGraphicFramePr/>
          <p:nvPr/>
        </p:nvGraphicFramePr>
        <p:xfrm>
          <a:off x="449625" y="2848850"/>
          <a:ext cx="3000000" cy="3000000"/>
        </p:xfrm>
        <a:graphic>
          <a:graphicData uri="http://schemas.openxmlformats.org/drawingml/2006/table">
            <a:tbl>
              <a:tblPr>
                <a:noFill/>
                <a:tableStyleId>{96FAC090-8095-488C-93CB-ACBF9787D7D9}</a:tableStyleId>
              </a:tblPr>
              <a:tblGrid>
                <a:gridCol w="2296400"/>
                <a:gridCol w="2756875"/>
                <a:gridCol w="3039075"/>
              </a:tblGrid>
              <a:tr h="379575">
                <a:tc gridSpan="3">
                  <a:txBody>
                    <a:bodyPr/>
                    <a:lstStyle/>
                    <a:p>
                      <a:pPr indent="0" lvl="0" marL="0" rtl="0" algn="ctr">
                        <a:spcBef>
                          <a:spcPts val="0"/>
                        </a:spcBef>
                        <a:spcAft>
                          <a:spcPts val="0"/>
                        </a:spcAft>
                        <a:buNone/>
                      </a:pPr>
                      <a:r>
                        <a:rPr lang="pl">
                          <a:solidFill>
                            <a:srgbClr val="FFFFFF"/>
                          </a:solidFill>
                          <a:latin typeface="Signika Light"/>
                          <a:ea typeface="Signika Light"/>
                          <a:cs typeface="Signika Light"/>
                          <a:sym typeface="Signika Light"/>
                        </a:rPr>
                        <a:t>FIRST CONDITIONAL RULES</a:t>
                      </a:r>
                      <a:endParaRPr>
                        <a:solidFill>
                          <a:srgbClr val="FFFFFF"/>
                        </a:solidFill>
                        <a:latin typeface="Signika Light"/>
                        <a:ea typeface="Signika Light"/>
                        <a:cs typeface="Signika Light"/>
                        <a:sym typeface="Signika Light"/>
                      </a:endParaRPr>
                    </a:p>
                  </a:txBody>
                  <a:tcPr marT="91425" marB="91425" marR="91425" marL="91425" anchor="ctr">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solidFill>
                      <a:srgbClr val="60AE92"/>
                    </a:solidFill>
                  </a:tcPr>
                </a:tc>
                <a:tc hMerge="1"/>
                <a:tc hMerge="1"/>
              </a:tr>
              <a:tr h="646025">
                <a:tc gridSpan="3">
                  <a:txBody>
                    <a:bodyPr/>
                    <a:lstStyle/>
                    <a:p>
                      <a:pPr indent="-317500" lvl="0" marL="457200" rtl="0" algn="l">
                        <a:lnSpc>
                          <a:spcPct val="115000"/>
                        </a:lnSpc>
                        <a:spcBef>
                          <a:spcPts val="0"/>
                        </a:spcBef>
                        <a:spcAft>
                          <a:spcPts val="0"/>
                        </a:spcAft>
                        <a:buClr>
                          <a:srgbClr val="000000"/>
                        </a:buClr>
                        <a:buSzPts val="1400"/>
                        <a:buFont typeface="Signika Light"/>
                        <a:buAutoNum type="alphaUcPeriod" startAt="3"/>
                      </a:pPr>
                      <a:r>
                        <a:rPr lang="pl">
                          <a:solidFill>
                            <a:srgbClr val="000000"/>
                          </a:solidFill>
                          <a:latin typeface="Signika Light"/>
                          <a:ea typeface="Signika Light"/>
                          <a:cs typeface="Signika Light"/>
                          <a:sym typeface="Signika Light"/>
                        </a:rPr>
                        <a:t>The </a:t>
                      </a:r>
                      <a:r>
                        <a:rPr i="1" lang="pl">
                          <a:solidFill>
                            <a:srgbClr val="000000"/>
                          </a:solidFill>
                          <a:latin typeface="Signika Light"/>
                          <a:ea typeface="Signika Light"/>
                          <a:cs typeface="Signika Light"/>
                          <a:sym typeface="Signika Light"/>
                        </a:rPr>
                        <a:t>if</a:t>
                      </a:r>
                      <a:r>
                        <a:rPr lang="pl">
                          <a:solidFill>
                            <a:srgbClr val="000000"/>
                          </a:solidFill>
                          <a:latin typeface="Signika Light"/>
                          <a:ea typeface="Signika Light"/>
                          <a:cs typeface="Signika Light"/>
                          <a:sym typeface="Signika Light"/>
                        </a:rPr>
                        <a:t>-clause talks about the condition and the second clause talks about the result. </a:t>
                      </a:r>
                      <a:br>
                        <a:rPr lang="pl">
                          <a:solidFill>
                            <a:srgbClr val="000000"/>
                          </a:solidFill>
                          <a:latin typeface="Signika Light"/>
                          <a:ea typeface="Signika Light"/>
                          <a:cs typeface="Signika Light"/>
                          <a:sym typeface="Signika Light"/>
                        </a:rPr>
                      </a:br>
                      <a:r>
                        <a:rPr lang="pl">
                          <a:solidFill>
                            <a:srgbClr val="000000"/>
                          </a:solidFill>
                          <a:latin typeface="Signika Light"/>
                          <a:ea typeface="Signika Light"/>
                          <a:cs typeface="Signika Light"/>
                          <a:sym typeface="Signika Light"/>
                        </a:rPr>
                        <a:t>We  </a:t>
                      </a:r>
                      <a:r>
                        <a:rPr b="1" lang="pl">
                          <a:solidFill>
                            <a:srgbClr val="000000"/>
                          </a:solidFill>
                          <a:latin typeface="Signika"/>
                          <a:ea typeface="Signika"/>
                          <a:cs typeface="Signika"/>
                          <a:sym typeface="Signika"/>
                        </a:rPr>
                        <a:t>can/can’t</a:t>
                      </a:r>
                      <a:r>
                        <a:rPr lang="pl">
                          <a:solidFill>
                            <a:srgbClr val="000000"/>
                          </a:solidFill>
                          <a:latin typeface="Signika Light"/>
                          <a:ea typeface="Signika Light"/>
                          <a:cs typeface="Signika Light"/>
                          <a:sym typeface="Signika Light"/>
                        </a:rPr>
                        <a:t> talk about the result first, and then explain the condition.</a:t>
                      </a:r>
                      <a:endParaRPr>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r h="436075">
                <a:tc gridSpan="3">
                  <a:txBody>
                    <a:bodyPr/>
                    <a:lstStyle/>
                    <a:p>
                      <a:pPr indent="-317500" lvl="0" marL="457200" rtl="0" algn="l">
                        <a:lnSpc>
                          <a:spcPct val="115000"/>
                        </a:lnSpc>
                        <a:spcBef>
                          <a:spcPts val="0"/>
                        </a:spcBef>
                        <a:spcAft>
                          <a:spcPts val="0"/>
                        </a:spcAft>
                        <a:buClr>
                          <a:srgbClr val="000000"/>
                        </a:buClr>
                        <a:buSzPts val="1400"/>
                        <a:buFont typeface="Signika Light"/>
                        <a:buAutoNum type="alphaUcPeriod" startAt="4"/>
                      </a:pPr>
                      <a:r>
                        <a:rPr lang="pl">
                          <a:solidFill>
                            <a:srgbClr val="000000"/>
                          </a:solidFill>
                          <a:latin typeface="Signika Light"/>
                          <a:ea typeface="Signika Light"/>
                          <a:cs typeface="Signika Light"/>
                          <a:sym typeface="Signika Light"/>
                        </a:rPr>
                        <a:t>We use a comma (,) when </a:t>
                      </a:r>
                      <a:r>
                        <a:rPr b="1" lang="pl">
                          <a:solidFill>
                            <a:srgbClr val="000000"/>
                          </a:solidFill>
                          <a:latin typeface="Signika"/>
                          <a:ea typeface="Signika"/>
                          <a:cs typeface="Signika"/>
                          <a:sym typeface="Signika"/>
                        </a:rPr>
                        <a:t>the condition/the result</a:t>
                      </a:r>
                      <a:r>
                        <a:rPr lang="pl">
                          <a:solidFill>
                            <a:srgbClr val="000000"/>
                          </a:solidFill>
                          <a:latin typeface="Signika Light"/>
                          <a:ea typeface="Signika Light"/>
                          <a:cs typeface="Signika Light"/>
                          <a:sym typeface="Signika Light"/>
                        </a:rPr>
                        <a:t> is first. </a:t>
                      </a:r>
                      <a:endParaRPr>
                        <a:solidFill>
                          <a:srgbClr val="000000"/>
                        </a:solidFill>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r h="436075">
                <a:tc gridSpan="3">
                  <a:txBody>
                    <a:bodyPr/>
                    <a:lstStyle/>
                    <a:p>
                      <a:pPr indent="-317500" lvl="0" marL="457200" rtl="0" algn="l">
                        <a:lnSpc>
                          <a:spcPct val="115000"/>
                        </a:lnSpc>
                        <a:spcBef>
                          <a:spcPts val="0"/>
                        </a:spcBef>
                        <a:spcAft>
                          <a:spcPts val="0"/>
                        </a:spcAft>
                        <a:buClr>
                          <a:srgbClr val="000000"/>
                        </a:buClr>
                        <a:buSzPts val="1400"/>
                        <a:buFont typeface="Signika Light"/>
                        <a:buAutoNum type="alphaUcPeriod" startAt="5"/>
                      </a:pPr>
                      <a:r>
                        <a:rPr lang="pl">
                          <a:solidFill>
                            <a:srgbClr val="000000"/>
                          </a:solidFill>
                          <a:latin typeface="Signika Light"/>
                          <a:ea typeface="Signika Light"/>
                          <a:cs typeface="Signika Light"/>
                          <a:sym typeface="Signika Light"/>
                        </a:rPr>
                        <a:t>We can use</a:t>
                      </a:r>
                      <a:r>
                        <a:rPr lang="pl">
                          <a:latin typeface="Signika Light"/>
                          <a:ea typeface="Signika Light"/>
                          <a:cs typeface="Signika Light"/>
                          <a:sym typeface="Signika Light"/>
                        </a:rPr>
                        <a:t>  _________ </a:t>
                      </a:r>
                      <a:r>
                        <a:rPr lang="pl">
                          <a:solidFill>
                            <a:srgbClr val="000000"/>
                          </a:solidFill>
                          <a:latin typeface="Signika Light"/>
                          <a:ea typeface="Signika Light"/>
                          <a:cs typeface="Signika Light"/>
                          <a:sym typeface="Signika Light"/>
                        </a:rPr>
                        <a:t> when we want to say ‘if not’.</a:t>
                      </a:r>
                      <a:endParaRPr>
                        <a:solidFill>
                          <a:srgbClr val="000000"/>
                        </a:solidFill>
                        <a:latin typeface="Signika Light"/>
                        <a:ea typeface="Signika Light"/>
                        <a:cs typeface="Signika Light"/>
                        <a:sym typeface="Signika Light"/>
                      </a:endParaRPr>
                    </a:p>
                  </a:txBody>
                  <a:tcPr marT="91425" marB="91425" marR="91425" marL="91425">
                    <a:lnL cap="flat" cmpd="sng" w="9525">
                      <a:solidFill>
                        <a:schemeClr val="accent4"/>
                      </a:solidFill>
                      <a:prstDash val="solid"/>
                      <a:round/>
                      <a:headEnd len="sm" w="sm" type="none"/>
                      <a:tailEnd len="sm" w="sm" type="none"/>
                    </a:lnL>
                    <a:lnR cap="flat" cmpd="sng" w="9525">
                      <a:solidFill>
                        <a:schemeClr val="accent4"/>
                      </a:solidFill>
                      <a:prstDash val="solid"/>
                      <a:round/>
                      <a:headEnd len="sm" w="sm" type="none"/>
                      <a:tailEnd len="sm" w="sm" type="none"/>
                    </a:lnR>
                    <a:lnT cap="flat" cmpd="sng" w="9525">
                      <a:solidFill>
                        <a:schemeClr val="accent4"/>
                      </a:solidFill>
                      <a:prstDash val="solid"/>
                      <a:round/>
                      <a:headEnd len="sm" w="sm" type="none"/>
                      <a:tailEnd len="sm" w="sm" type="none"/>
                    </a:lnT>
                    <a:lnB cap="flat" cmpd="sng" w="9525">
                      <a:solidFill>
                        <a:schemeClr val="accent4"/>
                      </a:solidFill>
                      <a:prstDash val="solid"/>
                      <a:round/>
                      <a:headEnd len="sm" w="sm" type="none"/>
                      <a:tailEnd len="sm" w="sm" type="none"/>
                    </a:lnB>
                  </a:tcPr>
                </a:tc>
                <a:tc hMerge="1"/>
                <a:tc hMerge="1"/>
              </a:tr>
            </a:tbl>
          </a:graphicData>
        </a:graphic>
      </p:graphicFrame>
      <p:sp>
        <p:nvSpPr>
          <p:cNvPr id="279" name="Google Shape;279;p24"/>
          <p:cNvSpPr txBox="1"/>
          <p:nvPr/>
        </p:nvSpPr>
        <p:spPr>
          <a:xfrm>
            <a:off x="223200" y="756325"/>
            <a:ext cx="6797700" cy="19044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eat a lot of fresh food if you buy groceries more often.</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do grocery shopping once a week, you will waste a lot of food.</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spend more time in a shop if you don’t use a hand scanner.</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If you go to a huge supermarket on the edge of town, you will waste a lot of time.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Char char="●"/>
            </a:pPr>
            <a:r>
              <a:rPr lang="pl">
                <a:solidFill>
                  <a:schemeClr val="dk1"/>
                </a:solidFill>
                <a:latin typeface="Signika Light"/>
                <a:ea typeface="Signika Light"/>
                <a:cs typeface="Signika Light"/>
                <a:sym typeface="Signika Light"/>
              </a:rPr>
              <a:t>You will have to pay for a bag unless you take a reusable bag from home.</a:t>
            </a:r>
            <a:endParaRPr>
              <a:solidFill>
                <a:schemeClr val="dk1"/>
              </a:solidFill>
              <a:latin typeface="Signika Light"/>
              <a:ea typeface="Signika Light"/>
              <a:cs typeface="Signika Light"/>
              <a:sym typeface="Signika Light"/>
            </a:endParaRPr>
          </a:p>
        </p:txBody>
      </p:sp>
      <p:sp>
        <p:nvSpPr>
          <p:cNvPr id="280" name="Google Shape;280;p2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81" name="Google Shape;281;p24"/>
          <p:cNvSpPr txBox="1"/>
          <p:nvPr/>
        </p:nvSpPr>
        <p:spPr>
          <a:xfrm>
            <a:off x="222175" y="277200"/>
            <a:ext cx="8258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 </a:t>
            </a:r>
            <a:endParaRPr b="1" sz="1800">
              <a:solidFill>
                <a:srgbClr val="000032"/>
              </a:solidFill>
              <a:latin typeface="Signika"/>
              <a:ea typeface="Signika"/>
              <a:cs typeface="Signika"/>
              <a:sym typeface="Signika"/>
            </a:endParaRPr>
          </a:p>
        </p:txBody>
      </p:sp>
      <p:sp>
        <p:nvSpPr>
          <p:cNvPr id="282" name="Google Shape;282;p24"/>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cxnSp>
        <p:nvCxnSpPr>
          <p:cNvPr id="283" name="Google Shape;283;p24"/>
          <p:cNvCxnSpPr/>
          <p:nvPr/>
        </p:nvCxnSpPr>
        <p:spPr>
          <a:xfrm>
            <a:off x="4063525" y="4091600"/>
            <a:ext cx="746700" cy="9900"/>
          </a:xfrm>
          <a:prstGeom prst="straightConnector1">
            <a:avLst/>
          </a:prstGeom>
          <a:noFill/>
          <a:ln cap="flat" cmpd="sng" w="28575">
            <a:solidFill>
              <a:srgbClr val="FF5C5C"/>
            </a:solidFill>
            <a:prstDash val="solid"/>
            <a:round/>
            <a:headEnd len="med" w="med" type="none"/>
            <a:tailEnd len="med" w="med" type="none"/>
          </a:ln>
        </p:spPr>
      </p:cxnSp>
      <p:cxnSp>
        <p:nvCxnSpPr>
          <p:cNvPr id="284" name="Google Shape;284;p24"/>
          <p:cNvCxnSpPr/>
          <p:nvPr/>
        </p:nvCxnSpPr>
        <p:spPr>
          <a:xfrm>
            <a:off x="1666200" y="3705275"/>
            <a:ext cx="420000" cy="300"/>
          </a:xfrm>
          <a:prstGeom prst="straightConnector1">
            <a:avLst/>
          </a:prstGeom>
          <a:noFill/>
          <a:ln cap="flat" cmpd="sng" w="28575">
            <a:solidFill>
              <a:srgbClr val="FF5C5C"/>
            </a:solidFill>
            <a:prstDash val="solid"/>
            <a:round/>
            <a:headEnd len="med" w="med" type="none"/>
            <a:tailEnd len="med" w="med" type="none"/>
          </a:ln>
        </p:spPr>
      </p:cxnSp>
      <p:sp>
        <p:nvSpPr>
          <p:cNvPr id="285" name="Google Shape;285;p24"/>
          <p:cNvSpPr/>
          <p:nvPr/>
        </p:nvSpPr>
        <p:spPr>
          <a:xfrm>
            <a:off x="1914400" y="4396475"/>
            <a:ext cx="8760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pl">
                <a:highlight>
                  <a:schemeClr val="accent6"/>
                </a:highlight>
                <a:latin typeface="Signika"/>
                <a:ea typeface="Signika"/>
                <a:cs typeface="Signika"/>
                <a:sym typeface="Signika"/>
              </a:rPr>
              <a:t>unless</a:t>
            </a:r>
            <a:endParaRPr i="1">
              <a:highlight>
                <a:schemeClr val="accent6"/>
              </a:highlight>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par>
                                <p:cTn fill="hold" nodeType="withEffect" presetClass="entr" presetID="10" presetSubtype="0">
                                  <p:stCondLst>
                                    <p:cond delay="0"/>
                                  </p:stCondLst>
                                  <p:childTnLst>
                                    <p:set>
                                      <p:cBhvr>
                                        <p:cTn dur="1" fill="hold">
                                          <p:stCondLst>
                                            <p:cond delay="0"/>
                                          </p:stCondLst>
                                        </p:cTn>
                                        <p:tgtEl>
                                          <p:spTgt spid="284"/>
                                        </p:tgtEl>
                                        <p:attrNameLst>
                                          <p:attrName>style.visibility</p:attrName>
                                        </p:attrNameLst>
                                      </p:cBhvr>
                                      <p:to>
                                        <p:strVal val="visible"/>
                                      </p:to>
                                    </p:set>
                                    <p:animEffect filter="fade" transition="in">
                                      <p:cBhvr>
                                        <p:cTn dur="1000"/>
                                        <p:tgtEl>
                                          <p:spTgt spid="2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000"/>
                                        <p:tgtEl>
                                          <p:spTgt spid="276"/>
                                        </p:tgtEl>
                                      </p:cBhvr>
                                    </p:animEffect>
                                  </p:childTnLst>
                                </p:cTn>
                              </p:par>
                              <p:par>
                                <p:cTn fill="hold" nodeType="withEffect" presetClass="entr" presetID="10" presetSubtype="0">
                                  <p:stCondLst>
                                    <p:cond delay="0"/>
                                  </p:stCondLst>
                                  <p:childTnLst>
                                    <p:set>
                                      <p:cBhvr>
                                        <p:cTn dur="1" fill="hold">
                                          <p:stCondLst>
                                            <p:cond delay="0"/>
                                          </p:stCondLst>
                                        </p:cTn>
                                        <p:tgtEl>
                                          <p:spTgt spid="283"/>
                                        </p:tgtEl>
                                        <p:attrNameLst>
                                          <p:attrName>style.visibility</p:attrName>
                                        </p:attrNameLst>
                                      </p:cBhvr>
                                      <p:to>
                                        <p:strVal val="visible"/>
                                      </p:to>
                                    </p:set>
                                    <p:animEffect filter="fade" transition="in">
                                      <p:cBhvr>
                                        <p:cTn dur="1000"/>
                                        <p:tgtEl>
                                          <p:spTgt spid="2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1000"/>
                                        <p:tgtEl>
                                          <p:spTgt spid="2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5"/>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91" name="Google Shape;291;p2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5"/>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Now, we’ll put it into practice!</a:t>
            </a:r>
            <a:endParaRPr b="1" sz="3600">
              <a:solidFill>
                <a:schemeClr val="lt1"/>
              </a:solidFill>
              <a:latin typeface="Signika"/>
              <a:ea typeface="Signika"/>
              <a:cs typeface="Signika"/>
              <a:sym typeface="Signika"/>
            </a:endParaRPr>
          </a:p>
        </p:txBody>
      </p:sp>
      <p:pic>
        <p:nvPicPr>
          <p:cNvPr id="294" name="Google Shape;294;p25"/>
          <p:cNvPicPr preferRelativeResize="0"/>
          <p:nvPr/>
        </p:nvPicPr>
        <p:blipFill>
          <a:blip r:embed="rId3">
            <a:alphaModFix/>
          </a:blip>
          <a:stretch>
            <a:fillRect/>
          </a:stretch>
        </p:blipFill>
        <p:spPr>
          <a:xfrm>
            <a:off x="8052025" y="153075"/>
            <a:ext cx="781200" cy="781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52" name="Google Shape;52;p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55" name="Google Shape;55;p8"/>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56" name="Google Shape;56;p8"/>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00" name="Google Shape;300;p26"/>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Complete the gaps with the correct form of the verbs in brackets. You can use affirmative or negative forms. You will find the First Conditional rules </a:t>
            </a:r>
            <a:r>
              <a:rPr b="1" lang="pl" sz="1800" u="sng">
                <a:solidFill>
                  <a:schemeClr val="hlink"/>
                </a:solidFill>
                <a:latin typeface="Signika"/>
                <a:ea typeface="Signika"/>
                <a:cs typeface="Signika"/>
                <a:sym typeface="Signika"/>
                <a:hlinkClick r:id="rId3"/>
              </a:rPr>
              <a:t>here</a:t>
            </a:r>
            <a:r>
              <a:rPr b="1" lang="pl" sz="1800">
                <a:solidFill>
                  <a:srgbClr val="000032"/>
                </a:solidFill>
                <a:latin typeface="Signika"/>
                <a:ea typeface="Signika"/>
                <a:cs typeface="Signika"/>
                <a:sym typeface="Signika"/>
              </a:rPr>
              <a:t>. </a:t>
            </a:r>
            <a:endParaRPr b="1" sz="1800">
              <a:solidFill>
                <a:srgbClr val="000032"/>
              </a:solidFill>
              <a:latin typeface="Signika"/>
              <a:ea typeface="Signika"/>
              <a:cs typeface="Signika"/>
              <a:sym typeface="Signika"/>
            </a:endParaRPr>
          </a:p>
        </p:txBody>
      </p:sp>
      <p:sp>
        <p:nvSpPr>
          <p:cNvPr id="301" name="Google Shape;301;p26"/>
          <p:cNvSpPr txBox="1"/>
          <p:nvPr/>
        </p:nvSpPr>
        <p:spPr>
          <a:xfrm>
            <a:off x="1215474" y="1062000"/>
            <a:ext cx="7116000" cy="3749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If you  ____________  (help) me, I will have to do it alone.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  ____________  (lend) you some money if you give it back to me next week.</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Where will he do his grocery shopping if he  ____________  (move) to Canada?</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If your boss lets you work from home, you  ____________  (waste) so much petrol.</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Your electricity bills  ____________  (be) high unless you turn off the lights when you leave the room.</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If you  ____________  (be) hungry, I will order some food.</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Will you do the grocery shopping tomorrow if I  ____________  (have) time?</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07" name="Google Shape;307;p27"/>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308" name="Google Shape;308;p27"/>
          <p:cNvSpPr txBox="1"/>
          <p:nvPr/>
        </p:nvSpPr>
        <p:spPr>
          <a:xfrm>
            <a:off x="1215474" y="1062000"/>
            <a:ext cx="7116000" cy="3749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If you  </a:t>
            </a:r>
            <a:r>
              <a:rPr lang="pl" sz="1600">
                <a:solidFill>
                  <a:schemeClr val="dk1"/>
                </a:solidFill>
                <a:latin typeface="Signika Light"/>
                <a:ea typeface="Signika Light"/>
                <a:cs typeface="Signika Light"/>
                <a:sym typeface="Signika Light"/>
              </a:rPr>
              <a:t>____________  </a:t>
            </a:r>
            <a:r>
              <a:rPr lang="pl" sz="1600">
                <a:solidFill>
                  <a:schemeClr val="dk1"/>
                </a:solidFill>
                <a:latin typeface="Signika Light"/>
                <a:ea typeface="Signika Light"/>
                <a:cs typeface="Signika Light"/>
                <a:sym typeface="Signika Light"/>
              </a:rPr>
              <a:t>(help) me, I will have to do it alone.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  </a:t>
            </a:r>
            <a:r>
              <a:rPr lang="pl" sz="1600">
                <a:solidFill>
                  <a:schemeClr val="dk1"/>
                </a:solidFill>
                <a:latin typeface="Signika Light"/>
                <a:ea typeface="Signika Light"/>
                <a:cs typeface="Signika Light"/>
                <a:sym typeface="Signika Light"/>
              </a:rPr>
              <a:t>____________ </a:t>
            </a:r>
            <a:r>
              <a:rPr lang="pl" sz="1600">
                <a:solidFill>
                  <a:schemeClr val="dk1"/>
                </a:solidFill>
                <a:latin typeface="Signika Light"/>
                <a:ea typeface="Signika Light"/>
                <a:cs typeface="Signika Light"/>
                <a:sym typeface="Signika Light"/>
              </a:rPr>
              <a:t> (lend) you some money if you give it back to me next week.</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Where will he do his grocery shopping if he  </a:t>
            </a:r>
            <a:r>
              <a:rPr lang="pl" sz="1600">
                <a:solidFill>
                  <a:schemeClr val="dk1"/>
                </a:solidFill>
                <a:latin typeface="Signika Light"/>
                <a:ea typeface="Signika Light"/>
                <a:cs typeface="Signika Light"/>
                <a:sym typeface="Signika Light"/>
              </a:rPr>
              <a:t>____________ </a:t>
            </a:r>
            <a:r>
              <a:rPr lang="pl" sz="1600">
                <a:solidFill>
                  <a:schemeClr val="dk1"/>
                </a:solidFill>
                <a:latin typeface="Signika Light"/>
                <a:ea typeface="Signika Light"/>
                <a:cs typeface="Signika Light"/>
                <a:sym typeface="Signika Light"/>
              </a:rPr>
              <a:t> (move) to Canada?</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If your boss lets you work from home, you  </a:t>
            </a:r>
            <a:r>
              <a:rPr lang="pl" sz="1600">
                <a:solidFill>
                  <a:schemeClr val="dk1"/>
                </a:solidFill>
                <a:latin typeface="Signika Light"/>
                <a:ea typeface="Signika Light"/>
                <a:cs typeface="Signika Light"/>
                <a:sym typeface="Signika Light"/>
              </a:rPr>
              <a:t>____________ </a:t>
            </a:r>
            <a:r>
              <a:rPr lang="pl" sz="1600">
                <a:solidFill>
                  <a:schemeClr val="dk1"/>
                </a:solidFill>
                <a:latin typeface="Signika Light"/>
                <a:ea typeface="Signika Light"/>
                <a:cs typeface="Signika Light"/>
                <a:sym typeface="Signika Light"/>
              </a:rPr>
              <a:t> (waste) so much petrol.</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Your electricity bills  </a:t>
            </a:r>
            <a:r>
              <a:rPr lang="pl" sz="1600">
                <a:solidFill>
                  <a:schemeClr val="dk1"/>
                </a:solidFill>
                <a:latin typeface="Signika Light"/>
                <a:ea typeface="Signika Light"/>
                <a:cs typeface="Signika Light"/>
                <a:sym typeface="Signika Light"/>
              </a:rPr>
              <a:t>____________ </a:t>
            </a:r>
            <a:r>
              <a:rPr lang="pl" sz="1600">
                <a:solidFill>
                  <a:schemeClr val="dk1"/>
                </a:solidFill>
                <a:latin typeface="Signika Light"/>
                <a:ea typeface="Signika Light"/>
                <a:cs typeface="Signika Light"/>
                <a:sym typeface="Signika Light"/>
              </a:rPr>
              <a:t> (be) high unless you turn off the lights when you leave the room.</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If you  </a:t>
            </a:r>
            <a:r>
              <a:rPr lang="pl" sz="1600">
                <a:solidFill>
                  <a:schemeClr val="dk1"/>
                </a:solidFill>
                <a:latin typeface="Signika Light"/>
                <a:ea typeface="Signika Light"/>
                <a:cs typeface="Signika Light"/>
                <a:sym typeface="Signika Light"/>
              </a:rPr>
              <a:t>____________  </a:t>
            </a:r>
            <a:r>
              <a:rPr lang="pl" sz="1600">
                <a:solidFill>
                  <a:schemeClr val="dk1"/>
                </a:solidFill>
                <a:latin typeface="Signika Light"/>
                <a:ea typeface="Signika Light"/>
                <a:cs typeface="Signika Light"/>
                <a:sym typeface="Signika Light"/>
              </a:rPr>
              <a:t>(be) hungry, I will order some food.</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Will you do the grocery shopping tomorrow if I  ____________  (have) time?</a:t>
            </a:r>
            <a:endParaRPr sz="1600">
              <a:solidFill>
                <a:schemeClr val="dk1"/>
              </a:solidFill>
              <a:latin typeface="Signika Light"/>
              <a:ea typeface="Signika Light"/>
              <a:cs typeface="Signika Light"/>
              <a:sym typeface="Signika Light"/>
            </a:endParaRPr>
          </a:p>
        </p:txBody>
      </p:sp>
      <p:sp>
        <p:nvSpPr>
          <p:cNvPr id="309" name="Google Shape;309;p27"/>
          <p:cNvSpPr/>
          <p:nvPr/>
        </p:nvSpPr>
        <p:spPr>
          <a:xfrm>
            <a:off x="5333875" y="2663775"/>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won’t waste</a:t>
            </a:r>
            <a:endParaRPr sz="1600">
              <a:highlight>
                <a:schemeClr val="accent6"/>
              </a:highlight>
              <a:latin typeface="Signika"/>
              <a:ea typeface="Signika"/>
              <a:cs typeface="Signika"/>
              <a:sym typeface="Signika"/>
            </a:endParaRPr>
          </a:p>
        </p:txBody>
      </p:sp>
      <p:sp>
        <p:nvSpPr>
          <p:cNvPr id="310" name="Google Shape;310;p27"/>
          <p:cNvSpPr/>
          <p:nvPr/>
        </p:nvSpPr>
        <p:spPr>
          <a:xfrm>
            <a:off x="5470675" y="1947625"/>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moves</a:t>
            </a:r>
            <a:endParaRPr sz="1600">
              <a:highlight>
                <a:schemeClr val="accent6"/>
              </a:highlight>
              <a:latin typeface="Signika"/>
              <a:ea typeface="Signika"/>
              <a:cs typeface="Signika"/>
              <a:sym typeface="Signika"/>
            </a:endParaRPr>
          </a:p>
        </p:txBody>
      </p:sp>
      <p:sp>
        <p:nvSpPr>
          <p:cNvPr id="311" name="Google Shape;311;p27"/>
          <p:cNvSpPr/>
          <p:nvPr/>
        </p:nvSpPr>
        <p:spPr>
          <a:xfrm>
            <a:off x="2295400" y="1167525"/>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don’t help</a:t>
            </a:r>
            <a:endParaRPr sz="1600">
              <a:highlight>
                <a:schemeClr val="accent6"/>
              </a:highlight>
              <a:latin typeface="Signika"/>
              <a:ea typeface="Signika"/>
              <a:cs typeface="Signika"/>
              <a:sym typeface="Signika"/>
            </a:endParaRPr>
          </a:p>
        </p:txBody>
      </p:sp>
      <p:sp>
        <p:nvSpPr>
          <p:cNvPr id="312" name="Google Shape;312;p27"/>
          <p:cNvSpPr/>
          <p:nvPr/>
        </p:nvSpPr>
        <p:spPr>
          <a:xfrm>
            <a:off x="1889275" y="1544100"/>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will lend</a:t>
            </a:r>
            <a:endParaRPr sz="1600">
              <a:highlight>
                <a:schemeClr val="accent6"/>
              </a:highlight>
              <a:latin typeface="Signika"/>
              <a:ea typeface="Signika"/>
              <a:cs typeface="Signika"/>
              <a:sym typeface="Signika"/>
            </a:endParaRPr>
          </a:p>
        </p:txBody>
      </p:sp>
      <p:sp>
        <p:nvSpPr>
          <p:cNvPr id="313" name="Google Shape;313;p27"/>
          <p:cNvSpPr/>
          <p:nvPr/>
        </p:nvSpPr>
        <p:spPr>
          <a:xfrm>
            <a:off x="3514600" y="3348750"/>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will be</a:t>
            </a:r>
            <a:endParaRPr sz="1600">
              <a:highlight>
                <a:schemeClr val="accent6"/>
              </a:highlight>
              <a:latin typeface="Signika"/>
              <a:ea typeface="Signika"/>
              <a:cs typeface="Signika"/>
              <a:sym typeface="Signika"/>
            </a:endParaRPr>
          </a:p>
        </p:txBody>
      </p:sp>
      <p:sp>
        <p:nvSpPr>
          <p:cNvPr id="314" name="Google Shape;314;p27"/>
          <p:cNvSpPr/>
          <p:nvPr/>
        </p:nvSpPr>
        <p:spPr>
          <a:xfrm>
            <a:off x="2295400" y="4034550"/>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‘re</a:t>
            </a:r>
            <a:endParaRPr sz="1600">
              <a:highlight>
                <a:schemeClr val="accent6"/>
              </a:highlight>
              <a:latin typeface="Signika"/>
              <a:ea typeface="Signika"/>
              <a:cs typeface="Signika"/>
              <a:sym typeface="Signika"/>
            </a:endParaRPr>
          </a:p>
        </p:txBody>
      </p:sp>
      <p:sp>
        <p:nvSpPr>
          <p:cNvPr id="315" name="Google Shape;315;p27"/>
          <p:cNvSpPr/>
          <p:nvPr/>
        </p:nvSpPr>
        <p:spPr>
          <a:xfrm>
            <a:off x="5733925" y="4425075"/>
            <a:ext cx="1324200" cy="2547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highlight>
                  <a:schemeClr val="accent6"/>
                </a:highlight>
                <a:latin typeface="Signika"/>
                <a:ea typeface="Signika"/>
                <a:cs typeface="Signika"/>
                <a:sym typeface="Signika"/>
              </a:rPr>
              <a:t>don’t have</a:t>
            </a:r>
            <a:endParaRPr sz="1600">
              <a:highlight>
                <a:schemeClr val="accent6"/>
              </a:highlight>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1000"/>
                                        <p:tgtEl>
                                          <p:spTgt spid="3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1000"/>
                                        <p:tgtEl>
                                          <p:spTgt spid="3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1000"/>
                                        <p:tgtEl>
                                          <p:spTgt spid="3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9"/>
                                        </p:tgtEl>
                                        <p:attrNameLst>
                                          <p:attrName>style.visibility</p:attrName>
                                        </p:attrNameLst>
                                      </p:cBhvr>
                                      <p:to>
                                        <p:strVal val="visible"/>
                                      </p:to>
                                    </p:set>
                                    <p:animEffect filter="fade" transition="in">
                                      <p:cBhvr>
                                        <p:cTn dur="1000"/>
                                        <p:tgtEl>
                                          <p:spTgt spid="3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1000"/>
                                        <p:tgtEl>
                                          <p:spTgt spid="3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1000"/>
                                        <p:tgtEl>
                                          <p:spTgt spid="3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1000"/>
                                        <p:tgtEl>
                                          <p:spTgt spid="3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8"/>
          <p:cNvSpPr txBox="1"/>
          <p:nvPr/>
        </p:nvSpPr>
        <p:spPr>
          <a:xfrm>
            <a:off x="1196425" y="1536225"/>
            <a:ext cx="6509700" cy="34089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some food is left over from dinner,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will go grocery shopping more often and buy less if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won’t waste time on social media unless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I print a document,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I decide to go on holiday,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will have a shower instead of a bath unless</a:t>
            </a:r>
            <a:r>
              <a:rPr lang="pl">
                <a:solidFill>
                  <a:schemeClr val="dk1"/>
                </a:solidFill>
                <a:latin typeface="Signika Light"/>
                <a:ea typeface="Signika Light"/>
                <a:cs typeface="Signika Light"/>
                <a:sym typeface="Signika Light"/>
              </a:rPr>
              <a:t>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my family throws food away,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will take a reusable bag when I go shopping unless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won’t throw away things I don’t need unless  </a:t>
            </a:r>
            <a:r>
              <a:rPr lang="pl">
                <a:solidFill>
                  <a:schemeClr val="dk1"/>
                </a:solidFill>
                <a:latin typeface="Signika Light"/>
                <a:ea typeface="Signika Light"/>
                <a:cs typeface="Signika Light"/>
                <a:sym typeface="Signika Light"/>
              </a:rPr>
              <a:t>_________</a:t>
            </a:r>
            <a:endParaRPr>
              <a:solidFill>
                <a:schemeClr val="dk1"/>
              </a:solidFill>
              <a:latin typeface="Signika Light"/>
              <a:ea typeface="Signika Light"/>
              <a:cs typeface="Signika Light"/>
              <a:sym typeface="Signika Light"/>
            </a:endParaRPr>
          </a:p>
        </p:txBody>
      </p:sp>
      <p:sp>
        <p:nvSpPr>
          <p:cNvPr id="321" name="Google Shape;321;p2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22" name="Google Shape;322;p28"/>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Your New Year’s resolution is to waste less. Finish the sentences to make your resolution more detailed (or less strict). </a:t>
            </a:r>
            <a:endParaRPr b="1" sz="1800">
              <a:solidFill>
                <a:schemeClr val="dk1"/>
              </a:solidFill>
              <a:latin typeface="Signika"/>
              <a:ea typeface="Signika"/>
              <a:cs typeface="Signika"/>
              <a:sym typeface="Signika"/>
            </a:endParaRPr>
          </a:p>
        </p:txBody>
      </p:sp>
      <p:sp>
        <p:nvSpPr>
          <p:cNvPr id="323" name="Google Shape;323;p28"/>
          <p:cNvSpPr/>
          <p:nvPr/>
        </p:nvSpPr>
        <p:spPr>
          <a:xfrm>
            <a:off x="332454" y="1081300"/>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endParaRPr>
              <a:solidFill>
                <a:srgbClr val="FFFFFF"/>
              </a:solidFill>
            </a:endParaRPr>
          </a:p>
        </p:txBody>
      </p:sp>
      <p:sp>
        <p:nvSpPr>
          <p:cNvPr id="324" name="Google Shape;324;p28"/>
          <p:cNvSpPr txBox="1"/>
          <p:nvPr/>
        </p:nvSpPr>
        <p:spPr>
          <a:xfrm>
            <a:off x="1750675" y="1068413"/>
            <a:ext cx="5193300" cy="415500"/>
          </a:xfrm>
          <a:prstGeom prst="rect">
            <a:avLst/>
          </a:prstGeom>
          <a:noFill/>
          <a:ln>
            <a:noFill/>
          </a:ln>
        </p:spPr>
        <p:txBody>
          <a:bodyPr anchorCtr="0" anchor="t" bIns="91425" lIns="91425" spcFirstLastPara="1" rIns="91425" wrap="square" tIns="91425">
            <a:spAutoFit/>
          </a:bodyPr>
          <a:lstStyle/>
          <a:p>
            <a:pPr indent="0" lvl="0" marL="0" marR="228600" rtl="0" algn="l">
              <a:lnSpc>
                <a:spcPct val="150000"/>
              </a:lnSpc>
              <a:spcBef>
                <a:spcPts val="0"/>
              </a:spcBef>
              <a:spcAft>
                <a:spcPts val="800"/>
              </a:spcAft>
              <a:buNone/>
            </a:pPr>
            <a:r>
              <a:rPr lang="pl" sz="1500">
                <a:latin typeface="Signika Light"/>
                <a:ea typeface="Signika Light"/>
                <a:cs typeface="Signika Light"/>
                <a:sym typeface="Signika Light"/>
              </a:rPr>
              <a:t>I won’t buy new clothes unless I really need them.</a:t>
            </a:r>
            <a:endParaRPr i="1" sz="1500">
              <a:latin typeface="Signika Light"/>
              <a:ea typeface="Signika Light"/>
              <a:cs typeface="Signika Light"/>
              <a:sym typeface="Signika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9"/>
          <p:cNvSpPr txBox="1"/>
          <p:nvPr/>
        </p:nvSpPr>
        <p:spPr>
          <a:xfrm>
            <a:off x="1196425" y="1536225"/>
            <a:ext cx="6509700" cy="34089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some food is left over from dinner,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will go grocery shopping more often and buy less if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won’t waste time on social media unless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I print a document,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I decide to go on holiday,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will have a shower instead of a bath unless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my family throws food away,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will take a reusable bag when I go shopping unless  _________</a:t>
            </a:r>
            <a:endParaRPr>
              <a:solidFill>
                <a:schemeClr val="dk1"/>
              </a:solidFill>
              <a:latin typeface="Signika Light"/>
              <a:ea typeface="Signika Light"/>
              <a:cs typeface="Signika Light"/>
              <a:sym typeface="Signika Light"/>
            </a:endParaRPr>
          </a:p>
          <a:p>
            <a:pPr indent="-317500" lvl="0" marL="457200" marR="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 won’t throw away things I don’t need unless  _________</a:t>
            </a:r>
            <a:endParaRPr>
              <a:solidFill>
                <a:schemeClr val="dk1"/>
              </a:solidFill>
              <a:latin typeface="Signika Light"/>
              <a:ea typeface="Signika Light"/>
              <a:cs typeface="Signika Light"/>
              <a:sym typeface="Signika Light"/>
            </a:endParaRPr>
          </a:p>
        </p:txBody>
      </p:sp>
      <p:sp>
        <p:nvSpPr>
          <p:cNvPr id="330" name="Google Shape;330;p2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31" name="Google Shape;331;p2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Let’s see some possible answers.</a:t>
            </a:r>
            <a:endParaRPr b="1" sz="1800">
              <a:solidFill>
                <a:schemeClr val="dk1"/>
              </a:solidFill>
              <a:latin typeface="Signika"/>
              <a:ea typeface="Signika"/>
              <a:cs typeface="Signika"/>
              <a:sym typeface="Signika"/>
            </a:endParaRPr>
          </a:p>
        </p:txBody>
      </p:sp>
      <p:sp>
        <p:nvSpPr>
          <p:cNvPr id="332" name="Google Shape;332;p29"/>
          <p:cNvSpPr/>
          <p:nvPr/>
        </p:nvSpPr>
        <p:spPr>
          <a:xfrm>
            <a:off x="332454" y="1081300"/>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endParaRPr>
              <a:solidFill>
                <a:srgbClr val="FFFFFF"/>
              </a:solidFill>
            </a:endParaRPr>
          </a:p>
        </p:txBody>
      </p:sp>
      <p:sp>
        <p:nvSpPr>
          <p:cNvPr id="333" name="Google Shape;333;p29"/>
          <p:cNvSpPr txBox="1"/>
          <p:nvPr/>
        </p:nvSpPr>
        <p:spPr>
          <a:xfrm>
            <a:off x="1750675" y="1068413"/>
            <a:ext cx="5193300" cy="415500"/>
          </a:xfrm>
          <a:prstGeom prst="rect">
            <a:avLst/>
          </a:prstGeom>
          <a:noFill/>
          <a:ln>
            <a:noFill/>
          </a:ln>
        </p:spPr>
        <p:txBody>
          <a:bodyPr anchorCtr="0" anchor="t" bIns="91425" lIns="91425" spcFirstLastPara="1" rIns="91425" wrap="square" tIns="91425">
            <a:spAutoFit/>
          </a:bodyPr>
          <a:lstStyle/>
          <a:p>
            <a:pPr indent="0" lvl="0" marL="0" marR="228600" rtl="0" algn="l">
              <a:lnSpc>
                <a:spcPct val="150000"/>
              </a:lnSpc>
              <a:spcBef>
                <a:spcPts val="0"/>
              </a:spcBef>
              <a:spcAft>
                <a:spcPts val="800"/>
              </a:spcAft>
              <a:buNone/>
            </a:pPr>
            <a:r>
              <a:rPr lang="pl" sz="1500">
                <a:latin typeface="Signika Light"/>
                <a:ea typeface="Signika Light"/>
                <a:cs typeface="Signika Light"/>
                <a:sym typeface="Signika Light"/>
              </a:rPr>
              <a:t>I won’t buy new clothes unless I really need them.</a:t>
            </a:r>
            <a:endParaRPr i="1" sz="1500">
              <a:latin typeface="Signika Light"/>
              <a:ea typeface="Signika Light"/>
              <a:cs typeface="Signika Light"/>
              <a:sym typeface="Signika Light"/>
            </a:endParaRPr>
          </a:p>
        </p:txBody>
      </p:sp>
      <p:sp>
        <p:nvSpPr>
          <p:cNvPr id="334" name="Google Shape;334;p29"/>
          <p:cNvSpPr/>
          <p:nvPr/>
        </p:nvSpPr>
        <p:spPr>
          <a:xfrm>
            <a:off x="4443400" y="1601750"/>
            <a:ext cx="21066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 I will eat it the next day.</a:t>
            </a:r>
            <a:endParaRPr>
              <a:latin typeface="Signika"/>
              <a:ea typeface="Signika"/>
              <a:cs typeface="Signika"/>
              <a:sym typeface="Signika"/>
            </a:endParaRPr>
          </a:p>
        </p:txBody>
      </p:sp>
      <p:sp>
        <p:nvSpPr>
          <p:cNvPr id="335" name="Google Shape;335;p29"/>
          <p:cNvSpPr/>
          <p:nvPr/>
        </p:nvSpPr>
        <p:spPr>
          <a:xfrm>
            <a:off x="5659200" y="1974275"/>
            <a:ext cx="14055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I have the time.</a:t>
            </a:r>
            <a:endParaRPr>
              <a:latin typeface="Signika"/>
              <a:ea typeface="Signika"/>
              <a:cs typeface="Signika"/>
              <a:sym typeface="Signika"/>
            </a:endParaRPr>
          </a:p>
        </p:txBody>
      </p:sp>
      <p:sp>
        <p:nvSpPr>
          <p:cNvPr id="336" name="Google Shape;336;p29"/>
          <p:cNvSpPr/>
          <p:nvPr/>
        </p:nvSpPr>
        <p:spPr>
          <a:xfrm>
            <a:off x="4878000" y="2346800"/>
            <a:ext cx="14055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I’m really tired.</a:t>
            </a:r>
            <a:endParaRPr>
              <a:latin typeface="Signika"/>
              <a:ea typeface="Signika"/>
              <a:cs typeface="Signika"/>
              <a:sym typeface="Signika"/>
            </a:endParaRPr>
          </a:p>
        </p:txBody>
      </p:sp>
      <p:sp>
        <p:nvSpPr>
          <p:cNvPr id="337" name="Google Shape;337;p29"/>
          <p:cNvSpPr/>
          <p:nvPr/>
        </p:nvSpPr>
        <p:spPr>
          <a:xfrm>
            <a:off x="3341650" y="2719300"/>
            <a:ext cx="21066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I will print on both sides. </a:t>
            </a:r>
            <a:endParaRPr>
              <a:latin typeface="Signika"/>
              <a:ea typeface="Signika"/>
              <a:cs typeface="Signika"/>
              <a:sym typeface="Signika"/>
            </a:endParaRPr>
          </a:p>
        </p:txBody>
      </p:sp>
      <p:sp>
        <p:nvSpPr>
          <p:cNvPr id="338" name="Google Shape;338;p29"/>
          <p:cNvSpPr/>
          <p:nvPr/>
        </p:nvSpPr>
        <p:spPr>
          <a:xfrm>
            <a:off x="3799200" y="3091800"/>
            <a:ext cx="15456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 I won’t go by car.</a:t>
            </a:r>
            <a:endParaRPr>
              <a:latin typeface="Signika"/>
              <a:ea typeface="Signika"/>
              <a:cs typeface="Signika"/>
              <a:sym typeface="Signika"/>
            </a:endParaRPr>
          </a:p>
        </p:txBody>
      </p:sp>
      <p:sp>
        <p:nvSpPr>
          <p:cNvPr id="339" name="Google Shape;339;p29"/>
          <p:cNvSpPr/>
          <p:nvPr/>
        </p:nvSpPr>
        <p:spPr>
          <a:xfrm>
            <a:off x="5097600" y="3464300"/>
            <a:ext cx="19569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my shower is broken.</a:t>
            </a:r>
            <a:endParaRPr>
              <a:latin typeface="Signika"/>
              <a:ea typeface="Signika"/>
              <a:cs typeface="Signika"/>
              <a:sym typeface="Signika"/>
            </a:endParaRPr>
          </a:p>
        </p:txBody>
      </p:sp>
      <p:sp>
        <p:nvSpPr>
          <p:cNvPr id="340" name="Google Shape;340;p29"/>
          <p:cNvSpPr/>
          <p:nvPr/>
        </p:nvSpPr>
        <p:spPr>
          <a:xfrm>
            <a:off x="4017600" y="3836800"/>
            <a:ext cx="34845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I will ask them to eat everything next time. </a:t>
            </a:r>
            <a:endParaRPr>
              <a:latin typeface="Signika"/>
              <a:ea typeface="Signika"/>
              <a:cs typeface="Signika"/>
              <a:sym typeface="Signika"/>
            </a:endParaRPr>
          </a:p>
        </p:txBody>
      </p:sp>
      <p:sp>
        <p:nvSpPr>
          <p:cNvPr id="341" name="Google Shape;341;p29"/>
          <p:cNvSpPr/>
          <p:nvPr/>
        </p:nvSpPr>
        <p:spPr>
          <a:xfrm>
            <a:off x="5691600" y="4209300"/>
            <a:ext cx="8796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I forget.</a:t>
            </a:r>
            <a:endParaRPr>
              <a:latin typeface="Signika"/>
              <a:ea typeface="Signika"/>
              <a:cs typeface="Signika"/>
              <a:sym typeface="Signika"/>
            </a:endParaRPr>
          </a:p>
        </p:txBody>
      </p:sp>
      <p:sp>
        <p:nvSpPr>
          <p:cNvPr id="342" name="Google Shape;342;p29"/>
          <p:cNvSpPr/>
          <p:nvPr/>
        </p:nvSpPr>
        <p:spPr>
          <a:xfrm>
            <a:off x="5176800" y="4581800"/>
            <a:ext cx="1671300" cy="254700"/>
          </a:xfrm>
          <a:prstGeom prst="rect">
            <a:avLst/>
          </a:prstGeom>
          <a:solidFill>
            <a:srgbClr val="FCD56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l">
                <a:latin typeface="Signika"/>
                <a:ea typeface="Signika"/>
                <a:cs typeface="Signika"/>
                <a:sym typeface="Signika"/>
              </a:rPr>
              <a:t>they can’t be fixed.</a:t>
            </a:r>
            <a:endParaRPr>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4"/>
                                        </p:tgtEl>
                                        <p:attrNameLst>
                                          <p:attrName>style.visibility</p:attrName>
                                        </p:attrNameLst>
                                      </p:cBhvr>
                                      <p:to>
                                        <p:strVal val="visible"/>
                                      </p:to>
                                    </p:set>
                                    <p:animEffect filter="fade" transition="in">
                                      <p:cBhvr>
                                        <p:cTn dur="1000"/>
                                        <p:tgtEl>
                                          <p:spTgt spid="3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1000"/>
                                        <p:tgtEl>
                                          <p:spTgt spid="3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1000"/>
                                        <p:tgtEl>
                                          <p:spTgt spid="3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7"/>
                                        </p:tgtEl>
                                        <p:attrNameLst>
                                          <p:attrName>style.visibility</p:attrName>
                                        </p:attrNameLst>
                                      </p:cBhvr>
                                      <p:to>
                                        <p:strVal val="visible"/>
                                      </p:to>
                                    </p:set>
                                    <p:animEffect filter="fade" transition="in">
                                      <p:cBhvr>
                                        <p:cTn dur="1000"/>
                                        <p:tgtEl>
                                          <p:spTgt spid="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8"/>
                                        </p:tgtEl>
                                        <p:attrNameLst>
                                          <p:attrName>style.visibility</p:attrName>
                                        </p:attrNameLst>
                                      </p:cBhvr>
                                      <p:to>
                                        <p:strVal val="visible"/>
                                      </p:to>
                                    </p:set>
                                    <p:animEffect filter="fade" transition="in">
                                      <p:cBhvr>
                                        <p:cTn dur="1000"/>
                                        <p:tgtEl>
                                          <p:spTgt spid="3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9"/>
                                        </p:tgtEl>
                                        <p:attrNameLst>
                                          <p:attrName>style.visibility</p:attrName>
                                        </p:attrNameLst>
                                      </p:cBhvr>
                                      <p:to>
                                        <p:strVal val="visible"/>
                                      </p:to>
                                    </p:set>
                                    <p:animEffect filter="fade" transition="in">
                                      <p:cBhvr>
                                        <p:cTn dur="1000"/>
                                        <p:tgtEl>
                                          <p:spTgt spid="3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0"/>
                                        </p:tgtEl>
                                        <p:attrNameLst>
                                          <p:attrName>style.visibility</p:attrName>
                                        </p:attrNameLst>
                                      </p:cBhvr>
                                      <p:to>
                                        <p:strVal val="visible"/>
                                      </p:to>
                                    </p:set>
                                    <p:animEffect filter="fade" transition="in">
                                      <p:cBhvr>
                                        <p:cTn dur="1000"/>
                                        <p:tgtEl>
                                          <p:spTgt spid="3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gtEl>
                                        <p:attrNameLst>
                                          <p:attrName>style.visibility</p:attrName>
                                        </p:attrNameLst>
                                      </p:cBhvr>
                                      <p:to>
                                        <p:strVal val="visible"/>
                                      </p:to>
                                    </p:set>
                                    <p:animEffect filter="fade" transition="in">
                                      <p:cBhvr>
                                        <p:cTn dur="1000"/>
                                        <p:tgtEl>
                                          <p:spTgt spid="3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1000"/>
                                        <p:tgtEl>
                                          <p:spTgt spid="3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3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48" name="Google Shape;348;p3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3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3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play a game!</a:t>
            </a:r>
            <a:endParaRPr b="1" sz="3600">
              <a:solidFill>
                <a:schemeClr val="lt1"/>
              </a:solidFill>
              <a:latin typeface="Signika"/>
              <a:ea typeface="Signika"/>
              <a:cs typeface="Signika"/>
              <a:sym typeface="Signika"/>
            </a:endParaRPr>
          </a:p>
        </p:txBody>
      </p:sp>
      <p:pic>
        <p:nvPicPr>
          <p:cNvPr id="351" name="Google Shape;351;p30"/>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1"/>
          <p:cNvSpPr txBox="1"/>
          <p:nvPr/>
        </p:nvSpPr>
        <p:spPr>
          <a:xfrm>
            <a:off x="222175" y="277200"/>
            <a:ext cx="82503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Your teacher will give you a list of phrases. Choose a phrase and start a sentence in First Conditional. Your partner will choose a phrase from their list and finish your sentence. Use affirmative or negative forms, and add any information you want to make the sentences logical. Continue until you have used all the phrases. </a:t>
            </a:r>
            <a:endParaRPr b="1" sz="1800">
              <a:solidFill>
                <a:srgbClr val="000032"/>
              </a:solidFill>
              <a:latin typeface="Signika"/>
              <a:ea typeface="Signika"/>
              <a:cs typeface="Signika"/>
              <a:sym typeface="Signika"/>
            </a:endParaRPr>
          </a:p>
        </p:txBody>
      </p:sp>
      <p:sp>
        <p:nvSpPr>
          <p:cNvPr id="357" name="Google Shape;357;p3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58" name="Google Shape;358;p31">
            <a:hlinkClick r:id="rId3"/>
          </p:cNvPr>
          <p:cNvSpPr/>
          <p:nvPr/>
        </p:nvSpPr>
        <p:spPr>
          <a:xfrm>
            <a:off x="2285925" y="3062575"/>
            <a:ext cx="1918200" cy="1032300"/>
          </a:xfrm>
          <a:prstGeom prst="roundRect">
            <a:avLst>
              <a:gd fmla="val 16667" name="adj"/>
            </a:avLst>
          </a:prstGeom>
          <a:solidFill>
            <a:schemeClr val="accent3"/>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pl" sz="1800">
                <a:solidFill>
                  <a:schemeClr val="lt1"/>
                </a:solidFill>
                <a:uFill>
                  <a:noFill/>
                </a:uFill>
                <a:latin typeface="Signika"/>
                <a:ea typeface="Signika"/>
                <a:cs typeface="Signika"/>
                <a:sym typeface="Signika"/>
                <a:hlinkClick r:id="rId4">
                  <a:extLst>
                    <a:ext uri="{A12FA001-AC4F-418D-AE19-62706E023703}">
                      <ahyp:hlinkClr val="tx"/>
                    </a:ext>
                  </a:extLst>
                </a:hlinkClick>
              </a:rPr>
              <a:t>Student</a:t>
            </a:r>
            <a:r>
              <a:rPr b="1" lang="pl" sz="1800">
                <a:solidFill>
                  <a:schemeClr val="lt1"/>
                </a:solidFill>
                <a:uFill>
                  <a:noFill/>
                </a:uFill>
                <a:latin typeface="Signika"/>
                <a:ea typeface="Signika"/>
                <a:cs typeface="Signika"/>
                <a:sym typeface="Signika"/>
                <a:hlinkClick r:id="rId5">
                  <a:extLst>
                    <a:ext uri="{A12FA001-AC4F-418D-AE19-62706E023703}">
                      <ahyp:hlinkClr val="tx"/>
                    </a:ext>
                  </a:extLst>
                </a:hlinkClick>
              </a:rPr>
              <a:t> A</a:t>
            </a:r>
            <a:endParaRPr b="1" sz="1800">
              <a:solidFill>
                <a:schemeClr val="lt1"/>
              </a:solidFill>
              <a:latin typeface="Signika"/>
              <a:ea typeface="Signika"/>
              <a:cs typeface="Signika"/>
              <a:sym typeface="Signika"/>
            </a:endParaRPr>
          </a:p>
        </p:txBody>
      </p:sp>
      <p:sp>
        <p:nvSpPr>
          <p:cNvPr id="359" name="Google Shape;359;p31">
            <a:hlinkClick r:id="rId6"/>
          </p:cNvPr>
          <p:cNvSpPr/>
          <p:nvPr/>
        </p:nvSpPr>
        <p:spPr>
          <a:xfrm>
            <a:off x="4490525" y="3062575"/>
            <a:ext cx="1918200" cy="1032300"/>
          </a:xfrm>
          <a:prstGeom prst="roundRect">
            <a:avLst>
              <a:gd fmla="val 16667" name="adj"/>
            </a:avLst>
          </a:prstGeom>
          <a:solidFill>
            <a:srgbClr val="60AE92"/>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pl" sz="1800">
                <a:solidFill>
                  <a:schemeClr val="lt1"/>
                </a:solidFill>
                <a:uFill>
                  <a:noFill/>
                </a:uFill>
                <a:latin typeface="Signika SemiBold"/>
                <a:ea typeface="Signika SemiBold"/>
                <a:cs typeface="Signika SemiBold"/>
                <a:sym typeface="Signika SemiBold"/>
                <a:hlinkClick r:id="rId7">
                  <a:extLst>
                    <a:ext uri="{A12FA001-AC4F-418D-AE19-62706E023703}">
                      <ahyp:hlinkClr val="tx"/>
                    </a:ext>
                  </a:extLst>
                </a:hlinkClick>
              </a:rPr>
              <a:t>Student B</a:t>
            </a:r>
            <a:endParaRPr sz="1800">
              <a:solidFill>
                <a:schemeClr val="lt1"/>
              </a:solidFill>
              <a:latin typeface="Signika SemiBold"/>
              <a:ea typeface="Signika SemiBold"/>
              <a:cs typeface="Signika SemiBold"/>
              <a:sym typeface="Signika SemiBold"/>
            </a:endParaRPr>
          </a:p>
        </p:txBody>
      </p:sp>
      <p:sp>
        <p:nvSpPr>
          <p:cNvPr id="360" name="Google Shape;360;p31"/>
          <p:cNvSpPr/>
          <p:nvPr/>
        </p:nvSpPr>
        <p:spPr>
          <a:xfrm>
            <a:off x="561054" y="1624225"/>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endParaRPr>
              <a:solidFill>
                <a:srgbClr val="FFFFFF"/>
              </a:solidFill>
            </a:endParaRPr>
          </a:p>
        </p:txBody>
      </p:sp>
      <p:sp>
        <p:nvSpPr>
          <p:cNvPr id="361" name="Google Shape;361;p31"/>
          <p:cNvSpPr txBox="1"/>
          <p:nvPr/>
        </p:nvSpPr>
        <p:spPr>
          <a:xfrm>
            <a:off x="2318400" y="1570188"/>
            <a:ext cx="4507200" cy="1049100"/>
          </a:xfrm>
          <a:prstGeom prst="rect">
            <a:avLst/>
          </a:prstGeom>
          <a:noFill/>
          <a:ln>
            <a:noFill/>
          </a:ln>
        </p:spPr>
        <p:txBody>
          <a:bodyPr anchorCtr="0" anchor="t" bIns="91425" lIns="91425" spcFirstLastPara="1" rIns="91425" wrap="square" tIns="91425">
            <a:spAutoFit/>
          </a:bodyPr>
          <a:lstStyle/>
          <a:p>
            <a:pPr indent="0" lvl="0" marL="0" marR="228600" rtl="0" algn="l">
              <a:lnSpc>
                <a:spcPct val="115000"/>
              </a:lnSpc>
              <a:spcBef>
                <a:spcPts val="0"/>
              </a:spcBef>
              <a:spcAft>
                <a:spcPts val="0"/>
              </a:spcAft>
              <a:buNone/>
            </a:pPr>
            <a:r>
              <a:rPr i="1" lang="pl" sz="1500">
                <a:latin typeface="Signika Light"/>
                <a:ea typeface="Signika Light"/>
                <a:cs typeface="Signika Light"/>
                <a:sym typeface="Signika Light"/>
              </a:rPr>
              <a:t>I will </a:t>
            </a:r>
            <a:r>
              <a:rPr i="1" lang="pl" sz="1500" u="sng">
                <a:latin typeface="Signika Light"/>
                <a:ea typeface="Signika Light"/>
                <a:cs typeface="Signika Light"/>
                <a:sym typeface="Signika Light"/>
              </a:rPr>
              <a:t>go to bed early</a:t>
            </a:r>
            <a:r>
              <a:rPr i="1" lang="pl" sz="1500">
                <a:latin typeface="Signika Light"/>
                <a:ea typeface="Signika Light"/>
                <a:cs typeface="Signika Light"/>
                <a:sym typeface="Signika Light"/>
              </a:rPr>
              <a:t> tonight if…</a:t>
            </a:r>
            <a:endParaRPr i="1" sz="1500">
              <a:latin typeface="Signika Light"/>
              <a:ea typeface="Signika Light"/>
              <a:cs typeface="Signika Light"/>
              <a:sym typeface="Signika Light"/>
            </a:endParaRPr>
          </a:p>
          <a:p>
            <a:pPr indent="0" lvl="0" marL="0" marR="228600" rtl="0" algn="l">
              <a:lnSpc>
                <a:spcPct val="115000"/>
              </a:lnSpc>
              <a:spcBef>
                <a:spcPts val="800"/>
              </a:spcBef>
              <a:spcAft>
                <a:spcPts val="0"/>
              </a:spcAft>
              <a:buNone/>
            </a:pPr>
            <a:r>
              <a:rPr i="1" lang="pl" sz="1500">
                <a:latin typeface="Signika Light"/>
                <a:ea typeface="Signika Light"/>
                <a:cs typeface="Signika Light"/>
                <a:sym typeface="Signika Light"/>
              </a:rPr>
              <a:t>… I </a:t>
            </a:r>
            <a:r>
              <a:rPr i="1" lang="pl" sz="1500" u="sng">
                <a:latin typeface="Signika Light"/>
                <a:ea typeface="Signika Light"/>
                <a:cs typeface="Signika Light"/>
                <a:sym typeface="Signika Light"/>
              </a:rPr>
              <a:t>have dinner with my </a:t>
            </a:r>
            <a:r>
              <a:rPr i="1" lang="pl" sz="1500" u="sng">
                <a:latin typeface="Signika Light"/>
                <a:ea typeface="Signika Light"/>
                <a:cs typeface="Signika Light"/>
                <a:sym typeface="Signika Light"/>
              </a:rPr>
              <a:t>grandma</a:t>
            </a:r>
            <a:r>
              <a:rPr i="1" lang="pl" sz="1500">
                <a:latin typeface="Signika Light"/>
                <a:ea typeface="Signika Light"/>
                <a:cs typeface="Signika Light"/>
                <a:sym typeface="Signika Light"/>
              </a:rPr>
              <a:t>. </a:t>
            </a:r>
            <a:endParaRPr i="1" sz="1500">
              <a:latin typeface="Signika Light"/>
              <a:ea typeface="Signika Light"/>
              <a:cs typeface="Signika Light"/>
              <a:sym typeface="Signika Light"/>
            </a:endParaRPr>
          </a:p>
          <a:p>
            <a:pPr indent="0" lvl="0" marL="0" marR="228600" rtl="0" algn="l">
              <a:lnSpc>
                <a:spcPct val="115000"/>
              </a:lnSpc>
              <a:spcBef>
                <a:spcPts val="0"/>
              </a:spcBef>
              <a:spcAft>
                <a:spcPts val="800"/>
              </a:spcAft>
              <a:buNone/>
            </a:pPr>
            <a:r>
              <a:rPr i="1" lang="pl" sz="1500">
                <a:latin typeface="Signika Light"/>
                <a:ea typeface="Signika Light"/>
                <a:cs typeface="Signika Light"/>
                <a:sym typeface="Signika Light"/>
              </a:rPr>
              <a:t>That’s because she usually has dinner very early.</a:t>
            </a:r>
            <a:endParaRPr i="1" sz="1500">
              <a:latin typeface="Signika Light"/>
              <a:ea typeface="Signika Light"/>
              <a:cs typeface="Signika Light"/>
              <a:sym typeface="Signika Ligh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32"/>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32"/>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68" name="Google Shape;368;p32"/>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369" name="Google Shape;369;p3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9"/>
          <p:cNvSpPr txBox="1"/>
          <p:nvPr/>
        </p:nvSpPr>
        <p:spPr>
          <a:xfrm flipH="1">
            <a:off x="222325" y="4743300"/>
            <a:ext cx="18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62" name="Google Shape;62;p9"/>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9"/>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9"/>
          <p:cNvSpPr txBox="1"/>
          <p:nvPr/>
        </p:nvSpPr>
        <p:spPr>
          <a:xfrm>
            <a:off x="222175" y="277200"/>
            <a:ext cx="8250300" cy="6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Complete the mind map with your ideas.</a:t>
            </a:r>
            <a:endParaRPr b="1" sz="1800">
              <a:solidFill>
                <a:srgbClr val="000032"/>
              </a:solidFill>
              <a:latin typeface="Signika"/>
              <a:ea typeface="Signika"/>
              <a:cs typeface="Signika"/>
              <a:sym typeface="Signika"/>
            </a:endParaRPr>
          </a:p>
        </p:txBody>
      </p:sp>
      <p:sp>
        <p:nvSpPr>
          <p:cNvPr id="65" name="Google Shape;65;p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66" name="Google Shape;66;p9"/>
          <p:cNvSpPr/>
          <p:nvPr/>
        </p:nvSpPr>
        <p:spPr>
          <a:xfrm>
            <a:off x="4030650" y="1955488"/>
            <a:ext cx="1082700" cy="461700"/>
          </a:xfrm>
          <a:prstGeom prst="roundRect">
            <a:avLst>
              <a:gd fmla="val 16667" name="adj"/>
            </a:avLst>
          </a:prstGeom>
          <a:noFill/>
          <a:ln cap="flat" cmpd="sng" w="19050">
            <a:solidFill>
              <a:srgbClr val="F59A23"/>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rgbClr val="000000"/>
              </a:buClr>
              <a:buSzPts val="1100"/>
              <a:buFont typeface="Arial"/>
              <a:buNone/>
            </a:pPr>
            <a:r>
              <a:rPr b="1" lang="pl" sz="1600">
                <a:latin typeface="Signika"/>
                <a:ea typeface="Signika"/>
                <a:cs typeface="Signika"/>
                <a:sym typeface="Signika"/>
              </a:rPr>
              <a:t>WASTE</a:t>
            </a:r>
            <a:endParaRPr b="1" sz="1600">
              <a:latin typeface="Signika"/>
              <a:ea typeface="Signika"/>
              <a:cs typeface="Signika"/>
              <a:sym typeface="Signika"/>
            </a:endParaRPr>
          </a:p>
        </p:txBody>
      </p:sp>
      <p:sp>
        <p:nvSpPr>
          <p:cNvPr id="67" name="Google Shape;67;p9"/>
          <p:cNvSpPr/>
          <p:nvPr/>
        </p:nvSpPr>
        <p:spPr>
          <a:xfrm>
            <a:off x="5434825" y="198127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money</a:t>
            </a:r>
            <a:endParaRPr sz="1600">
              <a:latin typeface="Signika Light"/>
              <a:ea typeface="Signika Light"/>
              <a:cs typeface="Signika Light"/>
              <a:sym typeface="Signika Light"/>
            </a:endParaRPr>
          </a:p>
        </p:txBody>
      </p:sp>
      <p:sp>
        <p:nvSpPr>
          <p:cNvPr id="68" name="Google Shape;68;p9"/>
          <p:cNvSpPr/>
          <p:nvPr/>
        </p:nvSpPr>
        <p:spPr>
          <a:xfrm>
            <a:off x="5203750" y="2699775"/>
            <a:ext cx="11553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84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electricity</a:t>
            </a:r>
            <a:endParaRPr sz="1600">
              <a:latin typeface="Signika Light"/>
              <a:ea typeface="Signika Light"/>
              <a:cs typeface="Signika Light"/>
              <a:sym typeface="Signika Light"/>
            </a:endParaRPr>
          </a:p>
        </p:txBody>
      </p:sp>
      <p:sp>
        <p:nvSpPr>
          <p:cNvPr id="69" name="Google Shape;69;p9"/>
          <p:cNvSpPr/>
          <p:nvPr/>
        </p:nvSpPr>
        <p:spPr>
          <a:xfrm>
            <a:off x="3009350" y="2668988"/>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paper</a:t>
            </a:r>
            <a:endParaRPr sz="1600">
              <a:latin typeface="Signika Light"/>
              <a:ea typeface="Signika Light"/>
              <a:cs typeface="Signika Light"/>
              <a:sym typeface="Signika Light"/>
            </a:endParaRPr>
          </a:p>
        </p:txBody>
      </p:sp>
      <p:sp>
        <p:nvSpPr>
          <p:cNvPr id="70" name="Google Shape;70;p9"/>
          <p:cNvSpPr/>
          <p:nvPr/>
        </p:nvSpPr>
        <p:spPr>
          <a:xfrm>
            <a:off x="2919500" y="131442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water</a:t>
            </a:r>
            <a:endParaRPr sz="1600">
              <a:latin typeface="Signika Light"/>
              <a:ea typeface="Signika Light"/>
              <a:cs typeface="Signika Light"/>
              <a:sym typeface="Signika Light"/>
            </a:endParaRPr>
          </a:p>
        </p:txBody>
      </p:sp>
      <p:sp>
        <p:nvSpPr>
          <p:cNvPr id="71" name="Google Shape;71;p9"/>
          <p:cNvSpPr/>
          <p:nvPr/>
        </p:nvSpPr>
        <p:spPr>
          <a:xfrm>
            <a:off x="2738675" y="2007100"/>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600">
              <a:latin typeface="Raleway Light"/>
              <a:ea typeface="Raleway Light"/>
              <a:cs typeface="Raleway Light"/>
              <a:sym typeface="Raleway Light"/>
            </a:endParaRPr>
          </a:p>
        </p:txBody>
      </p:sp>
      <p:sp>
        <p:nvSpPr>
          <p:cNvPr id="72" name="Google Shape;72;p9"/>
          <p:cNvSpPr/>
          <p:nvPr/>
        </p:nvSpPr>
        <p:spPr>
          <a:xfrm>
            <a:off x="4092608" y="310987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600">
              <a:latin typeface="Raleway Light"/>
              <a:ea typeface="Raleway Light"/>
              <a:cs typeface="Raleway Light"/>
              <a:sym typeface="Raleway Light"/>
            </a:endParaRPr>
          </a:p>
        </p:txBody>
      </p:sp>
      <p:sp>
        <p:nvSpPr>
          <p:cNvPr id="73" name="Google Shape;73;p9"/>
          <p:cNvSpPr/>
          <p:nvPr/>
        </p:nvSpPr>
        <p:spPr>
          <a:xfrm>
            <a:off x="5296150" y="131442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600">
              <a:latin typeface="Raleway Light"/>
              <a:ea typeface="Raleway Light"/>
              <a:cs typeface="Raleway Light"/>
              <a:sym typeface="Raleway Light"/>
            </a:endParaRPr>
          </a:p>
        </p:txBody>
      </p:sp>
      <p:sp>
        <p:nvSpPr>
          <p:cNvPr id="74" name="Google Shape;74;p9"/>
          <p:cNvSpPr/>
          <p:nvPr/>
        </p:nvSpPr>
        <p:spPr>
          <a:xfrm>
            <a:off x="6559975" y="1051888"/>
            <a:ext cx="15669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500">
                <a:latin typeface="Signika Light"/>
                <a:ea typeface="Signika Light"/>
                <a:cs typeface="Signika Light"/>
                <a:sym typeface="Signika Light"/>
              </a:rPr>
              <a:t>when you wait in a queue</a:t>
            </a:r>
            <a:endParaRPr sz="1500">
              <a:latin typeface="Signika Light"/>
              <a:ea typeface="Signika Light"/>
              <a:cs typeface="Signika Light"/>
              <a:sym typeface="Signika Light"/>
            </a:endParaRPr>
          </a:p>
        </p:txBody>
      </p:sp>
      <p:sp>
        <p:nvSpPr>
          <p:cNvPr id="75" name="Google Shape;75;p9"/>
          <p:cNvSpPr/>
          <p:nvPr/>
        </p:nvSpPr>
        <p:spPr>
          <a:xfrm>
            <a:off x="6048400" y="3330875"/>
            <a:ext cx="15669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Raleway Light"/>
              <a:ea typeface="Raleway Light"/>
              <a:cs typeface="Raleway Light"/>
              <a:sym typeface="Raleway Light"/>
            </a:endParaRPr>
          </a:p>
        </p:txBody>
      </p:sp>
      <p:sp>
        <p:nvSpPr>
          <p:cNvPr id="76" name="Google Shape;76;p9"/>
          <p:cNvSpPr/>
          <p:nvPr/>
        </p:nvSpPr>
        <p:spPr>
          <a:xfrm>
            <a:off x="3788550" y="3774675"/>
            <a:ext cx="15669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500">
                <a:latin typeface="Signika Light"/>
                <a:ea typeface="Signika Light"/>
                <a:cs typeface="Signika Light"/>
                <a:sym typeface="Signika Light"/>
              </a:rPr>
              <a:t>when you wait in traffic</a:t>
            </a:r>
            <a:endParaRPr sz="1500">
              <a:latin typeface="Signika Light"/>
              <a:ea typeface="Signika Light"/>
              <a:cs typeface="Signika Light"/>
              <a:sym typeface="Signika Light"/>
            </a:endParaRPr>
          </a:p>
        </p:txBody>
      </p:sp>
      <p:sp>
        <p:nvSpPr>
          <p:cNvPr id="77" name="Google Shape;77;p9"/>
          <p:cNvSpPr/>
          <p:nvPr/>
        </p:nvSpPr>
        <p:spPr>
          <a:xfrm>
            <a:off x="511900" y="2007100"/>
            <a:ext cx="1905300" cy="9489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500">
                <a:latin typeface="Signika Light"/>
                <a:ea typeface="Signika Light"/>
                <a:cs typeface="Signika Light"/>
                <a:sym typeface="Signika Light"/>
              </a:rPr>
              <a:t>when you throw away what is left from lunch</a:t>
            </a:r>
            <a:endParaRPr sz="1500">
              <a:latin typeface="Signika Light"/>
              <a:ea typeface="Signika Light"/>
              <a:cs typeface="Signika Light"/>
              <a:sym typeface="Signika Light"/>
            </a:endParaRPr>
          </a:p>
        </p:txBody>
      </p:sp>
      <p:sp>
        <p:nvSpPr>
          <p:cNvPr id="78" name="Google Shape;78;p9"/>
          <p:cNvSpPr/>
          <p:nvPr/>
        </p:nvSpPr>
        <p:spPr>
          <a:xfrm>
            <a:off x="1655450" y="3330875"/>
            <a:ext cx="18237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Raleway Light"/>
              <a:ea typeface="Raleway Light"/>
              <a:cs typeface="Raleway Light"/>
              <a:sym typeface="Raleway Light"/>
            </a:endParaRPr>
          </a:p>
        </p:txBody>
      </p:sp>
      <p:cxnSp>
        <p:nvCxnSpPr>
          <p:cNvPr id="79" name="Google Shape;79;p9"/>
          <p:cNvCxnSpPr/>
          <p:nvPr/>
        </p:nvCxnSpPr>
        <p:spPr>
          <a:xfrm flipH="1" rot="10800000">
            <a:off x="5063025" y="1727825"/>
            <a:ext cx="472200" cy="221100"/>
          </a:xfrm>
          <a:prstGeom prst="straightConnector1">
            <a:avLst/>
          </a:prstGeom>
          <a:noFill/>
          <a:ln cap="flat" cmpd="sng" w="19050">
            <a:solidFill>
              <a:schemeClr val="accent3"/>
            </a:solidFill>
            <a:prstDash val="solid"/>
            <a:round/>
            <a:headEnd len="med" w="med" type="none"/>
            <a:tailEnd len="med" w="med" type="none"/>
          </a:ln>
        </p:spPr>
      </p:cxnSp>
      <p:cxnSp>
        <p:nvCxnSpPr>
          <p:cNvPr id="80" name="Google Shape;80;p9"/>
          <p:cNvCxnSpPr>
            <a:stCxn id="66" idx="3"/>
            <a:endCxn id="67" idx="1"/>
          </p:cNvCxnSpPr>
          <p:nvPr/>
        </p:nvCxnSpPr>
        <p:spPr>
          <a:xfrm>
            <a:off x="5113350" y="2186338"/>
            <a:ext cx="321600" cy="0"/>
          </a:xfrm>
          <a:prstGeom prst="straightConnector1">
            <a:avLst/>
          </a:prstGeom>
          <a:noFill/>
          <a:ln cap="flat" cmpd="sng" w="19050">
            <a:solidFill>
              <a:schemeClr val="accent3"/>
            </a:solidFill>
            <a:prstDash val="solid"/>
            <a:round/>
            <a:headEnd len="med" w="med" type="none"/>
            <a:tailEnd len="med" w="med" type="none"/>
          </a:ln>
        </p:spPr>
      </p:cxnSp>
      <p:cxnSp>
        <p:nvCxnSpPr>
          <p:cNvPr id="81" name="Google Shape;81;p9"/>
          <p:cNvCxnSpPr/>
          <p:nvPr/>
        </p:nvCxnSpPr>
        <p:spPr>
          <a:xfrm>
            <a:off x="4974550" y="2417325"/>
            <a:ext cx="570900" cy="275100"/>
          </a:xfrm>
          <a:prstGeom prst="straightConnector1">
            <a:avLst/>
          </a:prstGeom>
          <a:noFill/>
          <a:ln cap="flat" cmpd="sng" w="19050">
            <a:solidFill>
              <a:schemeClr val="accent3"/>
            </a:solidFill>
            <a:prstDash val="solid"/>
            <a:round/>
            <a:headEnd len="med" w="med" type="none"/>
            <a:tailEnd len="med" w="med" type="none"/>
          </a:ln>
        </p:spPr>
      </p:cxnSp>
      <p:cxnSp>
        <p:nvCxnSpPr>
          <p:cNvPr id="82" name="Google Shape;82;p9"/>
          <p:cNvCxnSpPr>
            <a:stCxn id="66" idx="2"/>
            <a:endCxn id="72" idx="0"/>
          </p:cNvCxnSpPr>
          <p:nvPr/>
        </p:nvCxnSpPr>
        <p:spPr>
          <a:xfrm>
            <a:off x="4572000" y="2417188"/>
            <a:ext cx="6000" cy="692700"/>
          </a:xfrm>
          <a:prstGeom prst="straightConnector1">
            <a:avLst/>
          </a:prstGeom>
          <a:noFill/>
          <a:ln cap="flat" cmpd="sng" w="19050">
            <a:solidFill>
              <a:srgbClr val="F59A23"/>
            </a:solidFill>
            <a:prstDash val="solid"/>
            <a:round/>
            <a:headEnd len="med" w="med" type="none"/>
            <a:tailEnd len="med" w="med" type="none"/>
          </a:ln>
        </p:spPr>
      </p:cxnSp>
      <p:cxnSp>
        <p:nvCxnSpPr>
          <p:cNvPr id="83" name="Google Shape;83;p9"/>
          <p:cNvCxnSpPr>
            <a:stCxn id="69" idx="0"/>
          </p:cNvCxnSpPr>
          <p:nvPr/>
        </p:nvCxnSpPr>
        <p:spPr>
          <a:xfrm flipH="1" rot="10800000">
            <a:off x="3494600" y="2370188"/>
            <a:ext cx="533100" cy="298800"/>
          </a:xfrm>
          <a:prstGeom prst="straightConnector1">
            <a:avLst/>
          </a:prstGeom>
          <a:noFill/>
          <a:ln cap="flat" cmpd="sng" w="19050">
            <a:solidFill>
              <a:srgbClr val="F59A23"/>
            </a:solidFill>
            <a:prstDash val="solid"/>
            <a:round/>
            <a:headEnd len="med" w="med" type="none"/>
            <a:tailEnd len="med" w="med" type="none"/>
          </a:ln>
        </p:spPr>
      </p:cxnSp>
      <p:cxnSp>
        <p:nvCxnSpPr>
          <p:cNvPr id="84" name="Google Shape;84;p9"/>
          <p:cNvCxnSpPr>
            <a:stCxn id="66" idx="1"/>
            <a:endCxn id="71" idx="3"/>
          </p:cNvCxnSpPr>
          <p:nvPr/>
        </p:nvCxnSpPr>
        <p:spPr>
          <a:xfrm flipH="1">
            <a:off x="3709050" y="2186338"/>
            <a:ext cx="321600" cy="25800"/>
          </a:xfrm>
          <a:prstGeom prst="straightConnector1">
            <a:avLst/>
          </a:prstGeom>
          <a:noFill/>
          <a:ln cap="flat" cmpd="sng" w="19050">
            <a:solidFill>
              <a:schemeClr val="accent3"/>
            </a:solidFill>
            <a:prstDash val="solid"/>
            <a:round/>
            <a:headEnd len="med" w="med" type="none"/>
            <a:tailEnd len="med" w="med" type="none"/>
          </a:ln>
        </p:spPr>
      </p:cxnSp>
      <p:cxnSp>
        <p:nvCxnSpPr>
          <p:cNvPr id="85" name="Google Shape;85;p9"/>
          <p:cNvCxnSpPr>
            <a:endCxn id="70" idx="2"/>
          </p:cNvCxnSpPr>
          <p:nvPr/>
        </p:nvCxnSpPr>
        <p:spPr>
          <a:xfrm rot="10800000">
            <a:off x="3404750" y="1724525"/>
            <a:ext cx="693900" cy="234300"/>
          </a:xfrm>
          <a:prstGeom prst="straightConnector1">
            <a:avLst/>
          </a:prstGeom>
          <a:noFill/>
          <a:ln cap="flat" cmpd="sng" w="19050">
            <a:solidFill>
              <a:schemeClr val="accent3"/>
            </a:solidFill>
            <a:prstDash val="solid"/>
            <a:round/>
            <a:headEnd len="med" w="med" type="none"/>
            <a:tailEnd len="med" w="med" type="none"/>
          </a:ln>
        </p:spPr>
      </p:cxnSp>
      <p:cxnSp>
        <p:nvCxnSpPr>
          <p:cNvPr id="86" name="Google Shape;86;p9"/>
          <p:cNvCxnSpPr>
            <a:endCxn id="70" idx="1"/>
          </p:cNvCxnSpPr>
          <p:nvPr/>
        </p:nvCxnSpPr>
        <p:spPr>
          <a:xfrm>
            <a:off x="2597900" y="1389875"/>
            <a:ext cx="321600" cy="129600"/>
          </a:xfrm>
          <a:prstGeom prst="straightConnector1">
            <a:avLst/>
          </a:prstGeom>
          <a:noFill/>
          <a:ln cap="flat" cmpd="sng" w="19050">
            <a:solidFill>
              <a:schemeClr val="accent3"/>
            </a:solidFill>
            <a:prstDash val="solid"/>
            <a:round/>
            <a:headEnd len="med" w="med" type="none"/>
            <a:tailEnd len="med" w="med" type="none"/>
          </a:ln>
        </p:spPr>
      </p:cxnSp>
      <p:cxnSp>
        <p:nvCxnSpPr>
          <p:cNvPr id="87" name="Google Shape;87;p9"/>
          <p:cNvCxnSpPr>
            <a:endCxn id="71" idx="1"/>
          </p:cNvCxnSpPr>
          <p:nvPr/>
        </p:nvCxnSpPr>
        <p:spPr>
          <a:xfrm>
            <a:off x="2430875" y="2210050"/>
            <a:ext cx="307800" cy="2100"/>
          </a:xfrm>
          <a:prstGeom prst="straightConnector1">
            <a:avLst/>
          </a:prstGeom>
          <a:noFill/>
          <a:ln cap="flat" cmpd="sng" w="19050">
            <a:solidFill>
              <a:schemeClr val="accent3"/>
            </a:solidFill>
            <a:prstDash val="solid"/>
            <a:round/>
            <a:headEnd len="med" w="med" type="none"/>
            <a:tailEnd len="med" w="med" type="none"/>
          </a:ln>
        </p:spPr>
      </p:cxnSp>
      <p:cxnSp>
        <p:nvCxnSpPr>
          <p:cNvPr id="88" name="Google Shape;88;p9"/>
          <p:cNvCxnSpPr>
            <a:stCxn id="78" idx="0"/>
          </p:cNvCxnSpPr>
          <p:nvPr/>
        </p:nvCxnSpPr>
        <p:spPr>
          <a:xfrm flipH="1" rot="10800000">
            <a:off x="2567300" y="3074075"/>
            <a:ext cx="418500" cy="256800"/>
          </a:xfrm>
          <a:prstGeom prst="straightConnector1">
            <a:avLst/>
          </a:prstGeom>
          <a:noFill/>
          <a:ln cap="flat" cmpd="sng" w="19050">
            <a:solidFill>
              <a:srgbClr val="F59A23"/>
            </a:solidFill>
            <a:prstDash val="solid"/>
            <a:round/>
            <a:headEnd len="med" w="med" type="none"/>
            <a:tailEnd len="med" w="med" type="none"/>
          </a:ln>
        </p:spPr>
      </p:cxnSp>
      <p:cxnSp>
        <p:nvCxnSpPr>
          <p:cNvPr id="89" name="Google Shape;89;p9"/>
          <p:cNvCxnSpPr>
            <a:stCxn id="72" idx="2"/>
            <a:endCxn id="76" idx="0"/>
          </p:cNvCxnSpPr>
          <p:nvPr/>
        </p:nvCxnSpPr>
        <p:spPr>
          <a:xfrm flipH="1">
            <a:off x="4571858" y="3519975"/>
            <a:ext cx="6000" cy="254700"/>
          </a:xfrm>
          <a:prstGeom prst="straightConnector1">
            <a:avLst/>
          </a:prstGeom>
          <a:noFill/>
          <a:ln cap="flat" cmpd="sng" w="19050">
            <a:solidFill>
              <a:srgbClr val="F59A23"/>
            </a:solidFill>
            <a:prstDash val="solid"/>
            <a:round/>
            <a:headEnd len="med" w="med" type="none"/>
            <a:tailEnd len="med" w="med" type="none"/>
          </a:ln>
        </p:spPr>
      </p:cxnSp>
      <p:cxnSp>
        <p:nvCxnSpPr>
          <p:cNvPr id="90" name="Google Shape;90;p9"/>
          <p:cNvCxnSpPr>
            <a:endCxn id="75" idx="0"/>
          </p:cNvCxnSpPr>
          <p:nvPr/>
        </p:nvCxnSpPr>
        <p:spPr>
          <a:xfrm>
            <a:off x="6117850" y="3114275"/>
            <a:ext cx="714000" cy="216600"/>
          </a:xfrm>
          <a:prstGeom prst="straightConnector1">
            <a:avLst/>
          </a:prstGeom>
          <a:noFill/>
          <a:ln cap="flat" cmpd="sng" w="19050">
            <a:solidFill>
              <a:schemeClr val="accent3"/>
            </a:solidFill>
            <a:prstDash val="solid"/>
            <a:round/>
            <a:headEnd len="med" w="med" type="none"/>
            <a:tailEnd len="med" w="med" type="none"/>
          </a:ln>
        </p:spPr>
      </p:cxnSp>
      <p:cxnSp>
        <p:nvCxnSpPr>
          <p:cNvPr id="91" name="Google Shape;91;p9"/>
          <p:cNvCxnSpPr>
            <a:stCxn id="73" idx="3"/>
            <a:endCxn id="74" idx="1"/>
          </p:cNvCxnSpPr>
          <p:nvPr/>
        </p:nvCxnSpPr>
        <p:spPr>
          <a:xfrm flipH="1" rot="10800000">
            <a:off x="6266650" y="1384175"/>
            <a:ext cx="293400" cy="135300"/>
          </a:xfrm>
          <a:prstGeom prst="straightConnector1">
            <a:avLst/>
          </a:prstGeom>
          <a:noFill/>
          <a:ln cap="flat" cmpd="sng" w="19050">
            <a:solidFill>
              <a:schemeClr val="accent3"/>
            </a:solidFill>
            <a:prstDash val="solid"/>
            <a:round/>
            <a:headEnd len="med" w="med" type="none"/>
            <a:tailEnd len="med" w="med" type="none"/>
          </a:ln>
        </p:spPr>
      </p:cxnSp>
      <p:cxnSp>
        <p:nvCxnSpPr>
          <p:cNvPr id="92" name="Google Shape;92;p9"/>
          <p:cNvCxnSpPr/>
          <p:nvPr/>
        </p:nvCxnSpPr>
        <p:spPr>
          <a:xfrm flipH="1" rot="-10148034">
            <a:off x="6397768" y="2118595"/>
            <a:ext cx="334192" cy="61435"/>
          </a:xfrm>
          <a:prstGeom prst="straightConnector1">
            <a:avLst/>
          </a:prstGeom>
          <a:noFill/>
          <a:ln cap="flat" cmpd="sng" w="19050">
            <a:solidFill>
              <a:schemeClr val="accent3"/>
            </a:solidFill>
            <a:prstDash val="solid"/>
            <a:round/>
            <a:headEnd len="med" w="med" type="none"/>
            <a:tailEnd len="med" w="med" type="none"/>
          </a:ln>
        </p:spPr>
      </p:cxnSp>
      <p:sp>
        <p:nvSpPr>
          <p:cNvPr id="93" name="Google Shape;93;p9"/>
          <p:cNvSpPr/>
          <p:nvPr/>
        </p:nvSpPr>
        <p:spPr>
          <a:xfrm>
            <a:off x="692675" y="1057450"/>
            <a:ext cx="19053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Raleway Light"/>
              <a:ea typeface="Raleway Light"/>
              <a:cs typeface="Raleway Light"/>
              <a:sym typeface="Raleway Light"/>
            </a:endParaRPr>
          </a:p>
        </p:txBody>
      </p:sp>
      <p:sp>
        <p:nvSpPr>
          <p:cNvPr id="94" name="Google Shape;94;p9"/>
          <p:cNvSpPr/>
          <p:nvPr/>
        </p:nvSpPr>
        <p:spPr>
          <a:xfrm>
            <a:off x="6726800" y="1996000"/>
            <a:ext cx="1773900" cy="9420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0"/>
          <p:cNvSpPr txBox="1"/>
          <p:nvPr/>
        </p:nvSpPr>
        <p:spPr>
          <a:xfrm flipH="1">
            <a:off x="222325" y="4743300"/>
            <a:ext cx="18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00" name="Google Shape;100;p10"/>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0"/>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txBox="1"/>
          <p:nvPr/>
        </p:nvSpPr>
        <p:spPr>
          <a:xfrm>
            <a:off x="222175" y="277200"/>
            <a:ext cx="8250300" cy="6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see some possible answers.</a:t>
            </a:r>
            <a:endParaRPr b="1" sz="1800">
              <a:solidFill>
                <a:srgbClr val="000032"/>
              </a:solidFill>
              <a:latin typeface="Signika"/>
              <a:ea typeface="Signika"/>
              <a:cs typeface="Signika"/>
              <a:sym typeface="Signika"/>
            </a:endParaRPr>
          </a:p>
        </p:txBody>
      </p:sp>
      <p:sp>
        <p:nvSpPr>
          <p:cNvPr id="103" name="Google Shape;103;p1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04" name="Google Shape;104;p10"/>
          <p:cNvSpPr/>
          <p:nvPr/>
        </p:nvSpPr>
        <p:spPr>
          <a:xfrm>
            <a:off x="4030650" y="1955488"/>
            <a:ext cx="1082700" cy="461700"/>
          </a:xfrm>
          <a:prstGeom prst="roundRect">
            <a:avLst>
              <a:gd fmla="val 16667" name="adj"/>
            </a:avLst>
          </a:prstGeom>
          <a:noFill/>
          <a:ln cap="flat" cmpd="sng" w="19050">
            <a:solidFill>
              <a:srgbClr val="F59A23"/>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rgbClr val="000000"/>
              </a:buClr>
              <a:buSzPts val="1100"/>
              <a:buFont typeface="Arial"/>
              <a:buNone/>
            </a:pPr>
            <a:r>
              <a:rPr b="1" lang="pl" sz="1600">
                <a:latin typeface="Signika"/>
                <a:ea typeface="Signika"/>
                <a:cs typeface="Signika"/>
                <a:sym typeface="Signika"/>
              </a:rPr>
              <a:t>WASTE</a:t>
            </a:r>
            <a:endParaRPr b="1" sz="1600">
              <a:latin typeface="Signika"/>
              <a:ea typeface="Signika"/>
              <a:cs typeface="Signika"/>
              <a:sym typeface="Signika"/>
            </a:endParaRPr>
          </a:p>
        </p:txBody>
      </p:sp>
      <p:sp>
        <p:nvSpPr>
          <p:cNvPr id="105" name="Google Shape;105;p10"/>
          <p:cNvSpPr/>
          <p:nvPr/>
        </p:nvSpPr>
        <p:spPr>
          <a:xfrm>
            <a:off x="5434825" y="198127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money</a:t>
            </a:r>
            <a:endParaRPr sz="1600">
              <a:latin typeface="Signika Light"/>
              <a:ea typeface="Signika Light"/>
              <a:cs typeface="Signika Light"/>
              <a:sym typeface="Signika Light"/>
            </a:endParaRPr>
          </a:p>
        </p:txBody>
      </p:sp>
      <p:sp>
        <p:nvSpPr>
          <p:cNvPr id="106" name="Google Shape;106;p10"/>
          <p:cNvSpPr/>
          <p:nvPr/>
        </p:nvSpPr>
        <p:spPr>
          <a:xfrm>
            <a:off x="5203750" y="2699775"/>
            <a:ext cx="11553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84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electricity</a:t>
            </a:r>
            <a:endParaRPr sz="1600">
              <a:latin typeface="Signika Light"/>
              <a:ea typeface="Signika Light"/>
              <a:cs typeface="Signika Light"/>
              <a:sym typeface="Signika Light"/>
            </a:endParaRPr>
          </a:p>
        </p:txBody>
      </p:sp>
      <p:sp>
        <p:nvSpPr>
          <p:cNvPr id="107" name="Google Shape;107;p10"/>
          <p:cNvSpPr/>
          <p:nvPr/>
        </p:nvSpPr>
        <p:spPr>
          <a:xfrm>
            <a:off x="3009350" y="2668988"/>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paper</a:t>
            </a:r>
            <a:endParaRPr sz="1600">
              <a:latin typeface="Signika Light"/>
              <a:ea typeface="Signika Light"/>
              <a:cs typeface="Signika Light"/>
              <a:sym typeface="Signika Light"/>
            </a:endParaRPr>
          </a:p>
        </p:txBody>
      </p:sp>
      <p:sp>
        <p:nvSpPr>
          <p:cNvPr id="108" name="Google Shape;108;p10"/>
          <p:cNvSpPr/>
          <p:nvPr/>
        </p:nvSpPr>
        <p:spPr>
          <a:xfrm>
            <a:off x="2919500" y="131442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600">
                <a:latin typeface="Signika Light"/>
                <a:ea typeface="Signika Light"/>
                <a:cs typeface="Signika Light"/>
                <a:sym typeface="Signika Light"/>
              </a:rPr>
              <a:t>water</a:t>
            </a:r>
            <a:endParaRPr sz="1600">
              <a:latin typeface="Signika Light"/>
              <a:ea typeface="Signika Light"/>
              <a:cs typeface="Signika Light"/>
              <a:sym typeface="Signika Light"/>
            </a:endParaRPr>
          </a:p>
        </p:txBody>
      </p:sp>
      <p:sp>
        <p:nvSpPr>
          <p:cNvPr id="109" name="Google Shape;109;p10"/>
          <p:cNvSpPr/>
          <p:nvPr/>
        </p:nvSpPr>
        <p:spPr>
          <a:xfrm>
            <a:off x="2738675" y="2007100"/>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sp>
        <p:nvSpPr>
          <p:cNvPr id="110" name="Google Shape;110;p10"/>
          <p:cNvSpPr/>
          <p:nvPr/>
        </p:nvSpPr>
        <p:spPr>
          <a:xfrm>
            <a:off x="4092608" y="310987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sp>
        <p:nvSpPr>
          <p:cNvPr id="111" name="Google Shape;111;p10"/>
          <p:cNvSpPr/>
          <p:nvPr/>
        </p:nvSpPr>
        <p:spPr>
          <a:xfrm>
            <a:off x="5296150" y="1314425"/>
            <a:ext cx="970500" cy="4101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sp>
        <p:nvSpPr>
          <p:cNvPr id="112" name="Google Shape;112;p10"/>
          <p:cNvSpPr/>
          <p:nvPr/>
        </p:nvSpPr>
        <p:spPr>
          <a:xfrm>
            <a:off x="6559975" y="1051888"/>
            <a:ext cx="15669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500">
                <a:latin typeface="Signika Light"/>
                <a:ea typeface="Signika Light"/>
                <a:cs typeface="Signika Light"/>
                <a:sym typeface="Signika Light"/>
              </a:rPr>
              <a:t>when you wait in a queue</a:t>
            </a:r>
            <a:endParaRPr sz="1500">
              <a:latin typeface="Signika Light"/>
              <a:ea typeface="Signika Light"/>
              <a:cs typeface="Signika Light"/>
              <a:sym typeface="Signika Light"/>
            </a:endParaRPr>
          </a:p>
        </p:txBody>
      </p:sp>
      <p:sp>
        <p:nvSpPr>
          <p:cNvPr id="113" name="Google Shape;113;p10"/>
          <p:cNvSpPr/>
          <p:nvPr/>
        </p:nvSpPr>
        <p:spPr>
          <a:xfrm>
            <a:off x="6048400" y="3330875"/>
            <a:ext cx="15669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sp>
        <p:nvSpPr>
          <p:cNvPr id="114" name="Google Shape;114;p10"/>
          <p:cNvSpPr/>
          <p:nvPr/>
        </p:nvSpPr>
        <p:spPr>
          <a:xfrm>
            <a:off x="3788550" y="3774675"/>
            <a:ext cx="15669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500">
                <a:latin typeface="Signika Light"/>
                <a:ea typeface="Signika Light"/>
                <a:cs typeface="Signika Light"/>
                <a:sym typeface="Signika Light"/>
              </a:rPr>
              <a:t>when you wait in traffic</a:t>
            </a:r>
            <a:endParaRPr sz="1500">
              <a:latin typeface="Signika Light"/>
              <a:ea typeface="Signika Light"/>
              <a:cs typeface="Signika Light"/>
              <a:sym typeface="Signika Light"/>
            </a:endParaRPr>
          </a:p>
        </p:txBody>
      </p:sp>
      <p:sp>
        <p:nvSpPr>
          <p:cNvPr id="115" name="Google Shape;115;p10"/>
          <p:cNvSpPr/>
          <p:nvPr/>
        </p:nvSpPr>
        <p:spPr>
          <a:xfrm>
            <a:off x="511900" y="2007100"/>
            <a:ext cx="1905300" cy="9489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rPr lang="pl" sz="1500">
                <a:latin typeface="Signika Light"/>
                <a:ea typeface="Signika Light"/>
                <a:cs typeface="Signika Light"/>
                <a:sym typeface="Signika Light"/>
              </a:rPr>
              <a:t>when you throw away what is left from lunch</a:t>
            </a:r>
            <a:endParaRPr sz="1500">
              <a:latin typeface="Signika Light"/>
              <a:ea typeface="Signika Light"/>
              <a:cs typeface="Signika Light"/>
              <a:sym typeface="Signika Light"/>
            </a:endParaRPr>
          </a:p>
        </p:txBody>
      </p:sp>
      <p:sp>
        <p:nvSpPr>
          <p:cNvPr id="116" name="Google Shape;116;p10"/>
          <p:cNvSpPr/>
          <p:nvPr/>
        </p:nvSpPr>
        <p:spPr>
          <a:xfrm>
            <a:off x="1655450" y="3330875"/>
            <a:ext cx="18237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cxnSp>
        <p:nvCxnSpPr>
          <p:cNvPr id="117" name="Google Shape;117;p10"/>
          <p:cNvCxnSpPr/>
          <p:nvPr/>
        </p:nvCxnSpPr>
        <p:spPr>
          <a:xfrm flipH="1" rot="10800000">
            <a:off x="5063025" y="1727825"/>
            <a:ext cx="472200" cy="221100"/>
          </a:xfrm>
          <a:prstGeom prst="straightConnector1">
            <a:avLst/>
          </a:prstGeom>
          <a:noFill/>
          <a:ln cap="flat" cmpd="sng" w="19050">
            <a:solidFill>
              <a:schemeClr val="accent3"/>
            </a:solidFill>
            <a:prstDash val="solid"/>
            <a:round/>
            <a:headEnd len="med" w="med" type="none"/>
            <a:tailEnd len="med" w="med" type="none"/>
          </a:ln>
        </p:spPr>
      </p:cxnSp>
      <p:cxnSp>
        <p:nvCxnSpPr>
          <p:cNvPr id="118" name="Google Shape;118;p10"/>
          <p:cNvCxnSpPr>
            <a:stCxn id="104" idx="3"/>
            <a:endCxn id="105" idx="1"/>
          </p:cNvCxnSpPr>
          <p:nvPr/>
        </p:nvCxnSpPr>
        <p:spPr>
          <a:xfrm>
            <a:off x="5113350" y="2186338"/>
            <a:ext cx="321600" cy="0"/>
          </a:xfrm>
          <a:prstGeom prst="straightConnector1">
            <a:avLst/>
          </a:prstGeom>
          <a:noFill/>
          <a:ln cap="flat" cmpd="sng" w="19050">
            <a:solidFill>
              <a:schemeClr val="accent3"/>
            </a:solidFill>
            <a:prstDash val="solid"/>
            <a:round/>
            <a:headEnd len="med" w="med" type="none"/>
            <a:tailEnd len="med" w="med" type="none"/>
          </a:ln>
        </p:spPr>
      </p:cxnSp>
      <p:cxnSp>
        <p:nvCxnSpPr>
          <p:cNvPr id="119" name="Google Shape;119;p10"/>
          <p:cNvCxnSpPr/>
          <p:nvPr/>
        </p:nvCxnSpPr>
        <p:spPr>
          <a:xfrm>
            <a:off x="4974550" y="2417325"/>
            <a:ext cx="570900" cy="275100"/>
          </a:xfrm>
          <a:prstGeom prst="straightConnector1">
            <a:avLst/>
          </a:prstGeom>
          <a:noFill/>
          <a:ln cap="flat" cmpd="sng" w="19050">
            <a:solidFill>
              <a:schemeClr val="accent3"/>
            </a:solidFill>
            <a:prstDash val="solid"/>
            <a:round/>
            <a:headEnd len="med" w="med" type="none"/>
            <a:tailEnd len="med" w="med" type="none"/>
          </a:ln>
        </p:spPr>
      </p:cxnSp>
      <p:cxnSp>
        <p:nvCxnSpPr>
          <p:cNvPr id="120" name="Google Shape;120;p10"/>
          <p:cNvCxnSpPr>
            <a:stCxn id="104" idx="2"/>
            <a:endCxn id="110" idx="0"/>
          </p:cNvCxnSpPr>
          <p:nvPr/>
        </p:nvCxnSpPr>
        <p:spPr>
          <a:xfrm>
            <a:off x="4572000" y="2417188"/>
            <a:ext cx="6000" cy="692700"/>
          </a:xfrm>
          <a:prstGeom prst="straightConnector1">
            <a:avLst/>
          </a:prstGeom>
          <a:noFill/>
          <a:ln cap="flat" cmpd="sng" w="19050">
            <a:solidFill>
              <a:srgbClr val="F59A23"/>
            </a:solidFill>
            <a:prstDash val="solid"/>
            <a:round/>
            <a:headEnd len="med" w="med" type="none"/>
            <a:tailEnd len="med" w="med" type="none"/>
          </a:ln>
        </p:spPr>
      </p:cxnSp>
      <p:cxnSp>
        <p:nvCxnSpPr>
          <p:cNvPr id="121" name="Google Shape;121;p10"/>
          <p:cNvCxnSpPr>
            <a:stCxn id="107" idx="0"/>
          </p:cNvCxnSpPr>
          <p:nvPr/>
        </p:nvCxnSpPr>
        <p:spPr>
          <a:xfrm flipH="1" rot="10800000">
            <a:off x="3494600" y="2370188"/>
            <a:ext cx="533100" cy="298800"/>
          </a:xfrm>
          <a:prstGeom prst="straightConnector1">
            <a:avLst/>
          </a:prstGeom>
          <a:noFill/>
          <a:ln cap="flat" cmpd="sng" w="19050">
            <a:solidFill>
              <a:srgbClr val="F59A23"/>
            </a:solidFill>
            <a:prstDash val="solid"/>
            <a:round/>
            <a:headEnd len="med" w="med" type="none"/>
            <a:tailEnd len="med" w="med" type="none"/>
          </a:ln>
        </p:spPr>
      </p:cxnSp>
      <p:cxnSp>
        <p:nvCxnSpPr>
          <p:cNvPr id="122" name="Google Shape;122;p10"/>
          <p:cNvCxnSpPr>
            <a:stCxn id="104" idx="1"/>
            <a:endCxn id="109" idx="3"/>
          </p:cNvCxnSpPr>
          <p:nvPr/>
        </p:nvCxnSpPr>
        <p:spPr>
          <a:xfrm flipH="1">
            <a:off x="3709050" y="2186338"/>
            <a:ext cx="321600" cy="25800"/>
          </a:xfrm>
          <a:prstGeom prst="straightConnector1">
            <a:avLst/>
          </a:prstGeom>
          <a:noFill/>
          <a:ln cap="flat" cmpd="sng" w="19050">
            <a:solidFill>
              <a:schemeClr val="accent3"/>
            </a:solidFill>
            <a:prstDash val="solid"/>
            <a:round/>
            <a:headEnd len="med" w="med" type="none"/>
            <a:tailEnd len="med" w="med" type="none"/>
          </a:ln>
        </p:spPr>
      </p:cxnSp>
      <p:cxnSp>
        <p:nvCxnSpPr>
          <p:cNvPr id="123" name="Google Shape;123;p10"/>
          <p:cNvCxnSpPr>
            <a:endCxn id="108" idx="2"/>
          </p:cNvCxnSpPr>
          <p:nvPr/>
        </p:nvCxnSpPr>
        <p:spPr>
          <a:xfrm rot="10800000">
            <a:off x="3404750" y="1724525"/>
            <a:ext cx="693900" cy="234300"/>
          </a:xfrm>
          <a:prstGeom prst="straightConnector1">
            <a:avLst/>
          </a:prstGeom>
          <a:noFill/>
          <a:ln cap="flat" cmpd="sng" w="19050">
            <a:solidFill>
              <a:schemeClr val="accent3"/>
            </a:solidFill>
            <a:prstDash val="solid"/>
            <a:round/>
            <a:headEnd len="med" w="med" type="none"/>
            <a:tailEnd len="med" w="med" type="none"/>
          </a:ln>
        </p:spPr>
      </p:cxnSp>
      <p:cxnSp>
        <p:nvCxnSpPr>
          <p:cNvPr id="124" name="Google Shape;124;p10"/>
          <p:cNvCxnSpPr>
            <a:endCxn id="108" idx="1"/>
          </p:cNvCxnSpPr>
          <p:nvPr/>
        </p:nvCxnSpPr>
        <p:spPr>
          <a:xfrm>
            <a:off x="2597900" y="1389875"/>
            <a:ext cx="321600" cy="129600"/>
          </a:xfrm>
          <a:prstGeom prst="straightConnector1">
            <a:avLst/>
          </a:prstGeom>
          <a:noFill/>
          <a:ln cap="flat" cmpd="sng" w="19050">
            <a:solidFill>
              <a:schemeClr val="accent3"/>
            </a:solidFill>
            <a:prstDash val="solid"/>
            <a:round/>
            <a:headEnd len="med" w="med" type="none"/>
            <a:tailEnd len="med" w="med" type="none"/>
          </a:ln>
        </p:spPr>
      </p:cxnSp>
      <p:cxnSp>
        <p:nvCxnSpPr>
          <p:cNvPr id="125" name="Google Shape;125;p10"/>
          <p:cNvCxnSpPr>
            <a:endCxn id="109" idx="1"/>
          </p:cNvCxnSpPr>
          <p:nvPr/>
        </p:nvCxnSpPr>
        <p:spPr>
          <a:xfrm>
            <a:off x="2430875" y="2210050"/>
            <a:ext cx="307800" cy="2100"/>
          </a:xfrm>
          <a:prstGeom prst="straightConnector1">
            <a:avLst/>
          </a:prstGeom>
          <a:noFill/>
          <a:ln cap="flat" cmpd="sng" w="19050">
            <a:solidFill>
              <a:schemeClr val="accent3"/>
            </a:solidFill>
            <a:prstDash val="solid"/>
            <a:round/>
            <a:headEnd len="med" w="med" type="none"/>
            <a:tailEnd len="med" w="med" type="none"/>
          </a:ln>
        </p:spPr>
      </p:cxnSp>
      <p:cxnSp>
        <p:nvCxnSpPr>
          <p:cNvPr id="126" name="Google Shape;126;p10"/>
          <p:cNvCxnSpPr>
            <a:stCxn id="116" idx="0"/>
          </p:cNvCxnSpPr>
          <p:nvPr/>
        </p:nvCxnSpPr>
        <p:spPr>
          <a:xfrm flipH="1" rot="10800000">
            <a:off x="2567300" y="3074075"/>
            <a:ext cx="418500" cy="256800"/>
          </a:xfrm>
          <a:prstGeom prst="straightConnector1">
            <a:avLst/>
          </a:prstGeom>
          <a:noFill/>
          <a:ln cap="flat" cmpd="sng" w="19050">
            <a:solidFill>
              <a:srgbClr val="F59A23"/>
            </a:solidFill>
            <a:prstDash val="solid"/>
            <a:round/>
            <a:headEnd len="med" w="med" type="none"/>
            <a:tailEnd len="med" w="med" type="none"/>
          </a:ln>
        </p:spPr>
      </p:cxnSp>
      <p:cxnSp>
        <p:nvCxnSpPr>
          <p:cNvPr id="127" name="Google Shape;127;p10"/>
          <p:cNvCxnSpPr>
            <a:stCxn id="110" idx="2"/>
            <a:endCxn id="114" idx="0"/>
          </p:cNvCxnSpPr>
          <p:nvPr/>
        </p:nvCxnSpPr>
        <p:spPr>
          <a:xfrm flipH="1">
            <a:off x="4571858" y="3519975"/>
            <a:ext cx="6000" cy="254700"/>
          </a:xfrm>
          <a:prstGeom prst="straightConnector1">
            <a:avLst/>
          </a:prstGeom>
          <a:noFill/>
          <a:ln cap="flat" cmpd="sng" w="19050">
            <a:solidFill>
              <a:srgbClr val="F59A23"/>
            </a:solidFill>
            <a:prstDash val="solid"/>
            <a:round/>
            <a:headEnd len="med" w="med" type="none"/>
            <a:tailEnd len="med" w="med" type="none"/>
          </a:ln>
        </p:spPr>
      </p:cxnSp>
      <p:cxnSp>
        <p:nvCxnSpPr>
          <p:cNvPr id="128" name="Google Shape;128;p10"/>
          <p:cNvCxnSpPr>
            <a:endCxn id="113" idx="0"/>
          </p:cNvCxnSpPr>
          <p:nvPr/>
        </p:nvCxnSpPr>
        <p:spPr>
          <a:xfrm>
            <a:off x="6117850" y="3114275"/>
            <a:ext cx="714000" cy="216600"/>
          </a:xfrm>
          <a:prstGeom prst="straightConnector1">
            <a:avLst/>
          </a:prstGeom>
          <a:noFill/>
          <a:ln cap="flat" cmpd="sng" w="19050">
            <a:solidFill>
              <a:schemeClr val="accent3"/>
            </a:solidFill>
            <a:prstDash val="solid"/>
            <a:round/>
            <a:headEnd len="med" w="med" type="none"/>
            <a:tailEnd len="med" w="med" type="none"/>
          </a:ln>
        </p:spPr>
      </p:cxnSp>
      <p:cxnSp>
        <p:nvCxnSpPr>
          <p:cNvPr id="129" name="Google Shape;129;p10"/>
          <p:cNvCxnSpPr>
            <a:stCxn id="111" idx="3"/>
            <a:endCxn id="112" idx="1"/>
          </p:cNvCxnSpPr>
          <p:nvPr/>
        </p:nvCxnSpPr>
        <p:spPr>
          <a:xfrm flipH="1" rot="10800000">
            <a:off x="6266650" y="1384175"/>
            <a:ext cx="293400" cy="135300"/>
          </a:xfrm>
          <a:prstGeom prst="straightConnector1">
            <a:avLst/>
          </a:prstGeom>
          <a:noFill/>
          <a:ln cap="flat" cmpd="sng" w="19050">
            <a:solidFill>
              <a:schemeClr val="accent3"/>
            </a:solidFill>
            <a:prstDash val="solid"/>
            <a:round/>
            <a:headEnd len="med" w="med" type="none"/>
            <a:tailEnd len="med" w="med" type="none"/>
          </a:ln>
        </p:spPr>
      </p:cxnSp>
      <p:cxnSp>
        <p:nvCxnSpPr>
          <p:cNvPr id="130" name="Google Shape;130;p10"/>
          <p:cNvCxnSpPr/>
          <p:nvPr/>
        </p:nvCxnSpPr>
        <p:spPr>
          <a:xfrm flipH="1" rot="-10148034">
            <a:off x="6397768" y="2118595"/>
            <a:ext cx="334192" cy="61435"/>
          </a:xfrm>
          <a:prstGeom prst="straightConnector1">
            <a:avLst/>
          </a:prstGeom>
          <a:noFill/>
          <a:ln cap="flat" cmpd="sng" w="19050">
            <a:solidFill>
              <a:schemeClr val="accent3"/>
            </a:solidFill>
            <a:prstDash val="solid"/>
            <a:round/>
            <a:headEnd len="med" w="med" type="none"/>
            <a:tailEnd len="med" w="med" type="none"/>
          </a:ln>
        </p:spPr>
      </p:cxnSp>
      <p:sp>
        <p:nvSpPr>
          <p:cNvPr id="131" name="Google Shape;131;p10"/>
          <p:cNvSpPr/>
          <p:nvPr/>
        </p:nvSpPr>
        <p:spPr>
          <a:xfrm>
            <a:off x="692675" y="1057450"/>
            <a:ext cx="1905300" cy="6648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l">
              <a:lnSpc>
                <a:spcPct val="114000"/>
              </a:lnSpc>
              <a:spcBef>
                <a:spcPts val="1200"/>
              </a:spcBef>
              <a:spcAft>
                <a:spcPts val="0"/>
              </a:spcAft>
              <a:buNone/>
            </a:pPr>
            <a:r>
              <a:t/>
            </a:r>
            <a:endParaRPr sz="1500">
              <a:latin typeface="Signika"/>
              <a:ea typeface="Signika"/>
              <a:cs typeface="Signika"/>
              <a:sym typeface="Signika"/>
            </a:endParaRPr>
          </a:p>
          <a:p>
            <a:pPr indent="0" lvl="0" marL="0" rtl="0" algn="l">
              <a:lnSpc>
                <a:spcPct val="114000"/>
              </a:lnSpc>
              <a:spcBef>
                <a:spcPts val="1200"/>
              </a:spcBef>
              <a:spcAft>
                <a:spcPts val="0"/>
              </a:spcAft>
              <a:buNone/>
            </a:pPr>
            <a:r>
              <a:t/>
            </a:r>
            <a:endParaRPr sz="1500">
              <a:latin typeface="Signika"/>
              <a:ea typeface="Signika"/>
              <a:cs typeface="Signika"/>
              <a:sym typeface="Signika"/>
            </a:endParaRPr>
          </a:p>
          <a:p>
            <a:pPr indent="0" lvl="0" marL="0" rtl="0" algn="l">
              <a:lnSpc>
                <a:spcPct val="114000"/>
              </a:lnSpc>
              <a:spcBef>
                <a:spcPts val="1200"/>
              </a:spcBef>
              <a:spcAft>
                <a:spcPts val="0"/>
              </a:spcAft>
              <a:buNone/>
            </a:pPr>
            <a:r>
              <a:t/>
            </a:r>
            <a:endParaRPr sz="1500">
              <a:latin typeface="Signika"/>
              <a:ea typeface="Signika"/>
              <a:cs typeface="Signika"/>
              <a:sym typeface="Signika"/>
            </a:endParaRPr>
          </a:p>
        </p:txBody>
      </p:sp>
      <p:sp>
        <p:nvSpPr>
          <p:cNvPr id="132" name="Google Shape;132;p10"/>
          <p:cNvSpPr/>
          <p:nvPr/>
        </p:nvSpPr>
        <p:spPr>
          <a:xfrm>
            <a:off x="6726800" y="1996000"/>
            <a:ext cx="1773900" cy="942000"/>
          </a:xfrm>
          <a:prstGeom prst="roundRect">
            <a:avLst>
              <a:gd fmla="val 16667" name="adj"/>
            </a:avLst>
          </a:prstGeom>
          <a:noFill/>
          <a:ln cap="flat" cmpd="sng" w="19050">
            <a:solidFill>
              <a:srgbClr val="60AE92"/>
            </a:solidFill>
            <a:prstDash val="solid"/>
            <a:round/>
            <a:headEnd len="sm" w="sm" type="none"/>
            <a:tailEnd len="sm" w="sm" type="none"/>
          </a:ln>
        </p:spPr>
        <p:txBody>
          <a:bodyPr anchorCtr="0" anchor="t" bIns="91425" lIns="61200" spcFirstLastPara="1" rIns="91425" wrap="square" tIns="54000">
            <a:noAutofit/>
          </a:bodyPr>
          <a:lstStyle/>
          <a:p>
            <a:pPr indent="0" lvl="0" marL="0" rtl="0" algn="ctr">
              <a:lnSpc>
                <a:spcPct val="115000"/>
              </a:lnSpc>
              <a:spcBef>
                <a:spcPts val="0"/>
              </a:spcBef>
              <a:spcAft>
                <a:spcPts val="0"/>
              </a:spcAft>
              <a:buClr>
                <a:srgbClr val="000000"/>
              </a:buClr>
              <a:buSzPts val="1100"/>
              <a:buFont typeface="Arial"/>
              <a:buNone/>
            </a:pPr>
            <a:r>
              <a:t/>
            </a:r>
            <a:endParaRPr sz="1500">
              <a:latin typeface="Signika"/>
              <a:ea typeface="Signika"/>
              <a:cs typeface="Signika"/>
              <a:sym typeface="Signika"/>
            </a:endParaRPr>
          </a:p>
        </p:txBody>
      </p:sp>
      <p:sp>
        <p:nvSpPr>
          <p:cNvPr id="133" name="Google Shape;133;p10"/>
          <p:cNvSpPr txBox="1"/>
          <p:nvPr/>
        </p:nvSpPr>
        <p:spPr>
          <a:xfrm>
            <a:off x="700775" y="1050400"/>
            <a:ext cx="1889100" cy="678900"/>
          </a:xfrm>
          <a:prstGeom prst="rect">
            <a:avLst/>
          </a:prstGeom>
          <a:noFill/>
          <a:ln>
            <a:noFill/>
          </a:ln>
        </p:spPr>
        <p:txBody>
          <a:bodyPr anchorCtr="0" anchor="t" bIns="91425" lIns="91425" spcFirstLastPara="1" rIns="91425" wrap="square" tIns="91425">
            <a:spAutoFit/>
          </a:bodyPr>
          <a:lstStyle/>
          <a:p>
            <a:pPr indent="0" lvl="0" marL="0" rtl="0" algn="ctr">
              <a:lnSpc>
                <a:spcPct val="114000"/>
              </a:lnSpc>
              <a:spcBef>
                <a:spcPts val="1200"/>
              </a:spcBef>
              <a:spcAft>
                <a:spcPts val="0"/>
              </a:spcAft>
              <a:buNone/>
            </a:pPr>
            <a:r>
              <a:rPr lang="pl" sz="1500">
                <a:latin typeface="Signika"/>
                <a:ea typeface="Signika"/>
                <a:cs typeface="Signika"/>
                <a:sym typeface="Signika"/>
              </a:rPr>
              <a:t>when you take </a:t>
            </a:r>
            <a:r>
              <a:rPr lang="pl" sz="1500">
                <a:latin typeface="Signika"/>
                <a:ea typeface="Signika"/>
                <a:cs typeface="Signika"/>
                <a:sym typeface="Signika"/>
              </a:rPr>
              <a:t>a</a:t>
            </a:r>
            <a:r>
              <a:rPr lang="pl" sz="1500">
                <a:latin typeface="Signika"/>
                <a:ea typeface="Signika"/>
                <a:cs typeface="Signika"/>
                <a:sym typeface="Signika"/>
              </a:rPr>
              <a:t> bath, not a shower</a:t>
            </a:r>
            <a:endParaRPr sz="1500">
              <a:latin typeface="Signika Light"/>
              <a:ea typeface="Signika Light"/>
              <a:cs typeface="Signika Light"/>
              <a:sym typeface="Signika Light"/>
            </a:endParaRPr>
          </a:p>
        </p:txBody>
      </p:sp>
      <p:sp>
        <p:nvSpPr>
          <p:cNvPr id="134" name="Google Shape;134;p10"/>
          <p:cNvSpPr txBox="1"/>
          <p:nvPr/>
        </p:nvSpPr>
        <p:spPr>
          <a:xfrm>
            <a:off x="2938413" y="1989000"/>
            <a:ext cx="5709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1500">
                <a:latin typeface="Signika"/>
                <a:ea typeface="Signika"/>
                <a:cs typeface="Signika"/>
                <a:sym typeface="Signika"/>
              </a:rPr>
              <a:t>food</a:t>
            </a:r>
            <a:endParaRPr sz="1500">
              <a:latin typeface="Signika"/>
              <a:ea typeface="Signika"/>
              <a:cs typeface="Signika"/>
              <a:sym typeface="Signika"/>
            </a:endParaRPr>
          </a:p>
        </p:txBody>
      </p:sp>
      <p:sp>
        <p:nvSpPr>
          <p:cNvPr id="135" name="Google Shape;135;p10"/>
          <p:cNvSpPr txBox="1"/>
          <p:nvPr/>
        </p:nvSpPr>
        <p:spPr>
          <a:xfrm>
            <a:off x="4244850" y="3107175"/>
            <a:ext cx="6939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1500">
                <a:latin typeface="Signika"/>
                <a:ea typeface="Signika"/>
                <a:cs typeface="Signika"/>
                <a:sym typeface="Signika"/>
              </a:rPr>
              <a:t>petrol</a:t>
            </a:r>
            <a:endParaRPr sz="1500">
              <a:latin typeface="Signika"/>
              <a:ea typeface="Signika"/>
              <a:cs typeface="Signika"/>
              <a:sym typeface="Signika"/>
            </a:endParaRPr>
          </a:p>
        </p:txBody>
      </p:sp>
      <p:sp>
        <p:nvSpPr>
          <p:cNvPr id="136" name="Google Shape;136;p10"/>
          <p:cNvSpPr txBox="1"/>
          <p:nvPr/>
        </p:nvSpPr>
        <p:spPr>
          <a:xfrm>
            <a:off x="5495938" y="1311725"/>
            <a:ext cx="5709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1500">
                <a:latin typeface="Signika"/>
                <a:ea typeface="Signika"/>
                <a:cs typeface="Signika"/>
                <a:sym typeface="Signika"/>
              </a:rPr>
              <a:t>time</a:t>
            </a:r>
            <a:endParaRPr sz="1500">
              <a:latin typeface="Signika"/>
              <a:ea typeface="Signika"/>
              <a:cs typeface="Signika"/>
              <a:sym typeface="Signika"/>
            </a:endParaRPr>
          </a:p>
        </p:txBody>
      </p:sp>
      <p:sp>
        <p:nvSpPr>
          <p:cNvPr id="137" name="Google Shape;137;p10"/>
          <p:cNvSpPr txBox="1"/>
          <p:nvPr/>
        </p:nvSpPr>
        <p:spPr>
          <a:xfrm>
            <a:off x="6662100" y="2007100"/>
            <a:ext cx="1889100" cy="946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pl" sz="1500">
                <a:latin typeface="Signika"/>
                <a:ea typeface="Signika"/>
                <a:cs typeface="Signika"/>
                <a:sym typeface="Signika"/>
              </a:rPr>
              <a:t>when you buy something you don’t need</a:t>
            </a:r>
            <a:endParaRPr sz="1500">
              <a:latin typeface="Signika"/>
              <a:ea typeface="Signika"/>
              <a:cs typeface="Signika"/>
              <a:sym typeface="Signika"/>
            </a:endParaRPr>
          </a:p>
        </p:txBody>
      </p:sp>
      <p:sp>
        <p:nvSpPr>
          <p:cNvPr id="138" name="Google Shape;138;p10"/>
          <p:cNvSpPr txBox="1"/>
          <p:nvPr/>
        </p:nvSpPr>
        <p:spPr>
          <a:xfrm>
            <a:off x="1731650" y="3330900"/>
            <a:ext cx="16731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l" sz="1500">
                <a:latin typeface="Signika"/>
                <a:ea typeface="Signika"/>
                <a:cs typeface="Signika"/>
                <a:sym typeface="Signika"/>
              </a:rPr>
              <a:t>when you only print on one side</a:t>
            </a:r>
            <a:endParaRPr sz="1500">
              <a:latin typeface="Signika"/>
              <a:ea typeface="Signika"/>
              <a:cs typeface="Signika"/>
              <a:sym typeface="Signika"/>
            </a:endParaRPr>
          </a:p>
        </p:txBody>
      </p:sp>
      <p:sp>
        <p:nvSpPr>
          <p:cNvPr id="139" name="Google Shape;139;p10"/>
          <p:cNvSpPr txBox="1"/>
          <p:nvPr/>
        </p:nvSpPr>
        <p:spPr>
          <a:xfrm>
            <a:off x="6117849" y="3335275"/>
            <a:ext cx="1497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l" sz="1500">
                <a:latin typeface="Signika"/>
                <a:ea typeface="Signika"/>
                <a:cs typeface="Signika"/>
                <a:sym typeface="Signika"/>
              </a:rPr>
              <a:t>when you leave the lights on</a:t>
            </a:r>
            <a:endParaRPr sz="1500">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6" name="Google Shape;146;p11"/>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47" name="Google Shape;147;p11"/>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In a moment, you’ll watch a video…</a:t>
            </a:r>
            <a:endParaRPr b="1" sz="3600">
              <a:solidFill>
                <a:schemeClr val="lt1"/>
              </a:solidFill>
              <a:latin typeface="Signika"/>
              <a:ea typeface="Signika"/>
              <a:cs typeface="Signika"/>
              <a:sym typeface="Signik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2"/>
          <p:cNvSpPr txBox="1"/>
          <p:nvPr/>
        </p:nvSpPr>
        <p:spPr>
          <a:xfrm flipH="1">
            <a:off x="222325" y="4743300"/>
            <a:ext cx="18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53" name="Google Shape;153;p1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2"/>
          <p:cNvSpPr txBox="1"/>
          <p:nvPr/>
        </p:nvSpPr>
        <p:spPr>
          <a:xfrm>
            <a:off x="222175" y="277200"/>
            <a:ext cx="7739100" cy="6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Look at some of the comments posted under the video and guess what it might be about.</a:t>
            </a:r>
            <a:endParaRPr b="1" sz="1800">
              <a:solidFill>
                <a:srgbClr val="000032"/>
              </a:solidFill>
              <a:latin typeface="Signika"/>
              <a:ea typeface="Signika"/>
              <a:cs typeface="Signika"/>
              <a:sym typeface="Signika"/>
            </a:endParaRPr>
          </a:p>
        </p:txBody>
      </p:sp>
      <p:sp>
        <p:nvSpPr>
          <p:cNvPr id="156" name="Google Shape;156;p1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57" name="Google Shape;157;p12"/>
          <p:cNvSpPr/>
          <p:nvPr/>
        </p:nvSpPr>
        <p:spPr>
          <a:xfrm>
            <a:off x="1444000" y="1959150"/>
            <a:ext cx="5843100" cy="6030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Light"/>
                <a:ea typeface="Signika Light"/>
                <a:cs typeface="Signika Light"/>
                <a:sym typeface="Signika Light"/>
              </a:rPr>
              <a:t>Why do people waste so much food?!</a:t>
            </a:r>
            <a:endParaRPr sz="1600">
              <a:solidFill>
                <a:srgbClr val="000032"/>
              </a:solidFill>
              <a:latin typeface="Signika Light"/>
              <a:ea typeface="Signika Light"/>
              <a:cs typeface="Signika Light"/>
              <a:sym typeface="Signika Light"/>
            </a:endParaRPr>
          </a:p>
        </p:txBody>
      </p:sp>
      <p:sp>
        <p:nvSpPr>
          <p:cNvPr id="158" name="Google Shape;158;p12"/>
          <p:cNvSpPr/>
          <p:nvPr/>
        </p:nvSpPr>
        <p:spPr>
          <a:xfrm>
            <a:off x="1444000" y="1244799"/>
            <a:ext cx="5843100" cy="617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Light"/>
                <a:ea typeface="Signika Light"/>
                <a:cs typeface="Signika Light"/>
                <a:sym typeface="Signika Light"/>
              </a:rPr>
              <a:t>When you showed America’s supermarkets, </a:t>
            </a:r>
            <a:br>
              <a:rPr lang="pl" sz="1600">
                <a:solidFill>
                  <a:srgbClr val="000032"/>
                </a:solidFill>
                <a:latin typeface="Signika Light"/>
                <a:ea typeface="Signika Light"/>
                <a:cs typeface="Signika Light"/>
                <a:sym typeface="Signika Light"/>
              </a:rPr>
            </a:br>
            <a:r>
              <a:rPr lang="pl" sz="1600">
                <a:solidFill>
                  <a:srgbClr val="000032"/>
                </a:solidFill>
                <a:latin typeface="Signika Light"/>
                <a:ea typeface="Signika Light"/>
                <a:cs typeface="Signika Light"/>
                <a:sym typeface="Signika Light"/>
              </a:rPr>
              <a:t>I suddenly got really depressed…</a:t>
            </a:r>
            <a:endParaRPr sz="1600">
              <a:solidFill>
                <a:srgbClr val="000032"/>
              </a:solidFill>
              <a:latin typeface="Signika Light"/>
              <a:ea typeface="Signika Light"/>
              <a:cs typeface="Signika Light"/>
              <a:sym typeface="Signika Light"/>
            </a:endParaRPr>
          </a:p>
        </p:txBody>
      </p:sp>
      <p:sp>
        <p:nvSpPr>
          <p:cNvPr id="159" name="Google Shape;159;p12"/>
          <p:cNvSpPr/>
          <p:nvPr/>
        </p:nvSpPr>
        <p:spPr>
          <a:xfrm>
            <a:off x="1444000" y="2673500"/>
            <a:ext cx="5843100" cy="6030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600">
                <a:solidFill>
                  <a:srgbClr val="000032"/>
                </a:solidFill>
                <a:latin typeface="Signika Light"/>
                <a:ea typeface="Signika Light"/>
                <a:cs typeface="Signika Light"/>
                <a:sym typeface="Signika Light"/>
              </a:rPr>
              <a:t>Awesome! Everything can be done by bicycle!</a:t>
            </a:r>
            <a:endParaRPr sz="1600">
              <a:solidFill>
                <a:srgbClr val="000032"/>
              </a:solidFill>
              <a:latin typeface="Signika Light"/>
              <a:ea typeface="Signika Light"/>
              <a:cs typeface="Signika Light"/>
              <a:sym typeface="Signika Light"/>
            </a:endParaRPr>
          </a:p>
        </p:txBody>
      </p:sp>
      <p:sp>
        <p:nvSpPr>
          <p:cNvPr id="160" name="Google Shape;160;p12"/>
          <p:cNvSpPr/>
          <p:nvPr/>
        </p:nvSpPr>
        <p:spPr>
          <a:xfrm>
            <a:off x="1444000" y="3387852"/>
            <a:ext cx="5843100" cy="8145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32"/>
              </a:solidFill>
              <a:latin typeface="Signika Light"/>
              <a:ea typeface="Signika Light"/>
              <a:cs typeface="Signika Light"/>
              <a:sym typeface="Signika Light"/>
            </a:endParaRPr>
          </a:p>
          <a:p>
            <a:pPr indent="0" lvl="0" marL="0" rtl="0" algn="ctr">
              <a:spcBef>
                <a:spcPts val="0"/>
              </a:spcBef>
              <a:spcAft>
                <a:spcPts val="0"/>
              </a:spcAft>
              <a:buNone/>
            </a:pPr>
            <a:r>
              <a:t/>
            </a:r>
            <a:endParaRPr sz="1600">
              <a:solidFill>
                <a:srgbClr val="000032"/>
              </a:solidFill>
              <a:latin typeface="Signika Light"/>
              <a:ea typeface="Signika Light"/>
              <a:cs typeface="Signika Light"/>
              <a:sym typeface="Signika Light"/>
            </a:endParaRPr>
          </a:p>
          <a:p>
            <a:pPr indent="0" lvl="0" marL="0" rtl="0" algn="ctr">
              <a:spcBef>
                <a:spcPts val="0"/>
              </a:spcBef>
              <a:spcAft>
                <a:spcPts val="0"/>
              </a:spcAft>
              <a:buNone/>
            </a:pPr>
            <a:r>
              <a:rPr lang="pl" sz="1600">
                <a:solidFill>
                  <a:srgbClr val="000032"/>
                </a:solidFill>
                <a:latin typeface="Signika Light"/>
                <a:ea typeface="Signika Light"/>
                <a:cs typeface="Signika Light"/>
                <a:sym typeface="Signika Light"/>
              </a:rPr>
              <a:t>It was never something I enjoyed when I lived in the States, but now that I live in the Netherlands, it’s one of my favourite things!</a:t>
            </a:r>
            <a:endParaRPr sz="1600">
              <a:solidFill>
                <a:srgbClr val="000032"/>
              </a:solidFill>
              <a:latin typeface="Signika Light"/>
              <a:ea typeface="Signika Light"/>
              <a:cs typeface="Signika Light"/>
              <a:sym typeface="Signika Light"/>
            </a:endParaRPr>
          </a:p>
          <a:p>
            <a:pPr indent="0" lvl="0" marL="0" rtl="0" algn="ctr">
              <a:spcBef>
                <a:spcPts val="0"/>
              </a:spcBef>
              <a:spcAft>
                <a:spcPts val="0"/>
              </a:spcAft>
              <a:buNone/>
            </a:pPr>
            <a:r>
              <a:t/>
            </a:r>
            <a:endParaRPr sz="1600">
              <a:solidFill>
                <a:srgbClr val="000032"/>
              </a:solidFill>
              <a:latin typeface="Signika Light"/>
              <a:ea typeface="Signika Light"/>
              <a:cs typeface="Signika Light"/>
              <a:sym typeface="Signika Light"/>
            </a:endParaRPr>
          </a:p>
          <a:p>
            <a:pPr indent="0" lvl="0" marL="0" rtl="0" algn="ctr">
              <a:spcBef>
                <a:spcPts val="0"/>
              </a:spcBef>
              <a:spcAft>
                <a:spcPts val="0"/>
              </a:spcAft>
              <a:buNone/>
            </a:pPr>
            <a:r>
              <a:t/>
            </a:r>
            <a:endParaRPr sz="1600">
              <a:solidFill>
                <a:srgbClr val="000032"/>
              </a:solidFill>
              <a:latin typeface="Signika Light"/>
              <a:ea typeface="Signika Light"/>
              <a:cs typeface="Signika Light"/>
              <a:sym typeface="Signika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3"/>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66" name="Google Shape;166;p13"/>
          <p:cNvSpPr txBox="1"/>
          <p:nvPr/>
        </p:nvSpPr>
        <p:spPr>
          <a:xfrm>
            <a:off x="222175" y="277200"/>
            <a:ext cx="7769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Watch the video and choose which of the points below were the purpose of the video. Explain your choices.</a:t>
            </a:r>
            <a:endParaRPr b="1" sz="1800">
              <a:solidFill>
                <a:srgbClr val="000032"/>
              </a:solidFill>
              <a:latin typeface="Signika"/>
              <a:ea typeface="Signika"/>
              <a:cs typeface="Signika"/>
              <a:sym typeface="Signika"/>
            </a:endParaRPr>
          </a:p>
        </p:txBody>
      </p:sp>
      <p:sp>
        <p:nvSpPr>
          <p:cNvPr id="167" name="Google Shape;167;p13"/>
          <p:cNvSpPr txBox="1"/>
          <p:nvPr/>
        </p:nvSpPr>
        <p:spPr>
          <a:xfrm>
            <a:off x="222175" y="1176225"/>
            <a:ext cx="3876900" cy="3621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AutoNum type="alphaUcPeriod"/>
            </a:pPr>
            <a:r>
              <a:rPr lang="pl" sz="1600">
                <a:latin typeface="Signika Light"/>
                <a:ea typeface="Signika Light"/>
                <a:cs typeface="Signika Light"/>
                <a:sym typeface="Signika Light"/>
              </a:rPr>
              <a:t>to compare shopping habits in the Netherlands and North America</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criticize Dutch shopping habits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recommend cycling</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show a quicker way to shop for groceries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encourage viewers to move to the Netherlands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1000"/>
              </a:spcAft>
              <a:buSzPts val="1600"/>
              <a:buFont typeface="Signika Light"/>
              <a:buAutoNum type="alphaUcPeriod"/>
            </a:pPr>
            <a:r>
              <a:rPr lang="pl" sz="1600">
                <a:latin typeface="Signika Light"/>
                <a:ea typeface="Signika Light"/>
                <a:cs typeface="Signika Light"/>
                <a:sym typeface="Signika Light"/>
              </a:rPr>
              <a:t>to give suggestions on how to waste less food</a:t>
            </a:r>
            <a:endParaRPr sz="1600">
              <a:latin typeface="Signika Light"/>
              <a:ea typeface="Signika Light"/>
              <a:cs typeface="Signika Light"/>
              <a:sym typeface="Signika Light"/>
            </a:endParaRPr>
          </a:p>
        </p:txBody>
      </p:sp>
      <p:sp>
        <p:nvSpPr>
          <p:cNvPr id="168" name="Google Shape;168;p1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pic>
        <p:nvPicPr>
          <p:cNvPr descr="When it comes to differences between life in North America versus life in the Netherlands, grocery shopping might just be the biggest thing. &#10;&#10;In this video I discuss the differences between the fresh-food approach taken in the Netherlands compared to the bulk shopping car-centric approach of North America. For our family, it's not even a question: we think the Dutch approach is far superior.&#10;&#10;Get a 26% discount on Curiosity Stream + free access to Nebula: https://curiositystream.com/notjustbikes&#10;&#10;Patreon: https://patreon.com/notjustbikes&#10;Twitter: https://twitter.com/notjustbikes&#10;Reddit: https://reddit.com/r/notjustbikes&#10;One-time donations: https://bunq.me/notjustbikes&#10;&#10;NJB Live (my bicycle livestream channel):&#10;https://www.youtube.com/channel/UC9v57F4xz46KaDsvWfCv8yw&#10;&#10;---&#10;Map data provided by Google Maps.&#10;&#10;The CBC Radio article about food waste is available online here: https://www.cbc.ca/radio/thecurrent/the-current-for-april-5-2018-1.4605392/how-bad-is-canada-s-food-waste-problem-among-the-world-s-worst-report-finds-1.4606012" id="169" name="Google Shape;169;p13" title="Why Grocery Shopping is Better in Amsterdam">
            <a:hlinkClick r:id="rId3"/>
          </p:cNvPr>
          <p:cNvPicPr preferRelativeResize="0"/>
          <p:nvPr/>
        </p:nvPicPr>
        <p:blipFill>
          <a:blip r:embed="rId4">
            <a:alphaModFix/>
          </a:blip>
          <a:stretch>
            <a:fillRect/>
          </a:stretch>
        </p:blipFill>
        <p:spPr>
          <a:xfrm>
            <a:off x="4380700" y="1176237"/>
            <a:ext cx="4352326" cy="3264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4"/>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75" name="Google Shape;175;p1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76" name="Google Shape;176;p14"/>
          <p:cNvSpPr txBox="1"/>
          <p:nvPr/>
        </p:nvSpPr>
        <p:spPr>
          <a:xfrm>
            <a:off x="222175" y="1176225"/>
            <a:ext cx="4053000" cy="3621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Font typeface="Signika Light"/>
              <a:buAutoNum type="alphaUcPeriod"/>
            </a:pPr>
            <a:r>
              <a:rPr lang="pl" sz="1600">
                <a:latin typeface="Signika Light"/>
                <a:ea typeface="Signika Light"/>
                <a:cs typeface="Signika Light"/>
                <a:sym typeface="Signika Light"/>
              </a:rPr>
              <a:t>to compare shopping habits in the Netherlands and North America</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criticize Dutch shopping habits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recommend cycling</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show a quicker way to shop for groceries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0"/>
              </a:spcAft>
              <a:buSzPts val="1600"/>
              <a:buFont typeface="Signika Light"/>
              <a:buAutoNum type="alphaUcPeriod"/>
            </a:pPr>
            <a:r>
              <a:rPr lang="pl" sz="1600">
                <a:latin typeface="Signika Light"/>
                <a:ea typeface="Signika Light"/>
                <a:cs typeface="Signika Light"/>
                <a:sym typeface="Signika Light"/>
              </a:rPr>
              <a:t>to encourage viewers to move to the Netherlands</a:t>
            </a:r>
            <a:endParaRPr sz="1600">
              <a:latin typeface="Signika Light"/>
              <a:ea typeface="Signika Light"/>
              <a:cs typeface="Signika Light"/>
              <a:sym typeface="Signika Light"/>
            </a:endParaRPr>
          </a:p>
          <a:p>
            <a:pPr indent="-330200" lvl="0" marL="457200" rtl="0" algn="l">
              <a:lnSpc>
                <a:spcPct val="115000"/>
              </a:lnSpc>
              <a:spcBef>
                <a:spcPts val="1000"/>
              </a:spcBef>
              <a:spcAft>
                <a:spcPts val="1000"/>
              </a:spcAft>
              <a:buSzPts val="1600"/>
              <a:buFont typeface="Signika Light"/>
              <a:buAutoNum type="alphaUcPeriod"/>
            </a:pPr>
            <a:r>
              <a:rPr lang="pl" sz="1600">
                <a:latin typeface="Signika Light"/>
                <a:ea typeface="Signika Light"/>
                <a:cs typeface="Signika Light"/>
                <a:sym typeface="Signika Light"/>
              </a:rPr>
              <a:t>to give suggestions on how to waste less food</a:t>
            </a:r>
            <a:endParaRPr sz="1600">
              <a:latin typeface="Signika Light"/>
              <a:ea typeface="Signika Light"/>
              <a:cs typeface="Signika Light"/>
              <a:sym typeface="Signika Light"/>
            </a:endParaRPr>
          </a:p>
        </p:txBody>
      </p:sp>
      <p:sp>
        <p:nvSpPr>
          <p:cNvPr id="177" name="Google Shape;177;p1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78" name="Google Shape;178;p14"/>
          <p:cNvSpPr/>
          <p:nvPr/>
        </p:nvSpPr>
        <p:spPr>
          <a:xfrm rot="525373">
            <a:off x="4240463" y="1300293"/>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179" name="Google Shape;179;p14"/>
          <p:cNvSpPr/>
          <p:nvPr/>
        </p:nvSpPr>
        <p:spPr>
          <a:xfrm rot="525373">
            <a:off x="4240463" y="276491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180" name="Google Shape;180;p14"/>
          <p:cNvSpPr/>
          <p:nvPr/>
        </p:nvSpPr>
        <p:spPr>
          <a:xfrm rot="525373">
            <a:off x="4240463" y="418096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1000"/>
                                        <p:tgtEl>
                                          <p:spTgt spid="1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5"/>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86" name="Google Shape;186;p15"/>
          <p:cNvSpPr txBox="1"/>
          <p:nvPr/>
        </p:nvSpPr>
        <p:spPr>
          <a:xfrm>
            <a:off x="222175" y="277200"/>
            <a:ext cx="8479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Watch the video again and list five facts about grocery shopping in the Netherlands and in North America.</a:t>
            </a:r>
            <a:endParaRPr b="1" sz="1800">
              <a:solidFill>
                <a:srgbClr val="000032"/>
              </a:solidFill>
              <a:latin typeface="Signika"/>
              <a:ea typeface="Signika"/>
              <a:cs typeface="Signika"/>
              <a:sym typeface="Signika"/>
            </a:endParaRPr>
          </a:p>
        </p:txBody>
      </p:sp>
      <p:sp>
        <p:nvSpPr>
          <p:cNvPr id="187" name="Google Shape;187;p1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pic>
        <p:nvPicPr>
          <p:cNvPr descr="When it comes to differences between life in North America versus life in the Netherlands, grocery shopping might just be the biggest thing. &#10;&#10;In this video I discuss the differences between the fresh-food approach taken in the Netherlands compared to the bulk shopping car-centric approach of North America. For our family, it's not even a question: we think the Dutch approach is far superior.&#10;&#10;Get a 26% discount on Curiosity Stream + free access to Nebula: https://curiositystream.com/notjustbikes&#10;&#10;Patreon: https://patreon.com/notjustbikes&#10;Twitter: https://twitter.com/notjustbikes&#10;Reddit: https://reddit.com/r/notjustbikes&#10;One-time donations: https://bunq.me/notjustbikes&#10;&#10;NJB Live (my bicycle livestream channel):&#10;https://www.youtube.com/channel/UC9v57F4xz46KaDsvWfCv8yw&#10;&#10;---&#10;Map data provided by Google Maps.&#10;&#10;The CBC Radio article about food waste is available online here: https://www.cbc.ca/radio/thecurrent/the-current-for-april-5-2018-1.4605392/how-bad-is-canada-s-food-waste-problem-among-the-world-s-worst-report-finds-1.4606012" id="188" name="Google Shape;188;p15" title="Why Grocery Shopping is Better in Amsterdam">
            <a:hlinkClick r:id="rId3"/>
          </p:cNvPr>
          <p:cNvPicPr preferRelativeResize="0"/>
          <p:nvPr/>
        </p:nvPicPr>
        <p:blipFill>
          <a:blip r:embed="rId4">
            <a:alphaModFix/>
          </a:blip>
          <a:stretch>
            <a:fillRect/>
          </a:stretch>
        </p:blipFill>
        <p:spPr>
          <a:xfrm>
            <a:off x="4375550" y="1176237"/>
            <a:ext cx="4352326" cy="3264250"/>
          </a:xfrm>
          <a:prstGeom prst="rect">
            <a:avLst/>
          </a:prstGeom>
          <a:noFill/>
          <a:ln>
            <a:noFill/>
          </a:ln>
        </p:spPr>
      </p:pic>
      <p:sp>
        <p:nvSpPr>
          <p:cNvPr id="189" name="Google Shape;189;p15"/>
          <p:cNvSpPr txBox="1"/>
          <p:nvPr/>
        </p:nvSpPr>
        <p:spPr>
          <a:xfrm>
            <a:off x="222175" y="1176225"/>
            <a:ext cx="3578700" cy="2024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Char char="●"/>
            </a:pPr>
            <a:r>
              <a:rPr lang="pl">
                <a:highlight>
                  <a:schemeClr val="lt1"/>
                </a:highlight>
                <a:latin typeface="Signika Light"/>
                <a:ea typeface="Signika Light"/>
                <a:cs typeface="Signika Light"/>
                <a:sym typeface="Signika Light"/>
              </a:rPr>
              <a:t>I</a:t>
            </a:r>
            <a:r>
              <a:rPr lang="pl">
                <a:highlight>
                  <a:schemeClr val="lt1"/>
                </a:highlight>
                <a:latin typeface="Signika Light"/>
                <a:ea typeface="Signika Light"/>
                <a:cs typeface="Signika Light"/>
                <a:sym typeface="Signika Light"/>
              </a:rPr>
              <a:t>n the Netherlands:</a:t>
            </a:r>
            <a:endParaRPr>
              <a:highlight>
                <a:schemeClr val="lt1"/>
              </a:highlight>
              <a:latin typeface="Signika Light"/>
              <a:ea typeface="Signika Light"/>
              <a:cs typeface="Signika Light"/>
              <a:sym typeface="Signika Light"/>
            </a:endParaRPr>
          </a:p>
          <a:p>
            <a:pPr indent="0" lvl="0" marL="457200" rtl="0" algn="l">
              <a:lnSpc>
                <a:spcPct val="115000"/>
              </a:lnSpc>
              <a:spcBef>
                <a:spcPts val="0"/>
              </a:spcBef>
              <a:spcAft>
                <a:spcPts val="0"/>
              </a:spcAft>
              <a:buNone/>
            </a:pPr>
            <a:r>
              <a:t/>
            </a:r>
            <a:endParaRPr>
              <a:highlight>
                <a:schemeClr val="lt1"/>
              </a:highlight>
              <a:latin typeface="Signika Light"/>
              <a:ea typeface="Signika Light"/>
              <a:cs typeface="Signika Light"/>
              <a:sym typeface="Signika Light"/>
            </a:endParaRPr>
          </a:p>
          <a:p>
            <a:pPr indent="0" lvl="0" marL="457200" rtl="0" algn="l">
              <a:lnSpc>
                <a:spcPct val="115000"/>
              </a:lnSpc>
              <a:spcBef>
                <a:spcPts val="0"/>
              </a:spcBef>
              <a:spcAft>
                <a:spcPts val="0"/>
              </a:spcAft>
              <a:buNone/>
            </a:pPr>
            <a:r>
              <a:t/>
            </a:r>
            <a:endParaRPr>
              <a:highlight>
                <a:schemeClr val="lt1"/>
              </a:highlight>
              <a:latin typeface="Signika Light"/>
              <a:ea typeface="Signika Light"/>
              <a:cs typeface="Signika Light"/>
              <a:sym typeface="Signika Light"/>
            </a:endParaRPr>
          </a:p>
          <a:p>
            <a:pPr indent="0" lvl="0" marL="0" rtl="0" algn="l">
              <a:lnSpc>
                <a:spcPct val="115000"/>
              </a:lnSpc>
              <a:spcBef>
                <a:spcPts val="1000"/>
              </a:spcBef>
              <a:spcAft>
                <a:spcPts val="0"/>
              </a:spcAft>
              <a:buNone/>
            </a:pPr>
            <a:r>
              <a:t/>
            </a:r>
            <a:endParaRPr>
              <a:highlight>
                <a:schemeClr val="lt1"/>
              </a:highlight>
              <a:latin typeface="Signika Light"/>
              <a:ea typeface="Signika Light"/>
              <a:cs typeface="Signika Light"/>
              <a:sym typeface="Signika Light"/>
            </a:endParaRPr>
          </a:p>
          <a:p>
            <a:pPr indent="0" lvl="0" marL="0" rtl="0" algn="l">
              <a:lnSpc>
                <a:spcPct val="115000"/>
              </a:lnSpc>
              <a:spcBef>
                <a:spcPts val="1000"/>
              </a:spcBef>
              <a:spcAft>
                <a:spcPts val="0"/>
              </a:spcAft>
              <a:buNone/>
            </a:pPr>
            <a:r>
              <a:t/>
            </a:r>
            <a:endParaRPr>
              <a:highlight>
                <a:schemeClr val="lt1"/>
              </a:highlight>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Char char="●"/>
            </a:pPr>
            <a:r>
              <a:rPr lang="pl">
                <a:highlight>
                  <a:schemeClr val="lt1"/>
                </a:highlight>
                <a:latin typeface="Signika Light"/>
                <a:ea typeface="Signika Light"/>
                <a:cs typeface="Signika Light"/>
                <a:sym typeface="Signika Light"/>
              </a:rPr>
              <a:t>I</a:t>
            </a:r>
            <a:r>
              <a:rPr lang="pl">
                <a:highlight>
                  <a:schemeClr val="lt1"/>
                </a:highlight>
                <a:latin typeface="Signika Light"/>
                <a:ea typeface="Signika Light"/>
                <a:cs typeface="Signika Light"/>
                <a:sym typeface="Signika Light"/>
              </a:rPr>
              <a:t>n North America: </a:t>
            </a:r>
            <a:endParaRPr sz="1600">
              <a:highlight>
                <a:schemeClr val="lt1"/>
              </a:highlight>
              <a:latin typeface="Signika Light"/>
              <a:ea typeface="Signika Light"/>
              <a:cs typeface="Signika Light"/>
              <a:sym typeface="Signika Ligh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L Brains E-Lesson Plan 2.0">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