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4" r:id="rId4"/>
    <p:sldMasterId id="214748366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Lst>
  <p:sldSz cy="5143500" cx="9144000"/>
  <p:notesSz cx="6858000" cy="9144000"/>
  <p:embeddedFontLst>
    <p:embeddedFont>
      <p:font typeface="League Spartan"/>
      <p:regular r:id="rId39"/>
      <p:bold r:id="rId40"/>
    </p:embeddedFont>
    <p:embeddedFont>
      <p:font typeface="Raleway"/>
      <p:regular r:id="rId41"/>
      <p:bold r:id="rId42"/>
      <p:italic r:id="rId43"/>
      <p:boldItalic r:id="rId44"/>
    </p:embeddedFont>
    <p:embeddedFont>
      <p:font typeface="Signika"/>
      <p:regular r:id="rId45"/>
      <p:bold r:id="rId46"/>
    </p:embeddedFont>
    <p:embeddedFont>
      <p:font typeface="Signika Light"/>
      <p:regular r:id="rId47"/>
      <p:bold r:id="rId4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eagueSpartan-bold.fntdata"/><Relationship Id="rId20" Type="http://schemas.openxmlformats.org/officeDocument/2006/relationships/slide" Target="slides/slide14.xml"/><Relationship Id="rId42" Type="http://schemas.openxmlformats.org/officeDocument/2006/relationships/font" Target="fonts/Raleway-bold.fntdata"/><Relationship Id="rId41" Type="http://schemas.openxmlformats.org/officeDocument/2006/relationships/font" Target="fonts/Raleway-regular.fntdata"/><Relationship Id="rId22" Type="http://schemas.openxmlformats.org/officeDocument/2006/relationships/slide" Target="slides/slide16.xml"/><Relationship Id="rId44" Type="http://schemas.openxmlformats.org/officeDocument/2006/relationships/font" Target="fonts/Raleway-boldItalic.fntdata"/><Relationship Id="rId21" Type="http://schemas.openxmlformats.org/officeDocument/2006/relationships/slide" Target="slides/slide15.xml"/><Relationship Id="rId43" Type="http://schemas.openxmlformats.org/officeDocument/2006/relationships/font" Target="fonts/Raleway-italic.fntdata"/><Relationship Id="rId24" Type="http://schemas.openxmlformats.org/officeDocument/2006/relationships/slide" Target="slides/slide18.xml"/><Relationship Id="rId46" Type="http://schemas.openxmlformats.org/officeDocument/2006/relationships/font" Target="fonts/Signika-bold.fntdata"/><Relationship Id="rId23" Type="http://schemas.openxmlformats.org/officeDocument/2006/relationships/slide" Target="slides/slide17.xml"/><Relationship Id="rId45" Type="http://schemas.openxmlformats.org/officeDocument/2006/relationships/font" Target="fonts/Signika-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48" Type="http://schemas.openxmlformats.org/officeDocument/2006/relationships/font" Target="fonts/SignikaLight-bold.fntdata"/><Relationship Id="rId25" Type="http://schemas.openxmlformats.org/officeDocument/2006/relationships/slide" Target="slides/slide19.xml"/><Relationship Id="rId47" Type="http://schemas.openxmlformats.org/officeDocument/2006/relationships/font" Target="fonts/SignikaLight-regular.fntdata"/><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font" Target="fonts/LeagueSpartan-regular.fntdata"/><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hat.openai.com/" TargetMode="External"/><Relationship Id="rId3" Type="http://schemas.openxmlformats.org/officeDocument/2006/relationships/hyperlink" Target="https://chat.openai.com/" TargetMode="Externa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42c2c5a606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42c2c5a606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sz="1400">
                <a:solidFill>
                  <a:schemeClr val="dk1"/>
                </a:solidFill>
                <a:highlight>
                  <a:srgbClr val="FFCD00"/>
                </a:highlight>
                <a:latin typeface="Signika"/>
                <a:ea typeface="Signika"/>
                <a:cs typeface="Signika"/>
                <a:sym typeface="Signika"/>
              </a:rPr>
              <a:t>To get an editable version of this presentation:</a:t>
            </a:r>
            <a:endParaRPr b="1" sz="1400">
              <a:solidFill>
                <a:schemeClr val="dk1"/>
              </a:solidFill>
              <a:highlight>
                <a:srgbClr val="FFCD00"/>
              </a:highlight>
              <a:latin typeface="Signika"/>
              <a:ea typeface="Signika"/>
              <a:cs typeface="Signika"/>
              <a:sym typeface="Signika"/>
            </a:endParaRPr>
          </a:p>
          <a:p>
            <a:pPr indent="0" lvl="0" marL="0" rtl="0" algn="l">
              <a:spcBef>
                <a:spcPts val="0"/>
              </a:spcBef>
              <a:spcAft>
                <a:spcPts val="0"/>
              </a:spcAft>
              <a:buClr>
                <a:schemeClr val="dk1"/>
              </a:buClr>
              <a:buSzPts val="1100"/>
              <a:buFont typeface="Arial"/>
              <a:buNone/>
            </a:pPr>
            <a:r>
              <a:rPr lang="en-GB" sz="1400">
                <a:solidFill>
                  <a:schemeClr val="dk1"/>
                </a:solidFill>
                <a:highlight>
                  <a:srgbClr val="FFCD00"/>
                </a:highlight>
                <a:latin typeface="Signika Light"/>
                <a:ea typeface="Signika Light"/>
                <a:cs typeface="Signika Light"/>
                <a:sym typeface="Signika Light"/>
              </a:rPr>
              <a:t>1. Click File &gt; Make a copy &gt; Entire presentation</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en-GB" sz="1400">
                <a:solidFill>
                  <a:schemeClr val="dk1"/>
                </a:solidFill>
                <a:highlight>
                  <a:srgbClr val="FFCD00"/>
                </a:highlight>
                <a:latin typeface="Signika Light"/>
                <a:ea typeface="Signika Light"/>
                <a:cs typeface="Signika Light"/>
                <a:sym typeface="Signika Light"/>
              </a:rPr>
              <a:t>OR</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en-GB" sz="1400">
                <a:solidFill>
                  <a:schemeClr val="dk1"/>
                </a:solidFill>
                <a:highlight>
                  <a:srgbClr val="FFCD00"/>
                </a:highlight>
                <a:latin typeface="Signika Light"/>
                <a:ea typeface="Signika Light"/>
                <a:cs typeface="Signika Light"/>
                <a:sym typeface="Signika Light"/>
              </a:rPr>
              <a:t>2. Click File &gt; Download &gt; Microsoft Powerpoint</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242c2c5a606_0_5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242c2c5a606_0_5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242c2c5a606_0_45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242c2c5a606_0_4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242c2c5a606_0_5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242c2c5a606_0_5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242c2c5a606_0_5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242c2c5a606_0_5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242c2c5a606_0_63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242c2c5a606_0_6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solidFill>
                <a:schemeClr val="dk1"/>
              </a:solidFill>
              <a:latin typeface="Signika Light"/>
              <a:ea typeface="Signika Light"/>
              <a:cs typeface="Signika Light"/>
              <a:sym typeface="Signika Light"/>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242c2c5a606_0_68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242c2c5a606_0_6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400">
                <a:solidFill>
                  <a:schemeClr val="dk1"/>
                </a:solidFill>
                <a:highlight>
                  <a:srgbClr val="FFCD00"/>
                </a:highlight>
                <a:latin typeface="Signika Light"/>
                <a:ea typeface="Signika Light"/>
                <a:cs typeface="Signika Light"/>
                <a:sym typeface="Signika Light"/>
              </a:rPr>
              <a:t>As the speaker in the video speaks rather fast, you might consider slowing the video down a bit. To do this, open the video on the YouTube site, go to Video Settings, select Speed and choose 0.75.</a:t>
            </a:r>
            <a:endParaRPr sz="1400">
              <a:solidFill>
                <a:schemeClr val="dk1"/>
              </a:solidFill>
              <a:highlight>
                <a:srgbClr val="FFCD00"/>
              </a:highlight>
              <a:latin typeface="Signika Light"/>
              <a:ea typeface="Signika Light"/>
              <a:cs typeface="Signika Light"/>
              <a:sym typeface="Signika Light"/>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242c2c5a606_0_69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242c2c5a606_0_6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1400">
                <a:solidFill>
                  <a:schemeClr val="dk1"/>
                </a:solidFill>
                <a:latin typeface="Signika"/>
                <a:ea typeface="Signika"/>
                <a:cs typeface="Signika"/>
                <a:sym typeface="Signika"/>
              </a:rPr>
              <a:t>TIMESTAMPS</a:t>
            </a:r>
            <a:r>
              <a:rPr lang="en-GB" sz="1400">
                <a:solidFill>
                  <a:schemeClr val="dk1"/>
                </a:solidFill>
                <a:latin typeface="Signika Light"/>
                <a:ea typeface="Signika Light"/>
                <a:cs typeface="Signika Light"/>
                <a:sym typeface="Signika Light"/>
              </a:rPr>
              <a:t>:</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00:38</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00:48</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startAt="5"/>
            </a:pPr>
            <a:r>
              <a:rPr lang="en-GB" sz="1400">
                <a:solidFill>
                  <a:schemeClr val="dk1"/>
                </a:solidFill>
                <a:latin typeface="Signika Light"/>
                <a:ea typeface="Signika Light"/>
                <a:cs typeface="Signika Light"/>
                <a:sym typeface="Signika Light"/>
              </a:rPr>
              <a:t>01:38</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startAt="5"/>
            </a:pPr>
            <a:r>
              <a:rPr lang="en-GB" sz="1400">
                <a:solidFill>
                  <a:schemeClr val="dk1"/>
                </a:solidFill>
                <a:latin typeface="Signika Light"/>
                <a:ea typeface="Signika Light"/>
                <a:cs typeface="Signika Light"/>
                <a:sym typeface="Signika Light"/>
              </a:rPr>
              <a:t>01:49</a:t>
            </a:r>
            <a:endParaRPr sz="1400">
              <a:solidFill>
                <a:schemeClr val="dk1"/>
              </a:solidFill>
              <a:latin typeface="Signika Light"/>
              <a:ea typeface="Signika Light"/>
              <a:cs typeface="Signika Light"/>
              <a:sym typeface="Signika Light"/>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242c2c5a606_0_71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242c2c5a606_0_7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solidFill>
                <a:schemeClr val="dk1"/>
              </a:solidFill>
              <a:latin typeface="Signika Light"/>
              <a:ea typeface="Signika Light"/>
              <a:cs typeface="Signika Light"/>
              <a:sym typeface="Signika Light"/>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242c2c5a606_0_72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242c2c5a606_0_7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solidFill>
                <a:schemeClr val="dk1"/>
              </a:solidFill>
              <a:latin typeface="Signika Light"/>
              <a:ea typeface="Signika Light"/>
              <a:cs typeface="Signika Light"/>
              <a:sym typeface="Signika Light"/>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242c2c5a606_0_73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242c2c5a606_0_7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sz="1400">
                <a:solidFill>
                  <a:schemeClr val="dk1"/>
                </a:solidFill>
                <a:latin typeface="Signika"/>
                <a:ea typeface="Signika"/>
                <a:cs typeface="Signika"/>
                <a:sym typeface="Signika"/>
              </a:rPr>
              <a:t>TIMESTAMPS</a:t>
            </a:r>
            <a:r>
              <a:rPr lang="en-GB" sz="1400">
                <a:solidFill>
                  <a:schemeClr val="dk1"/>
                </a:solidFill>
                <a:latin typeface="Signika Light"/>
                <a:ea typeface="Signika Light"/>
                <a:cs typeface="Signika Light"/>
                <a:sym typeface="Signika Light"/>
              </a:rPr>
              <a:t>:</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00:10</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00:38</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01:14</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01:43</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02:04</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02:35</a:t>
            </a:r>
            <a:endParaRPr sz="1400">
              <a:solidFill>
                <a:schemeClr val="dk1"/>
              </a:solidFill>
              <a:latin typeface="Signika Light"/>
              <a:ea typeface="Signika Light"/>
              <a:cs typeface="Signika Light"/>
              <a:sym typeface="Signika Light"/>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42c2c5a606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42c2c5a606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242c2c5a606_0_7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242c2c5a606_0_7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42c2c5a606_0_76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242c2c5a606_0_7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242c2c5a606_0_8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242c2c5a606_0_8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GB" sz="1400">
                <a:solidFill>
                  <a:schemeClr val="dk1"/>
                </a:solidFill>
                <a:highlight>
                  <a:srgbClr val="FFCD00"/>
                </a:highlight>
                <a:latin typeface="Signika Light"/>
                <a:ea typeface="Signika Light"/>
                <a:cs typeface="Signika Light"/>
                <a:sym typeface="Signika Light"/>
              </a:rPr>
              <a:t>This task will be very useful if your students haven’t used ChatGPT before. They will need to give ChatGPT some prompts and see how it responds. Go to</a:t>
            </a:r>
            <a:r>
              <a:rPr lang="en-GB" sz="1400">
                <a:solidFill>
                  <a:schemeClr val="dk1"/>
                </a:solidFill>
                <a:highlight>
                  <a:srgbClr val="FFCD00"/>
                </a:highlight>
                <a:uFill>
                  <a:noFill/>
                </a:uFill>
                <a:latin typeface="Signika Light"/>
                <a:ea typeface="Signika Light"/>
                <a:cs typeface="Signika Light"/>
                <a:sym typeface="Signika Light"/>
                <a:hlinkClick r:id="rId2">
                  <a:extLst>
                    <a:ext uri="{A12FA001-AC4F-418D-AE19-62706E023703}">
                      <ahyp:hlinkClr val="tx"/>
                    </a:ext>
                  </a:extLst>
                </a:hlinkClick>
              </a:rPr>
              <a:t> </a:t>
            </a:r>
            <a:r>
              <a:rPr lang="en-GB" sz="1400" u="sng">
                <a:solidFill>
                  <a:srgbClr val="60AE92"/>
                </a:solidFill>
                <a:highlight>
                  <a:srgbClr val="FFCD00"/>
                </a:highlight>
                <a:latin typeface="Signika Light"/>
                <a:ea typeface="Signika Light"/>
                <a:cs typeface="Signika Light"/>
                <a:sym typeface="Signika Light"/>
                <a:hlinkClick r:id="rId3">
                  <a:extLst>
                    <a:ext uri="{A12FA001-AC4F-418D-AE19-62706E023703}">
                      <ahyp:hlinkClr val="tx"/>
                    </a:ext>
                  </a:extLst>
                </a:hlinkClick>
              </a:rPr>
              <a:t>chat.openai.com</a:t>
            </a:r>
            <a:r>
              <a:rPr lang="en-GB" sz="1400">
                <a:solidFill>
                  <a:schemeClr val="dk1"/>
                </a:solidFill>
                <a:highlight>
                  <a:srgbClr val="FFCD00"/>
                </a:highlight>
                <a:latin typeface="Signika Light"/>
                <a:ea typeface="Signika Light"/>
                <a:cs typeface="Signika Light"/>
                <a:sym typeface="Signika Light"/>
              </a:rPr>
              <a:t> (you’ll need to create an account beforehand) and give students the following tasks:</a:t>
            </a:r>
            <a:endParaRPr sz="1400">
              <a:solidFill>
                <a:schemeClr val="dk1"/>
              </a:solidFill>
              <a:highlight>
                <a:srgbClr val="FFCD00"/>
              </a:highlight>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AutoNum type="alphaUcPeriod"/>
            </a:pPr>
            <a:r>
              <a:rPr lang="en-GB" sz="1400">
                <a:solidFill>
                  <a:schemeClr val="dk1"/>
                </a:solidFill>
                <a:highlight>
                  <a:srgbClr val="FFCD00"/>
                </a:highlight>
                <a:latin typeface="Signika Light"/>
                <a:ea typeface="Signika Light"/>
                <a:cs typeface="Signika Light"/>
                <a:sym typeface="Signika Light"/>
              </a:rPr>
              <a:t>There are eggs and cucumbers in your fridge. Ask ChatGPT for a recipe that uses these ingredients.</a:t>
            </a:r>
            <a:endParaRPr sz="1400">
              <a:solidFill>
                <a:schemeClr val="dk1"/>
              </a:solidFill>
              <a:highlight>
                <a:srgbClr val="FFCD00"/>
              </a:highlight>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AutoNum type="alphaUcPeriod"/>
            </a:pPr>
            <a:r>
              <a:rPr lang="en-GB" sz="1400">
                <a:solidFill>
                  <a:schemeClr val="dk1"/>
                </a:solidFill>
                <a:highlight>
                  <a:srgbClr val="FFCD00"/>
                </a:highlight>
                <a:latin typeface="Signika Light"/>
                <a:ea typeface="Signika Light"/>
                <a:cs typeface="Signika Light"/>
                <a:sym typeface="Signika Light"/>
              </a:rPr>
              <a:t>Think of a city and ask ChatGPT to create a weekend sightseeing trip there. Tell it what you like (e.g. museums) and don’t like (e.g. shopping).</a:t>
            </a:r>
            <a:endParaRPr sz="1400">
              <a:solidFill>
                <a:schemeClr val="dk1"/>
              </a:solidFill>
              <a:highlight>
                <a:srgbClr val="FFCD00"/>
              </a:highlight>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AutoNum type="alphaUcPeriod"/>
            </a:pPr>
            <a:r>
              <a:rPr lang="en-GB" sz="1400">
                <a:solidFill>
                  <a:schemeClr val="dk1"/>
                </a:solidFill>
                <a:highlight>
                  <a:srgbClr val="FFCD00"/>
                </a:highlight>
                <a:latin typeface="Signika Light"/>
                <a:ea typeface="Signika Light"/>
                <a:cs typeface="Signika Light"/>
                <a:sym typeface="Signika Light"/>
              </a:rPr>
              <a:t>Use ChatGPT to figure out the best way to learn ten new English words a week. Also, ask it to create four lists of ten new English words for you to learn in a month.</a:t>
            </a:r>
            <a:endParaRPr sz="1400">
              <a:solidFill>
                <a:schemeClr val="dk1"/>
              </a:solidFill>
              <a:highlight>
                <a:srgbClr val="FFCD00"/>
              </a:highlight>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AutoNum type="alphaUcPeriod"/>
            </a:pPr>
            <a:r>
              <a:rPr lang="en-GB" sz="1400">
                <a:solidFill>
                  <a:schemeClr val="dk1"/>
                </a:solidFill>
                <a:highlight>
                  <a:srgbClr val="FFCD00"/>
                </a:highlight>
                <a:latin typeface="Signika Light"/>
                <a:ea typeface="Signika Light"/>
                <a:cs typeface="Signika Light"/>
                <a:sym typeface="Signika Light"/>
              </a:rPr>
              <a:t>Create your own prompt.  </a:t>
            </a:r>
            <a:endParaRPr sz="1400">
              <a:solidFill>
                <a:schemeClr val="dk1"/>
              </a:solidFill>
              <a:highlight>
                <a:srgbClr val="FFCD00"/>
              </a:highlight>
              <a:latin typeface="Signika Light"/>
              <a:ea typeface="Signika Light"/>
              <a:cs typeface="Signika Light"/>
              <a:sym typeface="Signika Light"/>
            </a:endParaRPr>
          </a:p>
          <a:p>
            <a:pPr indent="0" lvl="0" marL="0" rtl="0" algn="l">
              <a:lnSpc>
                <a:spcPct val="100000"/>
              </a:lnSpc>
              <a:spcBef>
                <a:spcPts val="0"/>
              </a:spcBef>
              <a:spcAft>
                <a:spcPts val="0"/>
              </a:spcAft>
              <a:buClr>
                <a:schemeClr val="dk1"/>
              </a:buClr>
              <a:buSzPts val="1100"/>
              <a:buFont typeface="Arial"/>
              <a:buNone/>
            </a:pPr>
            <a:r>
              <a:rPr lang="en-GB" sz="1400">
                <a:solidFill>
                  <a:schemeClr val="dk1"/>
                </a:solidFill>
                <a:highlight>
                  <a:srgbClr val="FFCD00"/>
                </a:highlight>
                <a:latin typeface="Signika Light"/>
                <a:ea typeface="Signika Light"/>
                <a:cs typeface="Signika Light"/>
                <a:sym typeface="Signika Light"/>
              </a:rPr>
              <a:t>Tell students that they can ask it follow-up questions. Make sure students use English, not their first language. Once students get their results ask them the following questions:</a:t>
            </a:r>
            <a:endParaRPr sz="1400">
              <a:solidFill>
                <a:schemeClr val="dk1"/>
              </a:solidFill>
              <a:highlight>
                <a:srgbClr val="FFCD00"/>
              </a:highlight>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AutoNum type="alphaUcPeriod"/>
            </a:pPr>
            <a:r>
              <a:rPr lang="en-GB" sz="1400">
                <a:solidFill>
                  <a:schemeClr val="dk1"/>
                </a:solidFill>
                <a:highlight>
                  <a:srgbClr val="FFCD00"/>
                </a:highlight>
                <a:latin typeface="Signika Light"/>
                <a:ea typeface="Signika Light"/>
                <a:cs typeface="Signika Light"/>
                <a:sym typeface="Signika Light"/>
              </a:rPr>
              <a:t>What did you think about the recipe?</a:t>
            </a:r>
            <a:endParaRPr sz="1400">
              <a:solidFill>
                <a:schemeClr val="dk1"/>
              </a:solidFill>
              <a:highlight>
                <a:srgbClr val="FFCD00"/>
              </a:highlight>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AutoNum type="alphaUcPeriod"/>
            </a:pPr>
            <a:r>
              <a:rPr lang="en-GB" sz="1400">
                <a:solidFill>
                  <a:schemeClr val="dk1"/>
                </a:solidFill>
                <a:highlight>
                  <a:srgbClr val="FFCD00"/>
                </a:highlight>
                <a:latin typeface="Signika Light"/>
                <a:ea typeface="Signika Light"/>
                <a:cs typeface="Signika Light"/>
                <a:sym typeface="Signika Light"/>
              </a:rPr>
              <a:t>Would you go on the trip?</a:t>
            </a:r>
            <a:endParaRPr sz="1400">
              <a:solidFill>
                <a:schemeClr val="dk1"/>
              </a:solidFill>
              <a:highlight>
                <a:srgbClr val="FFCD00"/>
              </a:highlight>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AutoNum type="alphaUcPeriod"/>
            </a:pPr>
            <a:r>
              <a:rPr lang="en-GB" sz="1400">
                <a:solidFill>
                  <a:schemeClr val="dk1"/>
                </a:solidFill>
                <a:highlight>
                  <a:srgbClr val="FFCD00"/>
                </a:highlight>
                <a:latin typeface="Signika Light"/>
                <a:ea typeface="Signika Light"/>
                <a:cs typeface="Signika Light"/>
                <a:sym typeface="Signika Light"/>
              </a:rPr>
              <a:t>Do you think it’s a good way to learn new English words?</a:t>
            </a:r>
            <a:endParaRPr sz="1400">
              <a:solidFill>
                <a:schemeClr val="dk1"/>
              </a:solidFill>
              <a:highlight>
                <a:srgbClr val="FFCD00"/>
              </a:highlight>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AutoNum type="alphaUcPeriod"/>
            </a:pPr>
            <a:r>
              <a:rPr lang="en-GB" sz="1400">
                <a:solidFill>
                  <a:schemeClr val="dk1"/>
                </a:solidFill>
                <a:highlight>
                  <a:srgbClr val="FFCD00"/>
                </a:highlight>
                <a:latin typeface="Signika Light"/>
                <a:ea typeface="Signika Light"/>
                <a:cs typeface="Signika Light"/>
                <a:sym typeface="Signika Light"/>
              </a:rPr>
              <a:t>Did you like how ChatGPT responded to your own prompt?</a:t>
            </a:r>
            <a:endParaRPr sz="1400">
              <a:solidFill>
                <a:schemeClr val="dk1"/>
              </a:solidFill>
              <a:highlight>
                <a:srgbClr val="FFCD00"/>
              </a:highlight>
              <a:latin typeface="Signika Light"/>
              <a:ea typeface="Signika Light"/>
              <a:cs typeface="Signika Light"/>
              <a:sym typeface="Signika Light"/>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242c2c5a606_0_8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242c2c5a606_0_8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242c2c5a606_0_85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242c2c5a606_0_8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242c2c5a606_0_90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20" name="Google Shape;320;g242c2c5a606_0_9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242c2c5a606_0_9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242c2c5a606_0_9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400">
                <a:highlight>
                  <a:srgbClr val="FFCD00"/>
                </a:highlight>
                <a:latin typeface="Signika Light"/>
                <a:ea typeface="Signika Light"/>
                <a:cs typeface="Signika Light"/>
                <a:sym typeface="Signika Light"/>
              </a:rPr>
              <a:t>The following section contains a task which may be used either as homework or a revision task. This task is only available in the Teacher’s Version of the PDFs.</a:t>
            </a:r>
            <a:endParaRPr sz="1400">
              <a:highlight>
                <a:srgbClr val="FFCD00"/>
              </a:highlight>
              <a:latin typeface="Signika Light"/>
              <a:ea typeface="Signika Light"/>
              <a:cs typeface="Signika Light"/>
              <a:sym typeface="Signika Light"/>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242c2c5a606_0_10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9" name="Google Shape;339;g242c2c5a606_0_10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242c2c5a606_0_10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242c2c5a606_0_10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242c2c5a606_0_10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8" name="Google Shape;358;g242c2c5a606_0_10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42c2c5a606_0_17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242c2c5a606_0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242c2c5a606_0_10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242c2c5a606_0_10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242c2c5a606_0_10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8" name="Google Shape;378;g242c2c5a606_0_10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g242c2c5a606_0_1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7" name="Google Shape;387;g242c2c5a606_0_1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42c2c5a606_0_2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42c2c5a606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242c2c5a606_0_3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242c2c5a606_0_3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42c2c5a606_0_2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42c2c5a606_0_2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42c2c5a606_0_3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242c2c5a606_0_3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42c2c5a606_0_3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242c2c5a606_0_3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42c2c5a606_0_3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42c2c5a606_0_3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l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330000" y="2098800"/>
            <a:ext cx="5144400" cy="1846800"/>
          </a:xfrm>
          <a:prstGeom prst="rect">
            <a:avLst/>
          </a:prstGeom>
        </p:spPr>
        <p:txBody>
          <a:bodyPr anchorCtr="0" anchor="b" bIns="91425" lIns="91425" spcFirstLastPara="1" rIns="91425" wrap="square" tIns="91425">
            <a:spAutoFit/>
          </a:bodyPr>
          <a:lstStyle>
            <a:lvl1pPr lvl="0" rtl="0">
              <a:spcBef>
                <a:spcPts val="0"/>
              </a:spcBef>
              <a:spcAft>
                <a:spcPts val="0"/>
              </a:spcAft>
              <a:buSzPts val="3600"/>
              <a:buNone/>
              <a:defRPr b="1" sz="36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2" type="sldNum"/>
          </p:nvPr>
        </p:nvSpPr>
        <p:spPr>
          <a:xfrm>
            <a:off x="8474400" y="4663225"/>
            <a:ext cx="5466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sz="1000"/>
          </a:p>
        </p:txBody>
      </p:sp>
      <p:sp>
        <p:nvSpPr>
          <p:cNvPr id="57" name="Google Shape;57;p14"/>
          <p:cNvSpPr txBox="1"/>
          <p:nvPr/>
        </p:nvSpPr>
        <p:spPr>
          <a:xfrm flipH="1">
            <a:off x="222075" y="4743300"/>
            <a:ext cx="1891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
        <p:nvSpPr>
          <p:cNvPr id="58" name="Google Shape;58;p14"/>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4"/>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4"/>
          <p:cNvSpPr/>
          <p:nvPr>
            <p:ph idx="2" type="pic"/>
          </p:nvPr>
        </p:nvSpPr>
        <p:spPr>
          <a:xfrm>
            <a:off x="446400" y="1764000"/>
            <a:ext cx="2520000" cy="2520000"/>
          </a:xfrm>
          <a:prstGeom prst="ellipse">
            <a:avLst/>
          </a:prstGeom>
          <a:noFill/>
          <a:ln cap="flat" cmpd="sng" w="9525">
            <a:solidFill>
              <a:srgbClr val="AAAAAA"/>
            </a:solidFill>
            <a:prstDash val="solid"/>
            <a:round/>
            <a:headEnd len="sm" w="sm" type="none"/>
            <a:tailEnd len="sm" w="sm" type="none"/>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ransition" type="secHead">
  <p:cSld name="SECTION_HEADER">
    <p:bg>
      <p:bgPr>
        <a:solidFill>
          <a:srgbClr val="FF5C5C"/>
        </a:solidFill>
      </p:bgPr>
    </p:bg>
    <p:spTree>
      <p:nvGrpSpPr>
        <p:cNvPr id="61" name="Shape 61"/>
        <p:cNvGrpSpPr/>
        <p:nvPr/>
      </p:nvGrpSpPr>
      <p:grpSpPr>
        <a:xfrm>
          <a:off x="0" y="0"/>
          <a:ext cx="0" cy="0"/>
          <a:chOff x="0" y="0"/>
          <a:chExt cx="0" cy="0"/>
        </a:xfrm>
      </p:grpSpPr>
      <p:sp>
        <p:nvSpPr>
          <p:cNvPr id="62" name="Google Shape;62;p15"/>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63" name="Google Shape;63;p15"/>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5"/>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5"/>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sp>
        <p:nvSpPr>
          <p:cNvPr id="66" name="Google Shape;66;p15"/>
          <p:cNvSpPr txBox="1"/>
          <p:nvPr>
            <p:ph idx="1" type="subTitle"/>
          </p:nvPr>
        </p:nvSpPr>
        <p:spPr>
          <a:xfrm>
            <a:off x="136800" y="3639600"/>
            <a:ext cx="5393700" cy="6462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o transition">
  <p:cSld name="SECTION_HEADER_1">
    <p:bg>
      <p:bgPr>
        <a:solidFill>
          <a:srgbClr val="FF5C5C"/>
        </a:solidFill>
      </p:bgPr>
    </p:bg>
    <p:spTree>
      <p:nvGrpSpPr>
        <p:cNvPr id="67" name="Shape 67"/>
        <p:cNvGrpSpPr/>
        <p:nvPr/>
      </p:nvGrpSpPr>
      <p:grpSpPr>
        <a:xfrm>
          <a:off x="0" y="0"/>
          <a:ext cx="0" cy="0"/>
          <a:chOff x="0" y="0"/>
          <a:chExt cx="0" cy="0"/>
        </a:xfrm>
      </p:grpSpPr>
      <p:sp>
        <p:nvSpPr>
          <p:cNvPr id="68" name="Google Shape;68;p16"/>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69" name="Google Shape;69;p16"/>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6"/>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6"/>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pic>
        <p:nvPicPr>
          <p:cNvPr id="72" name="Google Shape;72;p16"/>
          <p:cNvPicPr preferRelativeResize="0"/>
          <p:nvPr/>
        </p:nvPicPr>
        <p:blipFill>
          <a:blip r:embed="rId2">
            <a:alphaModFix/>
          </a:blip>
          <a:stretch>
            <a:fillRect/>
          </a:stretch>
        </p:blipFill>
        <p:spPr>
          <a:xfrm>
            <a:off x="8005825" y="136325"/>
            <a:ext cx="884150" cy="884150"/>
          </a:xfrm>
          <a:prstGeom prst="rect">
            <a:avLst/>
          </a:prstGeom>
          <a:noFill/>
          <a:ln>
            <a:noFill/>
          </a:ln>
        </p:spPr>
      </p:pic>
      <p:sp>
        <p:nvSpPr>
          <p:cNvPr id="73" name="Google Shape;73;p16"/>
          <p:cNvSpPr txBox="1"/>
          <p:nvPr>
            <p:ph idx="1" type="subTitle"/>
          </p:nvPr>
        </p:nvSpPr>
        <p:spPr>
          <a:xfrm>
            <a:off x="136800" y="3819600"/>
            <a:ext cx="5162400" cy="5544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74" name="Google Shape;74;p16"/>
          <p:cNvSpPr txBox="1"/>
          <p:nvPr>
            <p:ph idx="2" type="subTitle"/>
          </p:nvPr>
        </p:nvSpPr>
        <p:spPr>
          <a:xfrm>
            <a:off x="136800" y="2109600"/>
            <a:ext cx="6445800" cy="5544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page Video">
  <p:cSld name="CUSTOM">
    <p:bg>
      <p:bgPr>
        <a:solidFill>
          <a:srgbClr val="000032"/>
        </a:solidFill>
      </p:bgPr>
    </p:bg>
    <p:spTree>
      <p:nvGrpSpPr>
        <p:cNvPr id="75" name="Shape 75"/>
        <p:cNvGrpSpPr/>
        <p:nvPr/>
      </p:nvGrpSpPr>
      <p:grpSpPr>
        <a:xfrm>
          <a:off x="0" y="0"/>
          <a:ext cx="0" cy="0"/>
          <a:chOff x="0" y="0"/>
          <a:chExt cx="0" cy="0"/>
        </a:xfrm>
      </p:grpSpPr>
      <p:sp>
        <p:nvSpPr>
          <p:cNvPr id="76" name="Google Shape;76;p17"/>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77" name="Google Shape;77;p17"/>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7"/>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7"/>
          <p:cNvSpPr txBox="1"/>
          <p:nvPr>
            <p:ph type="title"/>
          </p:nvPr>
        </p:nvSpPr>
        <p:spPr>
          <a:xfrm>
            <a:off x="223200" y="205200"/>
            <a:ext cx="7851300" cy="3936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800"/>
              <a:buNone/>
              <a:defRPr b="1" sz="1800">
                <a:solidFill>
                  <a:schemeClr val="lt1"/>
                </a:solidFill>
              </a:defRPr>
            </a:lvl1pPr>
            <a:lvl2pPr lvl="1" rtl="0">
              <a:spcBef>
                <a:spcPts val="0"/>
              </a:spcBef>
              <a:spcAft>
                <a:spcPts val="0"/>
              </a:spcAft>
              <a:buSzPts val="2800"/>
              <a:buNone/>
              <a:defRPr>
                <a:latin typeface="Signika Light"/>
                <a:ea typeface="Signika Light"/>
                <a:cs typeface="Signika Light"/>
                <a:sym typeface="Signika Light"/>
              </a:defRPr>
            </a:lvl2pPr>
            <a:lvl3pPr lvl="2" rtl="0">
              <a:spcBef>
                <a:spcPts val="0"/>
              </a:spcBef>
              <a:spcAft>
                <a:spcPts val="0"/>
              </a:spcAft>
              <a:buSzPts val="2800"/>
              <a:buNone/>
              <a:defRPr>
                <a:latin typeface="Signika Light"/>
                <a:ea typeface="Signika Light"/>
                <a:cs typeface="Signika Light"/>
                <a:sym typeface="Signika Light"/>
              </a:defRPr>
            </a:lvl3pPr>
            <a:lvl4pPr lvl="3" rtl="0">
              <a:spcBef>
                <a:spcPts val="0"/>
              </a:spcBef>
              <a:spcAft>
                <a:spcPts val="0"/>
              </a:spcAft>
              <a:buSzPts val="2800"/>
              <a:buNone/>
              <a:defRPr>
                <a:latin typeface="Signika Light"/>
                <a:ea typeface="Signika Light"/>
                <a:cs typeface="Signika Light"/>
                <a:sym typeface="Signika Light"/>
              </a:defRPr>
            </a:lvl4pPr>
            <a:lvl5pPr lvl="4" rtl="0">
              <a:spcBef>
                <a:spcPts val="0"/>
              </a:spcBef>
              <a:spcAft>
                <a:spcPts val="0"/>
              </a:spcAft>
              <a:buSzPts val="2800"/>
              <a:buNone/>
              <a:defRPr>
                <a:latin typeface="Signika Light"/>
                <a:ea typeface="Signika Light"/>
                <a:cs typeface="Signika Light"/>
                <a:sym typeface="Signika Light"/>
              </a:defRPr>
            </a:lvl5pPr>
            <a:lvl6pPr lvl="5" rtl="0">
              <a:spcBef>
                <a:spcPts val="0"/>
              </a:spcBef>
              <a:spcAft>
                <a:spcPts val="0"/>
              </a:spcAft>
              <a:buSzPts val="2800"/>
              <a:buNone/>
              <a:defRPr>
                <a:latin typeface="Signika Light"/>
                <a:ea typeface="Signika Light"/>
                <a:cs typeface="Signika Light"/>
                <a:sym typeface="Signika Light"/>
              </a:defRPr>
            </a:lvl6pPr>
            <a:lvl7pPr lvl="6" rtl="0">
              <a:spcBef>
                <a:spcPts val="0"/>
              </a:spcBef>
              <a:spcAft>
                <a:spcPts val="0"/>
              </a:spcAft>
              <a:buSzPts val="2800"/>
              <a:buNone/>
              <a:defRPr>
                <a:latin typeface="Signika Light"/>
                <a:ea typeface="Signika Light"/>
                <a:cs typeface="Signika Light"/>
                <a:sym typeface="Signika Light"/>
              </a:defRPr>
            </a:lvl7pPr>
            <a:lvl8pPr lvl="7" rtl="0">
              <a:spcBef>
                <a:spcPts val="0"/>
              </a:spcBef>
              <a:spcAft>
                <a:spcPts val="0"/>
              </a:spcAft>
              <a:buSzPts val="2800"/>
              <a:buNone/>
              <a:defRPr>
                <a:latin typeface="Signika Light"/>
                <a:ea typeface="Signika Light"/>
                <a:cs typeface="Signika Light"/>
                <a:sym typeface="Signika Light"/>
              </a:defRPr>
            </a:lvl8pPr>
            <a:lvl9pPr lvl="8" rtl="0">
              <a:spcBef>
                <a:spcPts val="0"/>
              </a:spcBef>
              <a:spcAft>
                <a:spcPts val="0"/>
              </a:spcAft>
              <a:buSzPts val="2800"/>
              <a:buNone/>
              <a:defRPr>
                <a:latin typeface="Signika Light"/>
                <a:ea typeface="Signika Light"/>
                <a:cs typeface="Signika Light"/>
                <a:sym typeface="Signika Light"/>
              </a:defRPr>
            </a:lvl9pPr>
          </a:lstStyle>
          <a:p/>
        </p:txBody>
      </p:sp>
      <p:sp>
        <p:nvSpPr>
          <p:cNvPr id="80" name="Google Shape;80;p17"/>
          <p:cNvSpPr/>
          <p:nvPr>
            <p:ph idx="2" type="pic"/>
          </p:nvPr>
        </p:nvSpPr>
        <p:spPr>
          <a:xfrm>
            <a:off x="1843200" y="748800"/>
            <a:ext cx="5457600" cy="4093200"/>
          </a:xfrm>
          <a:prstGeom prst="rect">
            <a:avLst/>
          </a:prstGeom>
          <a:noFill/>
          <a:ln>
            <a:no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1" name="Shape 81"/>
        <p:cNvGrpSpPr/>
        <p:nvPr/>
      </p:nvGrpSpPr>
      <p:grpSpPr>
        <a:xfrm>
          <a:off x="0" y="0"/>
          <a:ext cx="0" cy="0"/>
          <a:chOff x="0" y="0"/>
          <a:chExt cx="0" cy="0"/>
        </a:xfrm>
      </p:grpSpPr>
      <p:sp>
        <p:nvSpPr>
          <p:cNvPr id="82" name="Google Shape;82;p18"/>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lvl1pPr lvl="0" rtl="0">
              <a:buNone/>
              <a:defRPr sz="900">
                <a:solidFill>
                  <a:srgbClr val="FF5C5C"/>
                </a:solidFill>
              </a:defRPr>
            </a:lvl1pPr>
            <a:lvl2pPr lvl="1" rtl="0">
              <a:buNone/>
              <a:defRPr sz="900">
                <a:solidFill>
                  <a:srgbClr val="FF5C5C"/>
                </a:solidFill>
              </a:defRPr>
            </a:lvl2pPr>
            <a:lvl3pPr lvl="2" rtl="0">
              <a:buNone/>
              <a:defRPr sz="900">
                <a:solidFill>
                  <a:srgbClr val="FF5C5C"/>
                </a:solidFill>
              </a:defRPr>
            </a:lvl3pPr>
            <a:lvl4pPr lvl="3" rtl="0">
              <a:buNone/>
              <a:defRPr sz="900">
                <a:solidFill>
                  <a:srgbClr val="FF5C5C"/>
                </a:solidFill>
              </a:defRPr>
            </a:lvl4pPr>
            <a:lvl5pPr lvl="4" rtl="0">
              <a:buNone/>
              <a:defRPr sz="900">
                <a:solidFill>
                  <a:srgbClr val="FF5C5C"/>
                </a:solidFill>
              </a:defRPr>
            </a:lvl5pPr>
            <a:lvl6pPr lvl="5" rtl="0">
              <a:buNone/>
              <a:defRPr sz="900">
                <a:solidFill>
                  <a:srgbClr val="FF5C5C"/>
                </a:solidFill>
              </a:defRPr>
            </a:lvl6pPr>
            <a:lvl7pPr lvl="6" rtl="0">
              <a:buNone/>
              <a:defRPr sz="900">
                <a:solidFill>
                  <a:srgbClr val="FF5C5C"/>
                </a:solidFill>
              </a:defRPr>
            </a:lvl7pPr>
            <a:lvl8pPr lvl="7" rtl="0">
              <a:buNone/>
              <a:defRPr sz="900">
                <a:solidFill>
                  <a:srgbClr val="FF5C5C"/>
                </a:solidFill>
              </a:defRPr>
            </a:lvl8pPr>
            <a:lvl9pPr lvl="8" rtl="0">
              <a:buNone/>
              <a:defRPr sz="900">
                <a:solidFill>
                  <a:srgbClr val="FF5C5C"/>
                </a:solidFill>
              </a:defRPr>
            </a:lvl9pPr>
          </a:lstStyle>
          <a:p>
            <a:pPr indent="0" lvl="0" marL="0" rtl="0" algn="r">
              <a:spcBef>
                <a:spcPts val="0"/>
              </a:spcBef>
              <a:spcAft>
                <a:spcPts val="0"/>
              </a:spcAft>
              <a:buNone/>
            </a:pPr>
            <a:fld id="{00000000-1234-1234-1234-123412341234}" type="slidenum">
              <a:rPr lang="en-GB"/>
              <a:t>‹#›</a:t>
            </a:fld>
            <a:endParaRPr sz="1000">
              <a:latin typeface="Signika"/>
              <a:ea typeface="Signika"/>
              <a:cs typeface="Signika"/>
              <a:sym typeface="Signika"/>
            </a:endParaRPr>
          </a:p>
        </p:txBody>
      </p:sp>
      <p:sp>
        <p:nvSpPr>
          <p:cNvPr id="83" name="Google Shape;83;p18"/>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8"/>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8"/>
          <p:cNvSpPr txBox="1"/>
          <p:nvPr/>
        </p:nvSpPr>
        <p:spPr>
          <a:xfrm flipH="1">
            <a:off x="221975" y="4743300"/>
            <a:ext cx="10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Signika"/>
              <a:buNone/>
              <a:defRPr sz="2800">
                <a:solidFill>
                  <a:schemeClr val="dk1"/>
                </a:solidFill>
                <a:latin typeface="Signika"/>
                <a:ea typeface="Signika"/>
                <a:cs typeface="Signika"/>
                <a:sym typeface="Signika"/>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311700" y="1152475"/>
            <a:ext cx="8520600" cy="2518200"/>
          </a:xfrm>
          <a:prstGeom prst="rect">
            <a:avLst/>
          </a:prstGeom>
          <a:noFill/>
          <a:ln>
            <a:noFill/>
          </a:ln>
        </p:spPr>
        <p:txBody>
          <a:bodyPr anchorCtr="0" anchor="t" bIns="91425" lIns="91425" spcFirstLastPara="1" rIns="91425" wrap="square" tIns="91425">
            <a:spAutoFit/>
          </a:bodyPr>
          <a:lstStyle>
            <a:lvl1pPr indent="-330200" lvl="0" marL="457200" rtl="0">
              <a:lnSpc>
                <a:spcPct val="115000"/>
              </a:lnSpc>
              <a:spcBef>
                <a:spcPts val="0"/>
              </a:spcBef>
              <a:spcAft>
                <a:spcPts val="0"/>
              </a:spcAft>
              <a:buClr>
                <a:schemeClr val="dk1"/>
              </a:buClr>
              <a:buSzPts val="1600"/>
              <a:buFont typeface="Signika Light"/>
              <a:buChar char="●"/>
              <a:defRPr sz="1600">
                <a:solidFill>
                  <a:schemeClr val="dk1"/>
                </a:solidFill>
                <a:latin typeface="Signika Light"/>
                <a:ea typeface="Signika Light"/>
                <a:cs typeface="Signika Light"/>
                <a:sym typeface="Signika Light"/>
              </a:defRPr>
            </a:lvl1pPr>
            <a:lvl2pPr indent="-317500" lvl="1" marL="9144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2pPr>
            <a:lvl3pPr indent="-317500" lvl="2" marL="13716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3pPr>
            <a:lvl4pPr indent="-317500" lvl="3" marL="18288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4pPr>
            <a:lvl5pPr indent="-317500" lvl="4" marL="22860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5pPr>
            <a:lvl6pPr indent="-317500" lvl="5" marL="27432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6pPr>
            <a:lvl7pPr indent="-317500" lvl="6" marL="32004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7pPr>
            <a:lvl8pPr indent="-317500" lvl="7" marL="36576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8pPr>
            <a:lvl9pPr indent="-317500" lvl="8" marL="41148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9pPr>
          </a:lstStyle>
          <a:p/>
        </p:txBody>
      </p:sp>
      <p:sp>
        <p:nvSpPr>
          <p:cNvPr id="53" name="Google Shape;53;p13"/>
          <p:cNvSpPr txBox="1"/>
          <p:nvPr>
            <p:ph idx="12" type="sldNum"/>
          </p:nvPr>
        </p:nvSpPr>
        <p:spPr>
          <a:xfrm>
            <a:off x="8496050" y="4749900"/>
            <a:ext cx="531300" cy="393600"/>
          </a:xfrm>
          <a:prstGeom prst="rect">
            <a:avLst/>
          </a:prstGeom>
          <a:noFill/>
          <a:ln>
            <a:noFill/>
          </a:ln>
        </p:spPr>
        <p:txBody>
          <a:bodyPr anchorCtr="0" anchor="ctr" bIns="91425" lIns="91425" spcFirstLastPara="1" rIns="91425" wrap="square" tIns="91425">
            <a:normAutofit/>
          </a:bodyPr>
          <a:lstStyle>
            <a:lvl1pPr lvl="0" rtl="0" algn="r">
              <a:buNone/>
              <a:defRPr sz="900">
                <a:solidFill>
                  <a:schemeClr val="accent1"/>
                </a:solidFill>
                <a:latin typeface="Signika"/>
                <a:ea typeface="Signika"/>
                <a:cs typeface="Signika"/>
                <a:sym typeface="Signika"/>
              </a:defRPr>
            </a:lvl1pPr>
            <a:lvl2pPr lvl="1" rtl="0" algn="r">
              <a:buNone/>
              <a:defRPr sz="900">
                <a:solidFill>
                  <a:schemeClr val="accent1"/>
                </a:solidFill>
                <a:latin typeface="Signika"/>
                <a:ea typeface="Signika"/>
                <a:cs typeface="Signika"/>
                <a:sym typeface="Signika"/>
              </a:defRPr>
            </a:lvl2pPr>
            <a:lvl3pPr lvl="2" rtl="0" algn="r">
              <a:buNone/>
              <a:defRPr sz="900">
                <a:solidFill>
                  <a:schemeClr val="accent1"/>
                </a:solidFill>
                <a:latin typeface="Signika"/>
                <a:ea typeface="Signika"/>
                <a:cs typeface="Signika"/>
                <a:sym typeface="Signika"/>
              </a:defRPr>
            </a:lvl3pPr>
            <a:lvl4pPr lvl="3" rtl="0" algn="r">
              <a:buNone/>
              <a:defRPr sz="900">
                <a:solidFill>
                  <a:schemeClr val="accent1"/>
                </a:solidFill>
                <a:latin typeface="Signika"/>
                <a:ea typeface="Signika"/>
                <a:cs typeface="Signika"/>
                <a:sym typeface="Signika"/>
              </a:defRPr>
            </a:lvl4pPr>
            <a:lvl5pPr lvl="4" rtl="0" algn="r">
              <a:buNone/>
              <a:defRPr sz="900">
                <a:solidFill>
                  <a:schemeClr val="accent1"/>
                </a:solidFill>
                <a:latin typeface="Signika"/>
                <a:ea typeface="Signika"/>
                <a:cs typeface="Signika"/>
                <a:sym typeface="Signika"/>
              </a:defRPr>
            </a:lvl5pPr>
            <a:lvl6pPr lvl="5" rtl="0" algn="r">
              <a:buNone/>
              <a:defRPr sz="900">
                <a:solidFill>
                  <a:schemeClr val="accent1"/>
                </a:solidFill>
                <a:latin typeface="Signika"/>
                <a:ea typeface="Signika"/>
                <a:cs typeface="Signika"/>
                <a:sym typeface="Signika"/>
              </a:defRPr>
            </a:lvl6pPr>
            <a:lvl7pPr lvl="6" rtl="0" algn="r">
              <a:buNone/>
              <a:defRPr sz="900">
                <a:solidFill>
                  <a:schemeClr val="accent1"/>
                </a:solidFill>
                <a:latin typeface="Signika"/>
                <a:ea typeface="Signika"/>
                <a:cs typeface="Signika"/>
                <a:sym typeface="Signika"/>
              </a:defRPr>
            </a:lvl7pPr>
            <a:lvl8pPr lvl="7" rtl="0" algn="r">
              <a:buNone/>
              <a:defRPr sz="900">
                <a:solidFill>
                  <a:schemeClr val="accent1"/>
                </a:solidFill>
                <a:latin typeface="Signika"/>
                <a:ea typeface="Signika"/>
                <a:cs typeface="Signika"/>
                <a:sym typeface="Signika"/>
              </a:defRPr>
            </a:lvl8pPr>
            <a:lvl9pPr lvl="8" rtl="0" algn="r">
              <a:buNone/>
              <a:defRPr sz="900">
                <a:solidFill>
                  <a:schemeClr val="accent1"/>
                </a:solidFill>
                <a:latin typeface="Signika"/>
                <a:ea typeface="Signika"/>
                <a:cs typeface="Signika"/>
                <a:sym typeface="Signika"/>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xml"/><Relationship Id="rId3"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5.xml"/><Relationship Id="rId3" Type="http://schemas.openxmlformats.org/officeDocument/2006/relationships/hyperlink" Target="http://www.youtube.com/watch?v=ON9XPDE-2NA" TargetMode="External"/><Relationship Id="rId4" Type="http://schemas.openxmlformats.org/officeDocument/2006/relationships/image" Target="../media/image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 Id="rId3" Type="http://schemas.openxmlformats.org/officeDocument/2006/relationships/hyperlink" Target="http://www.youtube.com/watch?v=ON9XPDE-2NA" TargetMode="External"/><Relationship Id="rId4" Type="http://schemas.openxmlformats.org/officeDocument/2006/relationships/image" Target="../media/image8.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 Id="rId3"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4.xml"/><Relationship Id="rId3"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5.xml"/><Relationship Id="rId3" Type="http://schemas.openxmlformats.org/officeDocument/2006/relationships/image" Target="../media/image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 Id="rId3" Type="http://schemas.openxmlformats.org/officeDocument/2006/relationships/image" Target="../media/image1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9"/>
          <p:cNvSpPr txBox="1"/>
          <p:nvPr/>
        </p:nvSpPr>
        <p:spPr>
          <a:xfrm>
            <a:off x="3286000" y="2653600"/>
            <a:ext cx="5142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rgbClr val="FF5C5C"/>
                </a:solidFill>
                <a:latin typeface="Signika"/>
                <a:ea typeface="Signika"/>
                <a:cs typeface="Signika"/>
                <a:sym typeface="Signika"/>
              </a:rPr>
              <a:t>What can AI do for you?</a:t>
            </a:r>
            <a:endParaRPr b="1" sz="3600">
              <a:solidFill>
                <a:srgbClr val="FF5C5C"/>
              </a:solidFill>
              <a:latin typeface="Signika"/>
              <a:ea typeface="Signika"/>
              <a:cs typeface="Signika"/>
              <a:sym typeface="Signika"/>
            </a:endParaRPr>
          </a:p>
        </p:txBody>
      </p:sp>
      <p:pic>
        <p:nvPicPr>
          <p:cNvPr id="91" name="Google Shape;91;p19"/>
          <p:cNvPicPr preferRelativeResize="0"/>
          <p:nvPr/>
        </p:nvPicPr>
        <p:blipFill rotWithShape="1">
          <a:blip r:embed="rId3">
            <a:alphaModFix/>
          </a:blip>
          <a:srcRect b="0" l="21738" r="21738" t="0"/>
          <a:stretch/>
        </p:blipFill>
        <p:spPr>
          <a:xfrm>
            <a:off x="444698" y="1763950"/>
            <a:ext cx="2518200" cy="2518200"/>
          </a:xfrm>
          <a:prstGeom prst="ellipse">
            <a:avLst/>
          </a:prstGeom>
          <a:noFill/>
          <a:ln cap="flat" cmpd="sng" w="9525">
            <a:solidFill>
              <a:srgbClr val="AAAAAA"/>
            </a:solidFill>
            <a:prstDash val="solid"/>
            <a:round/>
            <a:headEnd len="sm" w="sm" type="none"/>
            <a:tailEnd len="sm" w="sm" type="none"/>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8"/>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87" name="Google Shape;187;p28"/>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28"/>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8"/>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talk!</a:t>
            </a:r>
            <a:endParaRPr b="1" sz="3600">
              <a:solidFill>
                <a:schemeClr val="lt1"/>
              </a:solidFill>
              <a:latin typeface="Signika"/>
              <a:ea typeface="Signika"/>
              <a:cs typeface="Signika"/>
              <a:sym typeface="Signika"/>
            </a:endParaRPr>
          </a:p>
        </p:txBody>
      </p:sp>
      <p:pic>
        <p:nvPicPr>
          <p:cNvPr id="190" name="Google Shape;190;p28"/>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pic>
        <p:nvPicPr>
          <p:cNvPr id="195" name="Google Shape;195;p29"/>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196" name="Google Shape;196;p29"/>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97" name="Google Shape;197;p29"/>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Discuss what you would do in these situations. Explain your answers.</a:t>
            </a:r>
            <a:endParaRPr b="1" sz="1800">
              <a:solidFill>
                <a:srgbClr val="000032"/>
              </a:solidFill>
              <a:latin typeface="Signika"/>
              <a:ea typeface="Signika"/>
              <a:cs typeface="Signika"/>
              <a:sym typeface="Signika"/>
            </a:endParaRPr>
          </a:p>
        </p:txBody>
      </p:sp>
      <p:sp>
        <p:nvSpPr>
          <p:cNvPr id="198" name="Google Shape;198;p29"/>
          <p:cNvSpPr txBox="1"/>
          <p:nvPr/>
        </p:nvSpPr>
        <p:spPr>
          <a:xfrm>
            <a:off x="1216800" y="918000"/>
            <a:ext cx="6492300" cy="34929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You want to become fitter. Do you hire a fitness coach or download a fitness app?</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You want to improve your Excel skills. Do you hire a tutor, sign up for a course or study yourself?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Your doctor said you should put on weight. Do you go to a dietitian or use a diet app?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You want to go on a month-long trip to a different continent. Do you hire a travel agency or do you plan the trip yourself?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You need some expert advice on taxes. Do you talk to an accountant or a lawyer, or do you look for the advice online?</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0"/>
          <p:cNvSpPr txBox="1"/>
          <p:nvPr/>
        </p:nvSpPr>
        <p:spPr>
          <a:xfrm>
            <a:off x="222175" y="277200"/>
            <a:ext cx="8250300" cy="52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Read about ChatGPT and answer the questions. </a:t>
            </a:r>
            <a:endParaRPr b="1" sz="1800">
              <a:solidFill>
                <a:srgbClr val="000032"/>
              </a:solidFill>
              <a:latin typeface="Signika"/>
              <a:ea typeface="Signika"/>
              <a:cs typeface="Signika"/>
              <a:sym typeface="Signika"/>
            </a:endParaRPr>
          </a:p>
        </p:txBody>
      </p:sp>
      <p:sp>
        <p:nvSpPr>
          <p:cNvPr id="204" name="Google Shape;204;p30"/>
          <p:cNvSpPr txBox="1"/>
          <p:nvPr/>
        </p:nvSpPr>
        <p:spPr>
          <a:xfrm>
            <a:off x="861700" y="1091825"/>
            <a:ext cx="3574200" cy="33093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GB">
                <a:solidFill>
                  <a:schemeClr val="dk1"/>
                </a:solidFill>
                <a:latin typeface="Signika Light"/>
                <a:ea typeface="Signika Light"/>
                <a:cs typeface="Signika Light"/>
                <a:sym typeface="Signika Light"/>
              </a:rPr>
              <a:t>ChatGPT</a:t>
            </a:r>
            <a:r>
              <a:rPr lang="en-GB">
                <a:solidFill>
                  <a:schemeClr val="dk1"/>
                </a:solidFill>
                <a:latin typeface="Signika Light"/>
                <a:ea typeface="Signika Light"/>
                <a:cs typeface="Signika Light"/>
                <a:sym typeface="Signika Light"/>
              </a:rPr>
              <a:t> is an artificial intelligence (AI) chatbot. It is trained to answer questions and follow instructions. A user gives it a prompt (a question or an instruction) and ChatGPT responds in seconds. It is a useful tool that can write emails, articles or code, answer test questions, give you expert advice on any topic and much more. Users can also have a simple conversation with it. Just pick a topic you are interested in and start chatting! </a:t>
            </a:r>
            <a:endParaRPr>
              <a:solidFill>
                <a:schemeClr val="dk1"/>
              </a:solidFill>
              <a:latin typeface="Signika Light"/>
              <a:ea typeface="Signika Light"/>
              <a:cs typeface="Signika Light"/>
              <a:sym typeface="Signika Light"/>
            </a:endParaRPr>
          </a:p>
        </p:txBody>
      </p:sp>
      <p:sp>
        <p:nvSpPr>
          <p:cNvPr id="205" name="Google Shape;205;p30"/>
          <p:cNvSpPr txBox="1"/>
          <p:nvPr/>
        </p:nvSpPr>
        <p:spPr>
          <a:xfrm>
            <a:off x="4750413" y="1091825"/>
            <a:ext cx="3531900" cy="1046700"/>
          </a:xfrm>
          <a:prstGeom prst="rect">
            <a:avLst/>
          </a:prstGeom>
          <a:noFill/>
          <a:ln>
            <a:noFill/>
          </a:ln>
        </p:spPr>
        <p:txBody>
          <a:bodyPr anchorCtr="0" anchor="t" bIns="91425" lIns="91425" spcFirstLastPara="1" rIns="91425" wrap="square" tIns="91425">
            <a:spAutoFit/>
          </a:bodyPr>
          <a:lstStyle/>
          <a:p>
            <a:pPr indent="-317500" lvl="0" marL="457200" rtl="0" algn="l">
              <a:lnSpc>
                <a:spcPct val="150000"/>
              </a:lnSpc>
              <a:spcBef>
                <a:spcPts val="0"/>
              </a:spcBef>
              <a:spcAft>
                <a:spcPts val="0"/>
              </a:spcAft>
              <a:buClr>
                <a:schemeClr val="dk1"/>
              </a:buClr>
              <a:buSzPts val="1400"/>
              <a:buFont typeface="Signika Light"/>
              <a:buChar char="●"/>
            </a:pPr>
            <a:r>
              <a:rPr lang="en-GB">
                <a:solidFill>
                  <a:schemeClr val="dk1"/>
                </a:solidFill>
                <a:latin typeface="Signika Light"/>
                <a:ea typeface="Signika Light"/>
                <a:cs typeface="Signika Light"/>
                <a:sym typeface="Signika Light"/>
              </a:rPr>
              <a:t>Have you used ChatGPT? If you have, what did you ask it? If you haven’t, what would you like to ask it?</a:t>
            </a:r>
            <a:endParaRPr>
              <a:solidFill>
                <a:schemeClr val="dk1"/>
              </a:solidFill>
              <a:latin typeface="Signika Light"/>
              <a:ea typeface="Signika Light"/>
              <a:cs typeface="Signika Light"/>
              <a:sym typeface="Signika Light"/>
            </a:endParaRPr>
          </a:p>
        </p:txBody>
      </p:sp>
      <p:sp>
        <p:nvSpPr>
          <p:cNvPr id="206" name="Google Shape;206;p30"/>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31"/>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31"/>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13" name="Google Shape;213;p31"/>
          <p:cNvPicPr preferRelativeResize="0"/>
          <p:nvPr/>
        </p:nvPicPr>
        <p:blipFill>
          <a:blip r:embed="rId3">
            <a:alphaModFix/>
          </a:blip>
          <a:stretch>
            <a:fillRect/>
          </a:stretch>
        </p:blipFill>
        <p:spPr>
          <a:xfrm>
            <a:off x="8005825" y="136325"/>
            <a:ext cx="884150" cy="884150"/>
          </a:xfrm>
          <a:prstGeom prst="rect">
            <a:avLst/>
          </a:prstGeom>
          <a:noFill/>
          <a:ln>
            <a:noFill/>
          </a:ln>
        </p:spPr>
      </p:pic>
      <p:sp>
        <p:nvSpPr>
          <p:cNvPr id="214" name="Google Shape;214;p31"/>
          <p:cNvSpPr txBox="1"/>
          <p:nvPr/>
        </p:nvSpPr>
        <p:spPr>
          <a:xfrm>
            <a:off x="138050" y="2109600"/>
            <a:ext cx="535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chemeClr val="lt1"/>
                </a:solidFill>
                <a:latin typeface="Signika Light"/>
                <a:ea typeface="Signika Light"/>
                <a:cs typeface="Signika Light"/>
                <a:sym typeface="Signika Light"/>
              </a:rPr>
              <a:t>In a moment, you’ll watch a video about:</a:t>
            </a:r>
            <a:endParaRPr b="1" sz="2400">
              <a:solidFill>
                <a:schemeClr val="lt1"/>
              </a:solidFill>
              <a:latin typeface="Signika"/>
              <a:ea typeface="Signika"/>
              <a:cs typeface="Signika"/>
              <a:sym typeface="Signika"/>
            </a:endParaRPr>
          </a:p>
        </p:txBody>
      </p:sp>
      <p:sp>
        <p:nvSpPr>
          <p:cNvPr id="215" name="Google Shape;215;p31"/>
          <p:cNvSpPr txBox="1"/>
          <p:nvPr/>
        </p:nvSpPr>
        <p:spPr>
          <a:xfrm>
            <a:off x="138050" y="2937600"/>
            <a:ext cx="72117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ChatGPT</a:t>
            </a:r>
            <a:endParaRPr b="1" sz="3600">
              <a:solidFill>
                <a:schemeClr val="lt1"/>
              </a:solidFill>
              <a:latin typeface="Signika"/>
              <a:ea typeface="Signika"/>
              <a:cs typeface="Signika"/>
              <a:sym typeface="Signika"/>
            </a:endParaRPr>
          </a:p>
        </p:txBody>
      </p:sp>
      <p:sp>
        <p:nvSpPr>
          <p:cNvPr id="216" name="Google Shape;216;p31"/>
          <p:cNvSpPr txBox="1"/>
          <p:nvPr/>
        </p:nvSpPr>
        <p:spPr>
          <a:xfrm>
            <a:off x="138050" y="4089675"/>
            <a:ext cx="535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chemeClr val="lt1"/>
                </a:solidFill>
                <a:latin typeface="Signika Light"/>
                <a:ea typeface="Signika Light"/>
                <a:cs typeface="Signika Light"/>
                <a:sym typeface="Signika Light"/>
              </a:rPr>
              <a:t>But first…</a:t>
            </a:r>
            <a:endParaRPr b="1" sz="2400">
              <a:solidFill>
                <a:schemeClr val="lt1"/>
              </a:solidFill>
              <a:latin typeface="Signika"/>
              <a:ea typeface="Signika"/>
              <a:cs typeface="Signika"/>
              <a:sym typeface="Signika"/>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2"/>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222" name="Google Shape;222;p32"/>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chemeClr val="dk1"/>
                </a:solidFill>
                <a:latin typeface="Signika"/>
                <a:ea typeface="Signika"/>
                <a:cs typeface="Signika"/>
                <a:sym typeface="Signika"/>
              </a:rPr>
              <a:t>Decide which statements might be true for ChatGPT. </a:t>
            </a:r>
            <a:endParaRPr b="1" sz="1800">
              <a:solidFill>
                <a:schemeClr val="dk1"/>
              </a:solidFill>
              <a:latin typeface="Signika"/>
              <a:ea typeface="Signika"/>
              <a:cs typeface="Signika"/>
              <a:sym typeface="Signika"/>
            </a:endParaRPr>
          </a:p>
        </p:txBody>
      </p:sp>
      <p:sp>
        <p:nvSpPr>
          <p:cNvPr id="223" name="Google Shape;223;p32"/>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24" name="Google Shape;224;p32"/>
          <p:cNvSpPr txBox="1"/>
          <p:nvPr/>
        </p:nvSpPr>
        <p:spPr>
          <a:xfrm>
            <a:off x="222175" y="860275"/>
            <a:ext cx="3087300" cy="38019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It’s available 24/7.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provides recipes and can create a shopping list.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can read you a story.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can respond by showing you a picture.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can create a study plan based on a prompt.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can figure out how to fix your relationship.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70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can do yoga with you. </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33"/>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230" name="Google Shape;230;p33"/>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chemeClr val="dk1"/>
                </a:solidFill>
                <a:latin typeface="Signika"/>
                <a:ea typeface="Signika"/>
                <a:cs typeface="Signika"/>
                <a:sym typeface="Signika"/>
              </a:rPr>
              <a:t>Watch the video and check which things ChatGPT can do according to the video.</a:t>
            </a:r>
            <a:endParaRPr b="1" sz="1800">
              <a:solidFill>
                <a:schemeClr val="dk1"/>
              </a:solidFill>
              <a:latin typeface="Signika"/>
              <a:ea typeface="Signika"/>
              <a:cs typeface="Signika"/>
              <a:sym typeface="Signika"/>
            </a:endParaRPr>
          </a:p>
        </p:txBody>
      </p:sp>
      <p:sp>
        <p:nvSpPr>
          <p:cNvPr id="231" name="Google Shape;231;p3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pic>
        <p:nvPicPr>
          <p:cNvPr descr="In this tutorial, I will show how to use 7 Chat GPT prompts to improve your everyday life.&#10;&#10;We'll dive into the world of Chat GPT and learn how to use its powerful capabilities to improve our everyday lives. &#10;&#10;Chat GPT, developed by OpenAI, is a cutting-edge machine learning chatbot that can generate responses to a wide range of queries. In this video, we'll focus on Chat GPT3, the latest version of this powerful tool.&#10;&#10;We'll cover everything from the basics of Chat GPT and how it works, to more advanced techniques such as using Chat GPT and exploring its various use cases. Whether you're a beginner just getting started with Chat GPT or an experienced user looking for new ideas, this tutorial has something for you.&#10;&#10;We'll also be providing hands-on examples of how to use Chat GPT, from simple prompts to more complex examples that demonstrate the full potential of this powerful tool. &#10;&#10;By the end of this video, you'll have a solid understanding of what Chat GPT is and how to use it to improve your everyday life.&#10;&#10;So if you're ready to unlock the full potential of Chat GPT and take your writing and creative abilities to the next level, make sure to watch this tutorial till the end. &#10;&#10;Don't forget to like and subscribe for more awesome content like this, and head over to https://chat.openai.com to try Chat GPT for yourself." id="232" name="Google Shape;232;p33" title="7 Chat GPT Prompts to Improve Your Everyday Life">
            <a:hlinkClick r:id="rId3"/>
          </p:cNvPr>
          <p:cNvPicPr preferRelativeResize="0"/>
          <p:nvPr/>
        </p:nvPicPr>
        <p:blipFill>
          <a:blip r:embed="rId4">
            <a:alphaModFix/>
          </a:blip>
          <a:stretch>
            <a:fillRect/>
          </a:stretch>
        </p:blipFill>
        <p:spPr>
          <a:xfrm>
            <a:off x="3479300" y="1279851"/>
            <a:ext cx="5021425" cy="2824550"/>
          </a:xfrm>
          <a:prstGeom prst="rect">
            <a:avLst/>
          </a:prstGeom>
          <a:noFill/>
          <a:ln>
            <a:noFill/>
          </a:ln>
        </p:spPr>
      </p:pic>
      <p:sp>
        <p:nvSpPr>
          <p:cNvPr id="233" name="Google Shape;233;p33"/>
          <p:cNvSpPr txBox="1"/>
          <p:nvPr/>
        </p:nvSpPr>
        <p:spPr>
          <a:xfrm>
            <a:off x="222175" y="860275"/>
            <a:ext cx="3087300" cy="38019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It’s available 24/7.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provides recipes and can create a shopping list.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can read you a story.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can respond by showing you a picture.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can create a study plan based on a prompt.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can figure out how to fix your relationship.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70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can do yoga with you. </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34"/>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239" name="Google Shape;239;p34"/>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chemeClr val="dk1"/>
                </a:solidFill>
                <a:latin typeface="Signika"/>
                <a:ea typeface="Signika"/>
                <a:cs typeface="Signika"/>
                <a:sym typeface="Signika"/>
              </a:rPr>
              <a:t>Let’s check the </a:t>
            </a:r>
            <a:r>
              <a:rPr b="1" lang="en-GB" sz="1800">
                <a:solidFill>
                  <a:schemeClr val="dk1"/>
                </a:solidFill>
                <a:latin typeface="Signika"/>
                <a:ea typeface="Signika"/>
                <a:cs typeface="Signika"/>
                <a:sym typeface="Signika"/>
              </a:rPr>
              <a:t>answers.</a:t>
            </a:r>
            <a:endParaRPr b="1" sz="1800">
              <a:solidFill>
                <a:schemeClr val="dk1"/>
              </a:solidFill>
              <a:latin typeface="Signika"/>
              <a:ea typeface="Signika"/>
              <a:cs typeface="Signika"/>
              <a:sym typeface="Signika"/>
            </a:endParaRPr>
          </a:p>
        </p:txBody>
      </p:sp>
      <p:sp>
        <p:nvSpPr>
          <p:cNvPr id="240" name="Google Shape;240;p34"/>
          <p:cNvSpPr txBox="1"/>
          <p:nvPr/>
        </p:nvSpPr>
        <p:spPr>
          <a:xfrm>
            <a:off x="222175" y="860275"/>
            <a:ext cx="3087300" cy="38019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It’s available 24/7.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provides recipes and can create a shopping list.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can read you a story.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can respond by showing you a picture.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can create a study plan based on a prompt.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can figure out how to fix your relationship.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700"/>
              </a:spcBef>
              <a:spcAft>
                <a:spcPts val="70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It can do yoga with you. </a:t>
            </a:r>
            <a:endParaRPr sz="1600">
              <a:solidFill>
                <a:schemeClr val="dk1"/>
              </a:solidFill>
              <a:latin typeface="Signika Light"/>
              <a:ea typeface="Signika Light"/>
              <a:cs typeface="Signika Light"/>
              <a:sym typeface="Signika Light"/>
            </a:endParaRPr>
          </a:p>
        </p:txBody>
      </p:sp>
      <p:sp>
        <p:nvSpPr>
          <p:cNvPr id="241" name="Google Shape;241;p34"/>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42" name="Google Shape;242;p34"/>
          <p:cNvSpPr/>
          <p:nvPr/>
        </p:nvSpPr>
        <p:spPr>
          <a:xfrm rot="525373">
            <a:off x="3230988" y="939918"/>
            <a:ext cx="213726" cy="201106"/>
          </a:xfrm>
          <a:custGeom>
            <a:rect b="b" l="l" r="r" t="t"/>
            <a:pathLst>
              <a:path extrusionOk="0" h="12382" w="13159">
                <a:moveTo>
                  <a:pt x="353" y="6103"/>
                </a:moveTo>
                <a:lnTo>
                  <a:pt x="6668" y="12382"/>
                </a:lnTo>
                <a:lnTo>
                  <a:pt x="13159" y="0"/>
                </a:lnTo>
                <a:lnTo>
                  <a:pt x="8996" y="0"/>
                </a:lnTo>
                <a:lnTo>
                  <a:pt x="5504" y="6808"/>
                </a:lnTo>
                <a:lnTo>
                  <a:pt x="1905" y="2892"/>
                </a:lnTo>
                <a:lnTo>
                  <a:pt x="0" y="5644"/>
                </a:lnTo>
                <a:close/>
              </a:path>
            </a:pathLst>
          </a:custGeom>
          <a:solidFill>
            <a:srgbClr val="60AE92"/>
          </a:solidFill>
          <a:ln>
            <a:noFill/>
          </a:ln>
        </p:spPr>
      </p:sp>
      <p:sp>
        <p:nvSpPr>
          <p:cNvPr id="243" name="Google Shape;243;p34"/>
          <p:cNvSpPr/>
          <p:nvPr/>
        </p:nvSpPr>
        <p:spPr>
          <a:xfrm rot="525373">
            <a:off x="3230988" y="1357143"/>
            <a:ext cx="213726" cy="201106"/>
          </a:xfrm>
          <a:custGeom>
            <a:rect b="b" l="l" r="r" t="t"/>
            <a:pathLst>
              <a:path extrusionOk="0" h="12382" w="13159">
                <a:moveTo>
                  <a:pt x="353" y="6103"/>
                </a:moveTo>
                <a:lnTo>
                  <a:pt x="6668" y="12382"/>
                </a:lnTo>
                <a:lnTo>
                  <a:pt x="13159" y="0"/>
                </a:lnTo>
                <a:lnTo>
                  <a:pt x="8996" y="0"/>
                </a:lnTo>
                <a:lnTo>
                  <a:pt x="5504" y="6808"/>
                </a:lnTo>
                <a:lnTo>
                  <a:pt x="1905" y="2892"/>
                </a:lnTo>
                <a:lnTo>
                  <a:pt x="0" y="5644"/>
                </a:lnTo>
                <a:close/>
              </a:path>
            </a:pathLst>
          </a:custGeom>
          <a:solidFill>
            <a:srgbClr val="60AE92"/>
          </a:solidFill>
          <a:ln>
            <a:noFill/>
          </a:ln>
        </p:spPr>
      </p:sp>
      <p:sp>
        <p:nvSpPr>
          <p:cNvPr id="244" name="Google Shape;244;p34"/>
          <p:cNvSpPr/>
          <p:nvPr/>
        </p:nvSpPr>
        <p:spPr>
          <a:xfrm rot="525373">
            <a:off x="3230988" y="3697493"/>
            <a:ext cx="213726" cy="201106"/>
          </a:xfrm>
          <a:custGeom>
            <a:rect b="b" l="l" r="r" t="t"/>
            <a:pathLst>
              <a:path extrusionOk="0" h="12382" w="13159">
                <a:moveTo>
                  <a:pt x="353" y="6103"/>
                </a:moveTo>
                <a:lnTo>
                  <a:pt x="6668" y="12382"/>
                </a:lnTo>
                <a:lnTo>
                  <a:pt x="13159" y="0"/>
                </a:lnTo>
                <a:lnTo>
                  <a:pt x="8996" y="0"/>
                </a:lnTo>
                <a:lnTo>
                  <a:pt x="5504" y="6808"/>
                </a:lnTo>
                <a:lnTo>
                  <a:pt x="1905" y="2892"/>
                </a:lnTo>
                <a:lnTo>
                  <a:pt x="0" y="5644"/>
                </a:lnTo>
                <a:close/>
              </a:path>
            </a:pathLst>
          </a:custGeom>
          <a:solidFill>
            <a:srgbClr val="60AE92"/>
          </a:solidFill>
          <a:ln>
            <a:noFill/>
          </a:ln>
        </p:spPr>
      </p:sp>
      <p:sp>
        <p:nvSpPr>
          <p:cNvPr id="245" name="Google Shape;245;p34"/>
          <p:cNvSpPr/>
          <p:nvPr/>
        </p:nvSpPr>
        <p:spPr>
          <a:xfrm rot="525373">
            <a:off x="3230988" y="3047068"/>
            <a:ext cx="213726" cy="201106"/>
          </a:xfrm>
          <a:custGeom>
            <a:rect b="b" l="l" r="r" t="t"/>
            <a:pathLst>
              <a:path extrusionOk="0" h="12382" w="13159">
                <a:moveTo>
                  <a:pt x="353" y="6103"/>
                </a:moveTo>
                <a:lnTo>
                  <a:pt x="6668" y="12382"/>
                </a:lnTo>
                <a:lnTo>
                  <a:pt x="13159" y="0"/>
                </a:lnTo>
                <a:lnTo>
                  <a:pt x="8996" y="0"/>
                </a:lnTo>
                <a:lnTo>
                  <a:pt x="5504" y="6808"/>
                </a:lnTo>
                <a:lnTo>
                  <a:pt x="1905" y="2892"/>
                </a:lnTo>
                <a:lnTo>
                  <a:pt x="0" y="5644"/>
                </a:lnTo>
                <a:close/>
              </a:path>
            </a:pathLst>
          </a:custGeom>
          <a:solidFill>
            <a:srgbClr val="60AE92"/>
          </a:solid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2"/>
                                        </p:tgtEl>
                                        <p:attrNameLst>
                                          <p:attrName>style.visibility</p:attrName>
                                        </p:attrNameLst>
                                      </p:cBhvr>
                                      <p:to>
                                        <p:strVal val="visible"/>
                                      </p:to>
                                    </p:set>
                                    <p:animEffect filter="fade" transition="in">
                                      <p:cBhvr>
                                        <p:cTn dur="1000"/>
                                        <p:tgtEl>
                                          <p:spTgt spid="2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
                                        </p:tgtEl>
                                        <p:attrNameLst>
                                          <p:attrName>style.visibility</p:attrName>
                                        </p:attrNameLst>
                                      </p:cBhvr>
                                      <p:to>
                                        <p:strVal val="visible"/>
                                      </p:to>
                                    </p:set>
                                    <p:animEffect filter="fade" transition="in">
                                      <p:cBhvr>
                                        <p:cTn dur="1000"/>
                                        <p:tgtEl>
                                          <p:spTgt spid="2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gtEl>
                                        <p:attrNameLst>
                                          <p:attrName>style.visibility</p:attrName>
                                        </p:attrNameLst>
                                      </p:cBhvr>
                                      <p:to>
                                        <p:strVal val="visible"/>
                                      </p:to>
                                    </p:set>
                                    <p:animEffect filter="fade" transition="in">
                                      <p:cBhvr>
                                        <p:cTn dur="1000"/>
                                        <p:tgtEl>
                                          <p:spTgt spid="2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
                                        </p:tgtEl>
                                        <p:attrNameLst>
                                          <p:attrName>style.visibility</p:attrName>
                                        </p:attrNameLst>
                                      </p:cBhvr>
                                      <p:to>
                                        <p:strVal val="visible"/>
                                      </p:to>
                                    </p:set>
                                    <p:animEffect filter="fade" transition="in">
                                      <p:cBhvr>
                                        <p:cTn dur="1000"/>
                                        <p:tgtEl>
                                          <p:spTgt spid="24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35"/>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251" name="Google Shape;251;p35"/>
          <p:cNvSpPr txBox="1"/>
          <p:nvPr/>
        </p:nvSpPr>
        <p:spPr>
          <a:xfrm>
            <a:off x="222175" y="277200"/>
            <a:ext cx="8342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chemeClr val="dk1"/>
                </a:solidFill>
                <a:latin typeface="Signika"/>
                <a:ea typeface="Signika"/>
                <a:cs typeface="Signika"/>
                <a:sym typeface="Signika"/>
              </a:rPr>
              <a:t>Look at the statements from the video and guess what word is missing in each gap. </a:t>
            </a:r>
            <a:endParaRPr b="1" sz="1800">
              <a:solidFill>
                <a:schemeClr val="dk1"/>
              </a:solidFill>
              <a:latin typeface="Signika"/>
              <a:ea typeface="Signika"/>
              <a:cs typeface="Signika"/>
              <a:sym typeface="Signika"/>
            </a:endParaRPr>
          </a:p>
        </p:txBody>
      </p:sp>
      <p:sp>
        <p:nvSpPr>
          <p:cNvPr id="252" name="Google Shape;252;p35"/>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53" name="Google Shape;253;p35"/>
          <p:cNvSpPr txBox="1"/>
          <p:nvPr/>
        </p:nvSpPr>
        <p:spPr>
          <a:xfrm>
            <a:off x="222175" y="784075"/>
            <a:ext cx="4619700" cy="40506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You won’t believe your eyes when you see what it can do. Get ready to be _____!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It’s like having your own _____ fitness coach available 24/7.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ChatGPT is also a lifesaver when planning the perfect _____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No more stressing about how to fit everything in! Your new AI assistant will _____ it all out for you.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Planning an event or party can be super stressful but this _____ can make it a whole lot easier.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70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These are just a few examples of how to use ChatGPT (by OpenAI) to totally change your _____ for the better. </a:t>
            </a:r>
            <a:endParaRPr sz="1500">
              <a:solidFill>
                <a:schemeClr val="dk1"/>
              </a:solidFill>
              <a:latin typeface="Signika Light"/>
              <a:ea typeface="Signika Light"/>
              <a:cs typeface="Signika Light"/>
              <a:sym typeface="Signika 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36"/>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259" name="Google Shape;259;p36"/>
          <p:cNvSpPr txBox="1"/>
          <p:nvPr/>
        </p:nvSpPr>
        <p:spPr>
          <a:xfrm>
            <a:off x="222175" y="277200"/>
            <a:ext cx="8342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chemeClr val="dk1"/>
                </a:solidFill>
                <a:latin typeface="Signika"/>
                <a:ea typeface="Signika"/>
                <a:cs typeface="Signika"/>
                <a:sym typeface="Signika"/>
              </a:rPr>
              <a:t>Watch the video again and check your answers.</a:t>
            </a:r>
            <a:endParaRPr b="1" sz="1800">
              <a:solidFill>
                <a:schemeClr val="dk1"/>
              </a:solidFill>
              <a:latin typeface="Signika"/>
              <a:ea typeface="Signika"/>
              <a:cs typeface="Signika"/>
              <a:sym typeface="Signika"/>
            </a:endParaRPr>
          </a:p>
        </p:txBody>
      </p:sp>
      <p:sp>
        <p:nvSpPr>
          <p:cNvPr id="260" name="Google Shape;260;p3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pic>
        <p:nvPicPr>
          <p:cNvPr descr="In this tutorial, I will show how to use 7 Chat GPT prompts to improve your everyday life.&#10;&#10;We'll dive into the world of Chat GPT and learn how to use its powerful capabilities to improve our everyday lives. &#10;&#10;Chat GPT, developed by OpenAI, is a cutting-edge machine learning chatbot that can generate responses to a wide range of queries. In this video, we'll focus on Chat GPT3, the latest version of this powerful tool.&#10;&#10;We'll cover everything from the basics of Chat GPT and how it works, to more advanced techniques such as using Chat GPT and exploring its various use cases. Whether you're a beginner just getting started with Chat GPT or an experienced user looking for new ideas, this tutorial has something for you.&#10;&#10;We'll also be providing hands-on examples of how to use Chat GPT, from simple prompts to more complex examples that demonstrate the full potential of this powerful tool. &#10;&#10;By the end of this video, you'll have a solid understanding of what Chat GPT is and how to use it to improve your everyday life.&#10;&#10;So if you're ready to unlock the full potential of Chat GPT and take your writing and creative abilities to the next level, make sure to watch this tutorial till the end. &#10;&#10;Don't forget to like and subscribe for more awesome content like this, and head over to https://chat.openai.com to try Chat GPT for yourself." id="261" name="Google Shape;261;p36" title="7 Chat GPT Prompts to Improve Your Everyday Life">
            <a:hlinkClick r:id="rId3"/>
          </p:cNvPr>
          <p:cNvPicPr preferRelativeResize="0"/>
          <p:nvPr/>
        </p:nvPicPr>
        <p:blipFill>
          <a:blip r:embed="rId4">
            <a:alphaModFix/>
          </a:blip>
          <a:stretch>
            <a:fillRect/>
          </a:stretch>
        </p:blipFill>
        <p:spPr>
          <a:xfrm>
            <a:off x="4841875" y="1505650"/>
            <a:ext cx="4114725" cy="2314525"/>
          </a:xfrm>
          <a:prstGeom prst="rect">
            <a:avLst/>
          </a:prstGeom>
          <a:noFill/>
          <a:ln>
            <a:noFill/>
          </a:ln>
        </p:spPr>
      </p:pic>
      <p:sp>
        <p:nvSpPr>
          <p:cNvPr id="262" name="Google Shape;262;p36"/>
          <p:cNvSpPr txBox="1"/>
          <p:nvPr/>
        </p:nvSpPr>
        <p:spPr>
          <a:xfrm>
            <a:off x="222175" y="784075"/>
            <a:ext cx="4619700" cy="40506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You won’t believe your eyes when you see what it can do. Get ready to be _____!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It’s like having your own _____ fitness coach available 24/7.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ChatGPT is also a lifesaver when planning the perfect _____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No more stressing about how to fit everything in! Your new AI assistant will _____ it all out for you.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Planning an event or party can be super stressful but this _____ can make it a whole lot easier.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70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These are just a few examples of how to use ChatGPT (by OpenAI) to totally change your _____ for the better. </a:t>
            </a:r>
            <a:endParaRPr sz="1500">
              <a:solidFill>
                <a:schemeClr val="dk1"/>
              </a:solidFill>
              <a:latin typeface="Signika Light"/>
              <a:ea typeface="Signika Light"/>
              <a:cs typeface="Signika Light"/>
              <a:sym typeface="Signika Light"/>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37"/>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268" name="Google Shape;268;p37"/>
          <p:cNvSpPr txBox="1"/>
          <p:nvPr/>
        </p:nvSpPr>
        <p:spPr>
          <a:xfrm>
            <a:off x="222175" y="277200"/>
            <a:ext cx="8342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chemeClr val="dk1"/>
                </a:solidFill>
                <a:latin typeface="Signika"/>
                <a:ea typeface="Signika"/>
                <a:cs typeface="Signika"/>
                <a:sym typeface="Signika"/>
              </a:rPr>
              <a:t>Let’s check the answers.</a:t>
            </a:r>
            <a:endParaRPr b="1" sz="1800">
              <a:solidFill>
                <a:schemeClr val="dk1"/>
              </a:solidFill>
              <a:latin typeface="Signika"/>
              <a:ea typeface="Signika"/>
              <a:cs typeface="Signika"/>
              <a:sym typeface="Signika"/>
            </a:endParaRPr>
          </a:p>
        </p:txBody>
      </p:sp>
      <p:sp>
        <p:nvSpPr>
          <p:cNvPr id="269" name="Google Shape;269;p37"/>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70" name="Google Shape;270;p37"/>
          <p:cNvSpPr txBox="1"/>
          <p:nvPr/>
        </p:nvSpPr>
        <p:spPr>
          <a:xfrm>
            <a:off x="222175" y="784075"/>
            <a:ext cx="4619700" cy="40506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You won’t believe your eyes when you see what it can do. Get ready to be _____!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It’s like having your own _____ fitness coach available 24/7.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ChatGPT is also a lifesaver when planning the perfect _____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No more stressing about how to fit everything in! Your new AI assistant will _____ it all out for you.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Planning an event or party can be super stressful but this _____ can make it a whole lot easier.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70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These are just a few examples of how to use ChatGPT (by OpenAI) to totally change your _____ for the better. </a:t>
            </a:r>
            <a:endParaRPr sz="1500">
              <a:solidFill>
                <a:schemeClr val="dk1"/>
              </a:solidFill>
              <a:latin typeface="Signika Light"/>
              <a:ea typeface="Signika Light"/>
              <a:cs typeface="Signika Light"/>
              <a:sym typeface="Signika Light"/>
            </a:endParaRPr>
          </a:p>
        </p:txBody>
      </p:sp>
      <p:sp>
        <p:nvSpPr>
          <p:cNvPr id="271" name="Google Shape;271;p37"/>
          <p:cNvSpPr/>
          <p:nvPr/>
        </p:nvSpPr>
        <p:spPr>
          <a:xfrm>
            <a:off x="4974025" y="1103375"/>
            <a:ext cx="983100" cy="2292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amazed</a:t>
            </a:r>
            <a:endParaRPr sz="1500">
              <a:solidFill>
                <a:srgbClr val="000032"/>
              </a:solidFill>
              <a:latin typeface="Signika"/>
              <a:ea typeface="Signika"/>
              <a:cs typeface="Signika"/>
              <a:sym typeface="Signika"/>
            </a:endParaRPr>
          </a:p>
        </p:txBody>
      </p:sp>
      <p:sp>
        <p:nvSpPr>
          <p:cNvPr id="272" name="Google Shape;272;p37"/>
          <p:cNvSpPr/>
          <p:nvPr/>
        </p:nvSpPr>
        <p:spPr>
          <a:xfrm>
            <a:off x="4974025" y="1464450"/>
            <a:ext cx="983100" cy="2292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personal </a:t>
            </a:r>
            <a:endParaRPr sz="1500">
              <a:solidFill>
                <a:srgbClr val="000032"/>
              </a:solidFill>
              <a:latin typeface="Signika"/>
              <a:ea typeface="Signika"/>
              <a:cs typeface="Signika"/>
              <a:sym typeface="Signika"/>
            </a:endParaRPr>
          </a:p>
        </p:txBody>
      </p:sp>
      <p:sp>
        <p:nvSpPr>
          <p:cNvPr id="273" name="Google Shape;273;p37"/>
          <p:cNvSpPr/>
          <p:nvPr/>
        </p:nvSpPr>
        <p:spPr>
          <a:xfrm>
            <a:off x="4974025" y="2330163"/>
            <a:ext cx="983100" cy="2292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trip</a:t>
            </a:r>
            <a:endParaRPr sz="1500">
              <a:solidFill>
                <a:srgbClr val="000032"/>
              </a:solidFill>
              <a:latin typeface="Signika"/>
              <a:ea typeface="Signika"/>
              <a:cs typeface="Signika"/>
              <a:sym typeface="Signika"/>
            </a:endParaRPr>
          </a:p>
        </p:txBody>
      </p:sp>
      <p:sp>
        <p:nvSpPr>
          <p:cNvPr id="274" name="Google Shape;274;p37"/>
          <p:cNvSpPr/>
          <p:nvPr/>
        </p:nvSpPr>
        <p:spPr>
          <a:xfrm>
            <a:off x="4974025" y="2968650"/>
            <a:ext cx="983100" cy="2292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figure </a:t>
            </a:r>
            <a:endParaRPr sz="1500">
              <a:solidFill>
                <a:srgbClr val="000032"/>
              </a:solidFill>
              <a:latin typeface="Signika"/>
              <a:ea typeface="Signika"/>
              <a:cs typeface="Signika"/>
              <a:sym typeface="Signika"/>
            </a:endParaRPr>
          </a:p>
        </p:txBody>
      </p:sp>
      <p:sp>
        <p:nvSpPr>
          <p:cNvPr id="275" name="Google Shape;275;p37"/>
          <p:cNvSpPr/>
          <p:nvPr/>
        </p:nvSpPr>
        <p:spPr>
          <a:xfrm>
            <a:off x="4974025" y="3607125"/>
            <a:ext cx="983100" cy="2292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tool </a:t>
            </a:r>
            <a:endParaRPr sz="1500">
              <a:solidFill>
                <a:srgbClr val="000032"/>
              </a:solidFill>
              <a:latin typeface="Signika"/>
              <a:ea typeface="Signika"/>
              <a:cs typeface="Signika"/>
              <a:sym typeface="Signika"/>
            </a:endParaRPr>
          </a:p>
        </p:txBody>
      </p:sp>
      <p:sp>
        <p:nvSpPr>
          <p:cNvPr id="276" name="Google Shape;276;p37"/>
          <p:cNvSpPr/>
          <p:nvPr/>
        </p:nvSpPr>
        <p:spPr>
          <a:xfrm>
            <a:off x="4974025" y="4472850"/>
            <a:ext cx="983100" cy="2292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life </a:t>
            </a:r>
            <a:endParaRPr sz="1500">
              <a:solidFill>
                <a:srgbClr val="000032"/>
              </a:solidFill>
              <a:latin typeface="Signika"/>
              <a:ea typeface="Signika"/>
              <a:cs typeface="Signika"/>
              <a:sym typeface="Signi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
                                        </p:tgtEl>
                                        <p:attrNameLst>
                                          <p:attrName>style.visibility</p:attrName>
                                        </p:attrNameLst>
                                      </p:cBhvr>
                                      <p:to>
                                        <p:strVal val="visible"/>
                                      </p:to>
                                    </p:set>
                                    <p:animEffect filter="fade" transition="in">
                                      <p:cBhvr>
                                        <p:cTn dur="1000"/>
                                        <p:tgtEl>
                                          <p:spTgt spid="2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gtEl>
                                        <p:attrNameLst>
                                          <p:attrName>style.visibility</p:attrName>
                                        </p:attrNameLst>
                                      </p:cBhvr>
                                      <p:to>
                                        <p:strVal val="visible"/>
                                      </p:to>
                                    </p:set>
                                    <p:animEffect filter="fade" transition="in">
                                      <p:cBhvr>
                                        <p:cTn dur="1000"/>
                                        <p:tgtEl>
                                          <p:spTgt spid="2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gtEl>
                                        <p:attrNameLst>
                                          <p:attrName>style.visibility</p:attrName>
                                        </p:attrNameLst>
                                      </p:cBhvr>
                                      <p:to>
                                        <p:strVal val="visible"/>
                                      </p:to>
                                    </p:set>
                                    <p:animEffect filter="fade" transition="in">
                                      <p:cBhvr>
                                        <p:cTn dur="1000"/>
                                        <p:tgtEl>
                                          <p:spTgt spid="2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
                                        </p:tgtEl>
                                        <p:attrNameLst>
                                          <p:attrName>style.visibility</p:attrName>
                                        </p:attrNameLst>
                                      </p:cBhvr>
                                      <p:to>
                                        <p:strVal val="visible"/>
                                      </p:to>
                                    </p:set>
                                    <p:animEffect filter="fade" transition="in">
                                      <p:cBhvr>
                                        <p:cTn dur="1000"/>
                                        <p:tgtEl>
                                          <p:spTgt spid="2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
                                        </p:tgtEl>
                                        <p:attrNameLst>
                                          <p:attrName>style.visibility</p:attrName>
                                        </p:attrNameLst>
                                      </p:cBhvr>
                                      <p:to>
                                        <p:strVal val="visible"/>
                                      </p:to>
                                    </p:set>
                                    <p:animEffect filter="fade" transition="in">
                                      <p:cBhvr>
                                        <p:cTn dur="1000"/>
                                        <p:tgtEl>
                                          <p:spTgt spid="2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
                                        </p:tgtEl>
                                        <p:attrNameLst>
                                          <p:attrName>style.visibility</p:attrName>
                                        </p:attrNameLst>
                                      </p:cBhvr>
                                      <p:to>
                                        <p:strVal val="visible"/>
                                      </p:to>
                                    </p:set>
                                    <p:animEffect filter="fade" transition="in">
                                      <p:cBhvr>
                                        <p:cTn dur="1000"/>
                                        <p:tgtEl>
                                          <p:spTgt spid="2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20"/>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97" name="Google Shape;97;p20"/>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20"/>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20"/>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get started</a:t>
            </a:r>
            <a:endParaRPr b="1" sz="3600">
              <a:solidFill>
                <a:schemeClr val="lt1"/>
              </a:solidFill>
              <a:latin typeface="Signika"/>
              <a:ea typeface="Signika"/>
              <a:cs typeface="Signika"/>
              <a:sym typeface="Signika"/>
            </a:endParaRPr>
          </a:p>
        </p:txBody>
      </p:sp>
      <p:sp>
        <p:nvSpPr>
          <p:cNvPr id="100" name="Google Shape;100;p20"/>
          <p:cNvSpPr txBox="1"/>
          <p:nvPr/>
        </p:nvSpPr>
        <p:spPr>
          <a:xfrm>
            <a:off x="138050" y="3639450"/>
            <a:ext cx="83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chemeClr val="lt1"/>
                </a:solidFill>
                <a:latin typeface="Signika Light"/>
                <a:ea typeface="Signika Light"/>
                <a:cs typeface="Signika Light"/>
                <a:sym typeface="Signika Light"/>
              </a:rPr>
              <a:t>with a warm-up </a:t>
            </a:r>
            <a:endParaRPr sz="2400">
              <a:solidFill>
                <a:schemeClr val="lt1"/>
              </a:solidFill>
              <a:latin typeface="Signika Light"/>
              <a:ea typeface="Signika Light"/>
              <a:cs typeface="Signika Light"/>
              <a:sym typeface="Signika Light"/>
            </a:endParaRPr>
          </a:p>
        </p:txBody>
      </p:sp>
      <p:pic>
        <p:nvPicPr>
          <p:cNvPr id="101" name="Google Shape;101;p20"/>
          <p:cNvPicPr preferRelativeResize="0"/>
          <p:nvPr/>
        </p:nvPicPr>
        <p:blipFill>
          <a:blip r:embed="rId3">
            <a:alphaModFix/>
          </a:blip>
          <a:stretch>
            <a:fillRect/>
          </a:stretch>
        </p:blipFill>
        <p:spPr>
          <a:xfrm>
            <a:off x="8006400" y="136800"/>
            <a:ext cx="781200" cy="7812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38"/>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82" name="Google Shape;282;p38"/>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38"/>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38"/>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discuss!</a:t>
            </a:r>
            <a:endParaRPr b="1" sz="3600">
              <a:solidFill>
                <a:schemeClr val="lt1"/>
              </a:solidFill>
              <a:latin typeface="Signika"/>
              <a:ea typeface="Signika"/>
              <a:cs typeface="Signika"/>
              <a:sym typeface="Signika"/>
            </a:endParaRPr>
          </a:p>
        </p:txBody>
      </p:sp>
      <p:pic>
        <p:nvPicPr>
          <p:cNvPr id="285" name="Google Shape;285;p38"/>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pic>
        <p:nvPicPr>
          <p:cNvPr id="290" name="Google Shape;290;p39"/>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291" name="Google Shape;291;p39"/>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92" name="Google Shape;292;p39"/>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Discuss the questions.</a:t>
            </a:r>
            <a:endParaRPr b="1" sz="1800">
              <a:solidFill>
                <a:srgbClr val="000032"/>
              </a:solidFill>
              <a:latin typeface="Signika"/>
              <a:ea typeface="Signika"/>
              <a:cs typeface="Signika"/>
              <a:sym typeface="Signika"/>
            </a:endParaRPr>
          </a:p>
        </p:txBody>
      </p:sp>
      <p:sp>
        <p:nvSpPr>
          <p:cNvPr id="293" name="Google Shape;293;p39"/>
          <p:cNvSpPr txBox="1"/>
          <p:nvPr/>
        </p:nvSpPr>
        <p:spPr>
          <a:xfrm>
            <a:off x="1216800" y="918000"/>
            <a:ext cx="6214800" cy="34662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What do you think about the abilities of ChatGPT? Do you think the tool is good at helping people?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How could ChatGPT help with these tasks?</a:t>
            </a:r>
            <a:endParaRPr sz="1600">
              <a:solidFill>
                <a:schemeClr val="dk1"/>
              </a:solidFill>
              <a:latin typeface="Signika Light"/>
              <a:ea typeface="Signika Light"/>
              <a:cs typeface="Signika Light"/>
              <a:sym typeface="Signika Light"/>
            </a:endParaRPr>
          </a:p>
          <a:p>
            <a:pPr indent="-330200" lvl="1" marL="9144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planning a birthday party</a:t>
            </a:r>
            <a:endParaRPr sz="1600">
              <a:solidFill>
                <a:schemeClr val="dk1"/>
              </a:solidFill>
              <a:latin typeface="Signika Light"/>
              <a:ea typeface="Signika Light"/>
              <a:cs typeface="Signika Light"/>
              <a:sym typeface="Signika Light"/>
            </a:endParaRPr>
          </a:p>
          <a:p>
            <a:pPr indent="-330200" lvl="1" marL="9144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going sightseeing</a:t>
            </a:r>
            <a:endParaRPr sz="1600">
              <a:solidFill>
                <a:schemeClr val="dk1"/>
              </a:solidFill>
              <a:latin typeface="Signika Light"/>
              <a:ea typeface="Signika Light"/>
              <a:cs typeface="Signika Light"/>
              <a:sym typeface="Signika Light"/>
            </a:endParaRPr>
          </a:p>
          <a:p>
            <a:pPr indent="-330200" lvl="1" marL="9144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revising for a test</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Would you like to use ChatGPT for other activities mentioned in the video?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What else would you like to ask it?</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97" name="Shape 297"/>
        <p:cNvGrpSpPr/>
        <p:nvPr/>
      </p:nvGrpSpPr>
      <p:grpSpPr>
        <a:xfrm>
          <a:off x="0" y="0"/>
          <a:ext cx="0" cy="0"/>
          <a:chOff x="0" y="0"/>
          <a:chExt cx="0" cy="0"/>
        </a:xfrm>
      </p:grpSpPr>
      <p:sp>
        <p:nvSpPr>
          <p:cNvPr id="298" name="Google Shape;298;p40"/>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t>EXTRA TASK</a:t>
            </a:r>
            <a:endParaRPr/>
          </a:p>
        </p:txBody>
      </p:sp>
      <p:pic>
        <p:nvPicPr>
          <p:cNvPr id="299" name="Google Shape;299;p40"/>
          <p:cNvPicPr preferRelativeResize="0"/>
          <p:nvPr/>
        </p:nvPicPr>
        <p:blipFill>
          <a:blip r:embed="rId3">
            <a:alphaModFix/>
          </a:blip>
          <a:stretch>
            <a:fillRect/>
          </a:stretch>
        </p:blipFill>
        <p:spPr>
          <a:xfrm>
            <a:off x="8006400" y="137775"/>
            <a:ext cx="886968" cy="886968"/>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41"/>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05" name="Google Shape;305;p41"/>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41"/>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41"/>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think!</a:t>
            </a:r>
            <a:endParaRPr b="1" sz="3600">
              <a:solidFill>
                <a:schemeClr val="lt1"/>
              </a:solidFill>
              <a:latin typeface="Signika"/>
              <a:ea typeface="Signika"/>
              <a:cs typeface="Signika"/>
              <a:sym typeface="Signika"/>
            </a:endParaRPr>
          </a:p>
        </p:txBody>
      </p:sp>
      <p:pic>
        <p:nvPicPr>
          <p:cNvPr id="308" name="Google Shape;308;p41"/>
          <p:cNvPicPr preferRelativeResize="0"/>
          <p:nvPr/>
        </p:nvPicPr>
        <p:blipFill>
          <a:blip r:embed="rId3">
            <a:alphaModFix/>
          </a:blip>
          <a:stretch>
            <a:fillRect/>
          </a:stretch>
        </p:blipFill>
        <p:spPr>
          <a:xfrm>
            <a:off x="8006400" y="137775"/>
            <a:ext cx="886968" cy="886968"/>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pic>
        <p:nvPicPr>
          <p:cNvPr id="313" name="Google Shape;313;p42"/>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314" name="Google Shape;314;p42"/>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315" name="Google Shape;315;p42"/>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Look at some statements about ChatGPT and other AI. Choose the statement in each category that you most agree with. Explain your choice.</a:t>
            </a:r>
            <a:endParaRPr b="1" sz="1800">
              <a:solidFill>
                <a:srgbClr val="000032"/>
              </a:solidFill>
              <a:latin typeface="Signika"/>
              <a:ea typeface="Signika"/>
              <a:cs typeface="Signika"/>
              <a:sym typeface="Signika"/>
            </a:endParaRPr>
          </a:p>
        </p:txBody>
      </p:sp>
      <p:sp>
        <p:nvSpPr>
          <p:cNvPr id="316" name="Google Shape;316;p42"/>
          <p:cNvSpPr txBox="1"/>
          <p:nvPr/>
        </p:nvSpPr>
        <p:spPr>
          <a:xfrm>
            <a:off x="1216800" y="1299000"/>
            <a:ext cx="6855600" cy="2658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sz="1500">
                <a:solidFill>
                  <a:schemeClr val="dk1"/>
                </a:solidFill>
                <a:latin typeface="Signika Light"/>
                <a:ea typeface="Signika Light"/>
                <a:cs typeface="Signika Light"/>
                <a:sym typeface="Signika Light"/>
              </a:rPr>
              <a:t>CHATGPT AND HABITS</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People will get used to ChatGPT very quickly and they won’t be able to live without it – just like everyone uses search engines now.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ChatGPT makes mistakes but people will use it anyway. It’s just like with websites: they are full of errors and fake news but people still search for information online.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Most people don’t like new technologies and they won’t start using ChatGPT in the near future. </a:t>
            </a:r>
            <a:endParaRPr sz="1500">
              <a:solidFill>
                <a:schemeClr val="dk1"/>
              </a:solidFill>
              <a:latin typeface="Signika Light"/>
              <a:ea typeface="Signika Light"/>
              <a:cs typeface="Signika Light"/>
              <a:sym typeface="Signika Light"/>
            </a:endParaRPr>
          </a:p>
        </p:txBody>
      </p:sp>
      <p:sp>
        <p:nvSpPr>
          <p:cNvPr id="317" name="Google Shape;317;p42"/>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FFFFFF"/>
                </a:solidFill>
                <a:latin typeface="Signika"/>
                <a:ea typeface="Signika"/>
                <a:cs typeface="Signika"/>
                <a:sym typeface="Signika"/>
              </a:rPr>
              <a:t>part 1/2</a:t>
            </a:r>
            <a:endParaRPr>
              <a:solidFill>
                <a:srgbClr val="FFFFFF"/>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pic>
        <p:nvPicPr>
          <p:cNvPr id="322" name="Google Shape;322;p43"/>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323" name="Google Shape;323;p4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324" name="Google Shape;324;p43"/>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Look at some statements about ChatGPT and other AI. Choose the statement in each category that you most agree with. Explain your choice.</a:t>
            </a:r>
            <a:endParaRPr b="1" sz="1800">
              <a:solidFill>
                <a:srgbClr val="000032"/>
              </a:solidFill>
              <a:latin typeface="Signika"/>
              <a:ea typeface="Signika"/>
              <a:cs typeface="Signika"/>
              <a:sym typeface="Signika"/>
            </a:endParaRPr>
          </a:p>
        </p:txBody>
      </p:sp>
      <p:sp>
        <p:nvSpPr>
          <p:cNvPr id="325" name="Google Shape;325;p43"/>
          <p:cNvSpPr txBox="1"/>
          <p:nvPr/>
        </p:nvSpPr>
        <p:spPr>
          <a:xfrm>
            <a:off x="1216800" y="1070400"/>
            <a:ext cx="6904800" cy="1596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sz="1500">
                <a:solidFill>
                  <a:schemeClr val="dk1"/>
                </a:solidFill>
                <a:latin typeface="Signika Light"/>
                <a:ea typeface="Signika Light"/>
                <a:cs typeface="Signika Light"/>
                <a:sym typeface="Signika Light"/>
              </a:rPr>
              <a:t>AI AND PROFESSIONS</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AI will replace some professions.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AI will help most professions do their jobs more quickly.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AI will never be as good as people at doing their jobs. </a:t>
            </a:r>
            <a:endParaRPr sz="1500">
              <a:solidFill>
                <a:schemeClr val="dk1"/>
              </a:solidFill>
              <a:latin typeface="Signika Light"/>
              <a:ea typeface="Signika Light"/>
              <a:cs typeface="Signika Light"/>
              <a:sym typeface="Signika Light"/>
            </a:endParaRPr>
          </a:p>
        </p:txBody>
      </p:sp>
      <p:sp>
        <p:nvSpPr>
          <p:cNvPr id="326" name="Google Shape;326;p43"/>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FFFFFF"/>
                </a:solidFill>
                <a:latin typeface="Signika"/>
                <a:ea typeface="Signika"/>
                <a:cs typeface="Signika"/>
                <a:sym typeface="Signika"/>
              </a:rPr>
              <a:t>part 2/2</a:t>
            </a:r>
            <a:endParaRPr>
              <a:solidFill>
                <a:srgbClr val="FFFFFF"/>
              </a:solidFill>
            </a:endParaRPr>
          </a:p>
        </p:txBody>
      </p:sp>
      <p:sp>
        <p:nvSpPr>
          <p:cNvPr id="327" name="Google Shape;327;p43"/>
          <p:cNvSpPr txBox="1"/>
          <p:nvPr/>
        </p:nvSpPr>
        <p:spPr>
          <a:xfrm>
            <a:off x="1216800" y="2750100"/>
            <a:ext cx="6954900" cy="2127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sz="1500">
                <a:solidFill>
                  <a:schemeClr val="dk1"/>
                </a:solidFill>
                <a:latin typeface="Signika Light"/>
                <a:ea typeface="Signika Light"/>
                <a:cs typeface="Signika Light"/>
                <a:sym typeface="Signika Light"/>
              </a:rPr>
              <a:t>AI AND SOCIETY</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AI is everywhere. It is a valuable tool to deal with everyday tasks.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We should be really careful because AI is becoming smarter than us. Who knows what it will be able to do tomorrow?</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People talk about AI a lot but in fact it is not that smart. It might become smarter than people one day but it won’t happen in the near future.</a:t>
            </a:r>
            <a:endParaRPr sz="1500">
              <a:solidFill>
                <a:schemeClr val="dk1"/>
              </a:solidFill>
              <a:latin typeface="Signika Light"/>
              <a:ea typeface="Signika Light"/>
              <a:cs typeface="Signika Light"/>
              <a:sym typeface="Signika Light"/>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31" name="Shape 331"/>
        <p:cNvGrpSpPr/>
        <p:nvPr/>
      </p:nvGrpSpPr>
      <p:grpSpPr>
        <a:xfrm>
          <a:off x="0" y="0"/>
          <a:ext cx="0" cy="0"/>
          <a:chOff x="0" y="0"/>
          <a:chExt cx="0" cy="0"/>
        </a:xfrm>
      </p:grpSpPr>
      <p:sp>
        <p:nvSpPr>
          <p:cNvPr id="332" name="Google Shape;332;p44"/>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33" name="Google Shape;333;p4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4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44"/>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revise!</a:t>
            </a:r>
            <a:endParaRPr b="1" sz="3600">
              <a:solidFill>
                <a:schemeClr val="lt1"/>
              </a:solidFill>
              <a:latin typeface="Signika"/>
              <a:ea typeface="Signika"/>
              <a:cs typeface="Signika"/>
              <a:sym typeface="Signika"/>
            </a:endParaRPr>
          </a:p>
        </p:txBody>
      </p:sp>
      <p:pic>
        <p:nvPicPr>
          <p:cNvPr id="336" name="Google Shape;336;p44"/>
          <p:cNvPicPr preferRelativeResize="0"/>
          <p:nvPr/>
        </p:nvPicPr>
        <p:blipFill>
          <a:blip r:embed="rId3">
            <a:alphaModFix/>
          </a:blip>
          <a:stretch>
            <a:fillRect/>
          </a:stretch>
        </p:blipFill>
        <p:spPr>
          <a:xfrm>
            <a:off x="8062750" y="135850"/>
            <a:ext cx="886968" cy="886968"/>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40" name="Shape 340"/>
        <p:cNvGrpSpPr/>
        <p:nvPr/>
      </p:nvGrpSpPr>
      <p:grpSpPr>
        <a:xfrm>
          <a:off x="0" y="0"/>
          <a:ext cx="0" cy="0"/>
          <a:chOff x="0" y="0"/>
          <a:chExt cx="0" cy="0"/>
        </a:xfrm>
      </p:grpSpPr>
      <p:sp>
        <p:nvSpPr>
          <p:cNvPr id="341" name="Google Shape;341;p45"/>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342" name="Google Shape;342;p45"/>
          <p:cNvSpPr txBox="1"/>
          <p:nvPr/>
        </p:nvSpPr>
        <p:spPr>
          <a:xfrm>
            <a:off x="222175" y="277200"/>
            <a:ext cx="82503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Read the opinions about ChatGPT and consider how you would respond to them. Write your answers using one of the words or phrases in brackets. You can also use the language in the Useful Language box. </a:t>
            </a:r>
            <a:endParaRPr b="1" sz="1800">
              <a:solidFill>
                <a:srgbClr val="000032"/>
              </a:solidFill>
              <a:latin typeface="Signika"/>
              <a:ea typeface="Signika"/>
              <a:cs typeface="Signika"/>
              <a:sym typeface="Signika"/>
            </a:endParaRPr>
          </a:p>
        </p:txBody>
      </p:sp>
      <p:sp>
        <p:nvSpPr>
          <p:cNvPr id="343" name="Google Shape;343;p45"/>
          <p:cNvSpPr/>
          <p:nvPr/>
        </p:nvSpPr>
        <p:spPr>
          <a:xfrm>
            <a:off x="332454" y="1386100"/>
            <a:ext cx="993300" cy="302700"/>
          </a:xfrm>
          <a:prstGeom prst="rect">
            <a:avLst/>
          </a:prstGeom>
          <a:solidFill>
            <a:srgbClr val="60AE92"/>
          </a:solidFill>
          <a:ln cap="flat" cmpd="sng" w="9525">
            <a:solidFill>
              <a:srgbClr val="60AE9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rgbClr val="FFFFFF"/>
                </a:solidFill>
                <a:latin typeface="Signika"/>
                <a:ea typeface="Signika"/>
                <a:cs typeface="Signika"/>
                <a:sym typeface="Signika"/>
              </a:rPr>
              <a:t>EXAMPLE</a:t>
            </a:r>
            <a:endParaRPr>
              <a:solidFill>
                <a:srgbClr val="FFFFFF"/>
              </a:solidFill>
            </a:endParaRPr>
          </a:p>
        </p:txBody>
      </p:sp>
      <p:sp>
        <p:nvSpPr>
          <p:cNvPr id="344" name="Google Shape;344;p45"/>
          <p:cNvSpPr txBox="1"/>
          <p:nvPr/>
        </p:nvSpPr>
        <p:spPr>
          <a:xfrm>
            <a:off x="1445800" y="1320900"/>
            <a:ext cx="4456800" cy="3276000"/>
          </a:xfrm>
          <a:prstGeom prst="rect">
            <a:avLst/>
          </a:prstGeom>
          <a:noFill/>
          <a:ln>
            <a:noFill/>
          </a:ln>
        </p:spPr>
        <p:txBody>
          <a:bodyPr anchorCtr="0" anchor="t" bIns="91425" lIns="91425" spcFirstLastPara="1" rIns="91425" wrap="square" tIns="91425">
            <a:spAutoFit/>
          </a:bodyPr>
          <a:lstStyle/>
          <a:p>
            <a:pPr indent="0" lvl="0" marL="0" marR="228600" rtl="0" algn="l">
              <a:lnSpc>
                <a:spcPct val="115000"/>
              </a:lnSpc>
              <a:spcBef>
                <a:spcPts val="0"/>
              </a:spcBef>
              <a:spcAft>
                <a:spcPts val="0"/>
              </a:spcAft>
              <a:buNone/>
            </a:pPr>
            <a:r>
              <a:rPr lang="en-GB" sz="1500">
                <a:solidFill>
                  <a:srgbClr val="000032"/>
                </a:solidFill>
                <a:latin typeface="Signika Light"/>
                <a:ea typeface="Signika Light"/>
                <a:cs typeface="Signika Light"/>
                <a:sym typeface="Signika Light"/>
              </a:rPr>
              <a:t>It’s amazing how quickly technology moves forward. I can still remember the world without smartphones and the internet! (personalized, valuable) </a:t>
            </a:r>
            <a:endParaRPr sz="1500">
              <a:solidFill>
                <a:srgbClr val="000032"/>
              </a:solidFill>
              <a:latin typeface="Signika Light"/>
              <a:ea typeface="Signika Light"/>
              <a:cs typeface="Signika Light"/>
              <a:sym typeface="Signika Light"/>
            </a:endParaRPr>
          </a:p>
          <a:p>
            <a:pPr indent="0" lvl="0" marL="0" marR="228600" rtl="0" algn="l">
              <a:lnSpc>
                <a:spcPct val="115000"/>
              </a:lnSpc>
              <a:spcBef>
                <a:spcPts val="800"/>
              </a:spcBef>
              <a:spcAft>
                <a:spcPts val="0"/>
              </a:spcAft>
              <a:buNone/>
            </a:pPr>
            <a:r>
              <a:rPr i="1" lang="en-GB" sz="1500">
                <a:solidFill>
                  <a:srgbClr val="000032"/>
                </a:solidFill>
                <a:latin typeface="Signika Light"/>
                <a:ea typeface="Signika Light"/>
                <a:cs typeface="Signika Light"/>
                <a:sym typeface="Signika Light"/>
              </a:rPr>
              <a:t>I can remember the world without the internet, too! But I really like using new technologies. For example, I enjoy talking to ChatGPT because it gives </a:t>
            </a:r>
            <a:r>
              <a:rPr b="1" i="1" lang="en-GB" sz="1500">
                <a:solidFill>
                  <a:srgbClr val="000032"/>
                </a:solidFill>
                <a:latin typeface="Signika"/>
                <a:ea typeface="Signika"/>
                <a:cs typeface="Signika"/>
                <a:sym typeface="Signika"/>
              </a:rPr>
              <a:t>personalized </a:t>
            </a:r>
            <a:r>
              <a:rPr i="1" lang="en-GB" sz="1500">
                <a:solidFill>
                  <a:srgbClr val="000032"/>
                </a:solidFill>
                <a:latin typeface="Signika Light"/>
                <a:ea typeface="Signika Light"/>
                <a:cs typeface="Signika Light"/>
                <a:sym typeface="Signika Light"/>
              </a:rPr>
              <a:t>answers.</a:t>
            </a:r>
            <a:endParaRPr i="1" sz="1500">
              <a:solidFill>
                <a:srgbClr val="000032"/>
              </a:solidFill>
              <a:latin typeface="Signika Light"/>
              <a:ea typeface="Signika Light"/>
              <a:cs typeface="Signika Light"/>
              <a:sym typeface="Signika Light"/>
            </a:endParaRPr>
          </a:p>
          <a:p>
            <a:pPr indent="0" lvl="0" marL="0" marR="228600" rtl="0" algn="l">
              <a:lnSpc>
                <a:spcPct val="115000"/>
              </a:lnSpc>
              <a:spcBef>
                <a:spcPts val="800"/>
              </a:spcBef>
              <a:spcAft>
                <a:spcPts val="800"/>
              </a:spcAft>
              <a:buNone/>
            </a:pPr>
            <a:r>
              <a:rPr i="1" lang="en-GB" sz="1500">
                <a:solidFill>
                  <a:srgbClr val="000032"/>
                </a:solidFill>
                <a:latin typeface="Signika Light"/>
                <a:ea typeface="Signika Light"/>
                <a:cs typeface="Signika Light"/>
                <a:sym typeface="Signika Light"/>
              </a:rPr>
              <a:t>OR  I don’t think technology moves forward very quickly. I’m waiting for more </a:t>
            </a:r>
            <a:r>
              <a:rPr b="1" i="1" lang="en-GB" sz="1500">
                <a:solidFill>
                  <a:srgbClr val="000032"/>
                </a:solidFill>
                <a:latin typeface="Signika"/>
                <a:ea typeface="Signika"/>
                <a:cs typeface="Signika"/>
                <a:sym typeface="Signika"/>
              </a:rPr>
              <a:t>valuable </a:t>
            </a:r>
            <a:r>
              <a:rPr i="1" lang="en-GB" sz="1500">
                <a:solidFill>
                  <a:srgbClr val="000032"/>
                </a:solidFill>
                <a:latin typeface="Signika Light"/>
                <a:ea typeface="Signika Light"/>
                <a:cs typeface="Signika Light"/>
                <a:sym typeface="Signika Light"/>
              </a:rPr>
              <a:t>tools like ChatGPT that will make our lives easier. </a:t>
            </a:r>
            <a:endParaRPr i="1" sz="1500">
              <a:solidFill>
                <a:srgbClr val="000032"/>
              </a:solidFill>
              <a:latin typeface="Signika Light"/>
              <a:ea typeface="Signika Light"/>
              <a:cs typeface="Signika Light"/>
              <a:sym typeface="Signika Light"/>
            </a:endParaRPr>
          </a:p>
        </p:txBody>
      </p:sp>
      <p:sp>
        <p:nvSpPr>
          <p:cNvPr id="345" name="Google Shape;345;p45"/>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FFFFFF"/>
                </a:solidFill>
                <a:latin typeface="Signika"/>
                <a:ea typeface="Signika"/>
                <a:cs typeface="Signika"/>
                <a:sym typeface="Signika"/>
              </a:rPr>
              <a:t>part 1/2</a:t>
            </a:r>
            <a:endParaRPr>
              <a:solidFill>
                <a:srgbClr val="FFFFFF"/>
              </a:solidFill>
            </a:endParaRPr>
          </a:p>
        </p:txBody>
      </p:sp>
      <p:sp>
        <p:nvSpPr>
          <p:cNvPr id="346" name="Google Shape;346;p45"/>
          <p:cNvSpPr/>
          <p:nvPr/>
        </p:nvSpPr>
        <p:spPr>
          <a:xfrm>
            <a:off x="6312675" y="1277700"/>
            <a:ext cx="2479200" cy="3425700"/>
          </a:xfrm>
          <a:prstGeom prst="roundRect">
            <a:avLst>
              <a:gd fmla="val 6627" name="adj"/>
            </a:avLst>
          </a:prstGeom>
          <a:noFill/>
          <a:ln cap="flat" cmpd="sng" w="19050">
            <a:solidFill>
              <a:srgbClr val="F59A23"/>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GB" sz="1600">
                <a:solidFill>
                  <a:srgbClr val="F59A23"/>
                </a:solidFill>
                <a:latin typeface="Signika"/>
                <a:ea typeface="Signika"/>
                <a:cs typeface="Signika"/>
                <a:sym typeface="Signika"/>
              </a:rPr>
              <a:t>USEFUL LANGUAGE</a:t>
            </a:r>
            <a:br>
              <a:rPr b="1" lang="en-GB" sz="1600">
                <a:solidFill>
                  <a:srgbClr val="F59A23"/>
                </a:solidFill>
                <a:latin typeface="Signika"/>
                <a:ea typeface="Signika"/>
                <a:cs typeface="Signika"/>
                <a:sym typeface="Signika"/>
              </a:rPr>
            </a:br>
            <a:endParaRPr b="1" sz="1600">
              <a:solidFill>
                <a:srgbClr val="F59A23"/>
              </a:solidFill>
              <a:latin typeface="Signika"/>
              <a:ea typeface="Signika"/>
              <a:cs typeface="Signika"/>
              <a:sym typeface="Signika"/>
            </a:endParaRPr>
          </a:p>
          <a:p>
            <a:pPr indent="0" lvl="0" marL="0" marR="0" rtl="0" algn="ctr">
              <a:lnSpc>
                <a:spcPct val="100000"/>
              </a:lnSpc>
              <a:spcBef>
                <a:spcPts val="0"/>
              </a:spcBef>
              <a:spcAft>
                <a:spcPts val="0"/>
              </a:spcAft>
              <a:buNone/>
            </a:pPr>
            <a:r>
              <a:rPr lang="en-GB">
                <a:solidFill>
                  <a:srgbClr val="000032"/>
                </a:solidFill>
                <a:latin typeface="Signika Light"/>
                <a:ea typeface="Signika Light"/>
                <a:cs typeface="Signika Light"/>
                <a:sym typeface="Signika Light"/>
              </a:rPr>
              <a:t>I think so, too.</a:t>
            </a:r>
            <a:endParaRPr>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a:solidFill>
                  <a:srgbClr val="000032"/>
                </a:solidFill>
                <a:latin typeface="Signika Light"/>
                <a:ea typeface="Signika Light"/>
                <a:cs typeface="Signika Light"/>
                <a:sym typeface="Signika Light"/>
              </a:rPr>
              <a:t>I also think that…</a:t>
            </a:r>
            <a:endParaRPr>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a:solidFill>
                  <a:srgbClr val="000032"/>
                </a:solidFill>
                <a:latin typeface="Signika Light"/>
                <a:ea typeface="Signika Light"/>
                <a:cs typeface="Signika Light"/>
                <a:sym typeface="Signika Light"/>
              </a:rPr>
              <a:t>I agree.</a:t>
            </a:r>
            <a:endParaRPr>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a:solidFill>
                  <a:srgbClr val="000032"/>
                </a:solidFill>
                <a:latin typeface="Signika Light"/>
                <a:ea typeface="Signika Light"/>
                <a:cs typeface="Signika Light"/>
                <a:sym typeface="Signika Light"/>
              </a:rPr>
              <a:t>You’re right.</a:t>
            </a:r>
            <a:endParaRPr>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a:solidFill>
                  <a:srgbClr val="000032"/>
                </a:solidFill>
                <a:latin typeface="Signika Light"/>
                <a:ea typeface="Signika Light"/>
                <a:cs typeface="Signika Light"/>
                <a:sym typeface="Signika Light"/>
              </a:rPr>
              <a:t>In my opinion…</a:t>
            </a:r>
            <a:endParaRPr>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a:solidFill>
                  <a:srgbClr val="000032"/>
                </a:solidFill>
                <a:latin typeface="Signika Light"/>
                <a:ea typeface="Signika Light"/>
                <a:cs typeface="Signika Light"/>
                <a:sym typeface="Signika Light"/>
              </a:rPr>
              <a:t>I disagree.</a:t>
            </a:r>
            <a:endParaRPr>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a:solidFill>
                  <a:srgbClr val="000032"/>
                </a:solidFill>
                <a:latin typeface="Signika Light"/>
                <a:ea typeface="Signika Light"/>
                <a:cs typeface="Signika Light"/>
                <a:sym typeface="Signika Light"/>
              </a:rPr>
              <a:t>I don’t think that…</a:t>
            </a:r>
            <a:endParaRPr>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1000"/>
              </a:spcAft>
              <a:buNone/>
            </a:pPr>
            <a:r>
              <a:rPr lang="en-GB">
                <a:solidFill>
                  <a:srgbClr val="000032"/>
                </a:solidFill>
                <a:latin typeface="Signika Light"/>
                <a:ea typeface="Signika Light"/>
                <a:cs typeface="Signika Light"/>
                <a:sym typeface="Signika Light"/>
              </a:rPr>
              <a:t>I’m not sure I agree with you.</a:t>
            </a:r>
            <a:endParaRPr>
              <a:solidFill>
                <a:srgbClr val="000032"/>
              </a:solidFill>
              <a:latin typeface="Signika Light"/>
              <a:ea typeface="Signika Light"/>
              <a:cs typeface="Signika Light"/>
              <a:sym typeface="Signika Light"/>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50" name="Shape 350"/>
        <p:cNvGrpSpPr/>
        <p:nvPr/>
      </p:nvGrpSpPr>
      <p:grpSpPr>
        <a:xfrm>
          <a:off x="0" y="0"/>
          <a:ext cx="0" cy="0"/>
          <a:chOff x="0" y="0"/>
          <a:chExt cx="0" cy="0"/>
        </a:xfrm>
      </p:grpSpPr>
      <p:sp>
        <p:nvSpPr>
          <p:cNvPr id="351" name="Google Shape;351;p4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352" name="Google Shape;352;p46"/>
          <p:cNvSpPr txBox="1"/>
          <p:nvPr/>
        </p:nvSpPr>
        <p:spPr>
          <a:xfrm>
            <a:off x="222175" y="277200"/>
            <a:ext cx="82503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Read the opinions about ChatGPT and consider how you would respond to them. Write your answers using one of the words or phrases in brackets. You can also use the language in the Useful Language box. </a:t>
            </a:r>
            <a:endParaRPr b="1" sz="1800">
              <a:solidFill>
                <a:srgbClr val="000032"/>
              </a:solidFill>
              <a:latin typeface="Signika"/>
              <a:ea typeface="Signika"/>
              <a:cs typeface="Signika"/>
              <a:sym typeface="Signika"/>
            </a:endParaRPr>
          </a:p>
        </p:txBody>
      </p:sp>
      <p:sp>
        <p:nvSpPr>
          <p:cNvPr id="353" name="Google Shape;353;p46"/>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FFFFFF"/>
                </a:solidFill>
                <a:latin typeface="Signika"/>
                <a:ea typeface="Signika"/>
                <a:cs typeface="Signika"/>
                <a:sym typeface="Signika"/>
              </a:rPr>
              <a:t>part 2/2</a:t>
            </a:r>
            <a:endParaRPr>
              <a:solidFill>
                <a:srgbClr val="FFFFFF"/>
              </a:solidFill>
            </a:endParaRPr>
          </a:p>
        </p:txBody>
      </p:sp>
      <p:sp>
        <p:nvSpPr>
          <p:cNvPr id="354" name="Google Shape;354;p46"/>
          <p:cNvSpPr/>
          <p:nvPr/>
        </p:nvSpPr>
        <p:spPr>
          <a:xfrm>
            <a:off x="6312675" y="1277700"/>
            <a:ext cx="2479200" cy="3425700"/>
          </a:xfrm>
          <a:prstGeom prst="roundRect">
            <a:avLst>
              <a:gd fmla="val 6627" name="adj"/>
            </a:avLst>
          </a:prstGeom>
          <a:noFill/>
          <a:ln cap="flat" cmpd="sng" w="19050">
            <a:solidFill>
              <a:srgbClr val="F59A23"/>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GB" sz="1600">
                <a:solidFill>
                  <a:srgbClr val="F59A23"/>
                </a:solidFill>
                <a:latin typeface="Signika"/>
                <a:ea typeface="Signika"/>
                <a:cs typeface="Signika"/>
                <a:sym typeface="Signika"/>
              </a:rPr>
              <a:t>USEFUL LANGUAGE</a:t>
            </a:r>
            <a:br>
              <a:rPr b="1" lang="en-GB" sz="1600">
                <a:solidFill>
                  <a:srgbClr val="F59A23"/>
                </a:solidFill>
                <a:latin typeface="Signika"/>
                <a:ea typeface="Signika"/>
                <a:cs typeface="Signika"/>
                <a:sym typeface="Signika"/>
              </a:rPr>
            </a:br>
            <a:endParaRPr b="1" sz="1600">
              <a:solidFill>
                <a:srgbClr val="F59A23"/>
              </a:solidFill>
              <a:latin typeface="Signika"/>
              <a:ea typeface="Signika"/>
              <a:cs typeface="Signika"/>
              <a:sym typeface="Signika"/>
            </a:endParaRPr>
          </a:p>
          <a:p>
            <a:pPr indent="0" lvl="0" marL="0" marR="0" rtl="0" algn="ctr">
              <a:lnSpc>
                <a:spcPct val="100000"/>
              </a:lnSpc>
              <a:spcBef>
                <a:spcPts val="0"/>
              </a:spcBef>
              <a:spcAft>
                <a:spcPts val="0"/>
              </a:spcAft>
              <a:buNone/>
            </a:pPr>
            <a:r>
              <a:rPr lang="en-GB">
                <a:solidFill>
                  <a:srgbClr val="000032"/>
                </a:solidFill>
                <a:latin typeface="Signika Light"/>
                <a:ea typeface="Signika Light"/>
                <a:cs typeface="Signika Light"/>
                <a:sym typeface="Signika Light"/>
              </a:rPr>
              <a:t>I think so, too.</a:t>
            </a:r>
            <a:endParaRPr>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a:solidFill>
                  <a:srgbClr val="000032"/>
                </a:solidFill>
                <a:latin typeface="Signika Light"/>
                <a:ea typeface="Signika Light"/>
                <a:cs typeface="Signika Light"/>
                <a:sym typeface="Signika Light"/>
              </a:rPr>
              <a:t>I also think that…</a:t>
            </a:r>
            <a:endParaRPr>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a:solidFill>
                  <a:srgbClr val="000032"/>
                </a:solidFill>
                <a:latin typeface="Signika Light"/>
                <a:ea typeface="Signika Light"/>
                <a:cs typeface="Signika Light"/>
                <a:sym typeface="Signika Light"/>
              </a:rPr>
              <a:t>I agree.</a:t>
            </a:r>
            <a:endParaRPr>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a:solidFill>
                  <a:srgbClr val="000032"/>
                </a:solidFill>
                <a:latin typeface="Signika Light"/>
                <a:ea typeface="Signika Light"/>
                <a:cs typeface="Signika Light"/>
                <a:sym typeface="Signika Light"/>
              </a:rPr>
              <a:t>You’re right.</a:t>
            </a:r>
            <a:endParaRPr>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a:solidFill>
                  <a:srgbClr val="000032"/>
                </a:solidFill>
                <a:latin typeface="Signika Light"/>
                <a:ea typeface="Signika Light"/>
                <a:cs typeface="Signika Light"/>
                <a:sym typeface="Signika Light"/>
              </a:rPr>
              <a:t>In my opinion…</a:t>
            </a:r>
            <a:endParaRPr>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a:solidFill>
                  <a:srgbClr val="000032"/>
                </a:solidFill>
                <a:latin typeface="Signika Light"/>
                <a:ea typeface="Signika Light"/>
                <a:cs typeface="Signika Light"/>
                <a:sym typeface="Signika Light"/>
              </a:rPr>
              <a:t>I disagree.</a:t>
            </a:r>
            <a:endParaRPr>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a:solidFill>
                  <a:srgbClr val="000032"/>
                </a:solidFill>
                <a:latin typeface="Signika Light"/>
                <a:ea typeface="Signika Light"/>
                <a:cs typeface="Signika Light"/>
                <a:sym typeface="Signika Light"/>
              </a:rPr>
              <a:t>I don’t think that…</a:t>
            </a:r>
            <a:endParaRPr>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1000"/>
              </a:spcAft>
              <a:buNone/>
            </a:pPr>
            <a:r>
              <a:rPr lang="en-GB">
                <a:solidFill>
                  <a:srgbClr val="000032"/>
                </a:solidFill>
                <a:latin typeface="Signika Light"/>
                <a:ea typeface="Signika Light"/>
                <a:cs typeface="Signika Light"/>
                <a:sym typeface="Signika Light"/>
              </a:rPr>
              <a:t>I’m not sure I agree with you.</a:t>
            </a:r>
            <a:endParaRPr>
              <a:solidFill>
                <a:srgbClr val="000032"/>
              </a:solidFill>
              <a:latin typeface="Signika Light"/>
              <a:ea typeface="Signika Light"/>
              <a:cs typeface="Signika Light"/>
              <a:sym typeface="Signika Light"/>
            </a:endParaRPr>
          </a:p>
        </p:txBody>
      </p:sp>
      <p:sp>
        <p:nvSpPr>
          <p:cNvPr id="355" name="Google Shape;355;p46"/>
          <p:cNvSpPr txBox="1"/>
          <p:nvPr/>
        </p:nvSpPr>
        <p:spPr>
          <a:xfrm>
            <a:off x="222175" y="1226184"/>
            <a:ext cx="5941500" cy="3644100"/>
          </a:xfrm>
          <a:prstGeom prst="rect">
            <a:avLst/>
          </a:prstGeom>
          <a:noFill/>
          <a:ln>
            <a:noFill/>
          </a:ln>
        </p:spPr>
        <p:txBody>
          <a:bodyPr anchorCtr="0" anchor="t" bIns="91425" lIns="91425" spcFirstLastPara="1" rIns="91425" wrap="square" tIns="91425">
            <a:spAutoFit/>
          </a:bodyPr>
          <a:lstStyle/>
          <a:p>
            <a:pPr indent="-323850" lvl="0" marL="457200" marR="0" rtl="0" algn="l">
              <a:lnSpc>
                <a:spcPct val="115000"/>
              </a:lnSpc>
              <a:spcBef>
                <a:spcPts val="0"/>
              </a:spcBef>
              <a:spcAft>
                <a:spcPts val="0"/>
              </a:spcAft>
              <a:buClr>
                <a:srgbClr val="000032"/>
              </a:buClr>
              <a:buSzPts val="1500"/>
              <a:buFont typeface="Signika Light"/>
              <a:buAutoNum type="alphaUcPeriod"/>
            </a:pPr>
            <a:r>
              <a:rPr lang="en-GB" sz="1500">
                <a:solidFill>
                  <a:srgbClr val="000032"/>
                </a:solidFill>
                <a:latin typeface="Signika Light"/>
                <a:ea typeface="Signika Light"/>
                <a:cs typeface="Signika Light"/>
                <a:sym typeface="Signika Light"/>
              </a:rPr>
              <a:t>It looks like another search engine to me. You tell it what you need and it responds to your prompt. There is nothing special about it. (provide, available)</a:t>
            </a:r>
            <a:endParaRPr sz="1500">
              <a:solidFill>
                <a:srgbClr val="000032"/>
              </a:solidFill>
              <a:latin typeface="Signika Light"/>
              <a:ea typeface="Signika Light"/>
              <a:cs typeface="Signika Light"/>
              <a:sym typeface="Signika Light"/>
            </a:endParaRPr>
          </a:p>
          <a:p>
            <a:pPr indent="-323850" lvl="0" marL="457200" marR="0" rtl="0" algn="l">
              <a:lnSpc>
                <a:spcPct val="115000"/>
              </a:lnSpc>
              <a:spcBef>
                <a:spcPts val="600"/>
              </a:spcBef>
              <a:spcAft>
                <a:spcPts val="0"/>
              </a:spcAft>
              <a:buClr>
                <a:srgbClr val="000032"/>
              </a:buClr>
              <a:buSzPts val="1500"/>
              <a:buFont typeface="Signika Light"/>
              <a:buAutoNum type="alphaUcPeriod"/>
            </a:pPr>
            <a:r>
              <a:rPr lang="en-GB" sz="1500">
                <a:solidFill>
                  <a:srgbClr val="000032"/>
                </a:solidFill>
                <a:latin typeface="Signika Light"/>
                <a:ea typeface="Signika Light"/>
                <a:cs typeface="Signika Light"/>
                <a:sym typeface="Signika Light"/>
              </a:rPr>
              <a:t>I don’t think ChatGPT will ever be a therapist. People should be careful about how they use it – it’s just a machine, not an expert. (tool, figure out)</a:t>
            </a:r>
            <a:endParaRPr sz="1500">
              <a:solidFill>
                <a:srgbClr val="000032"/>
              </a:solidFill>
              <a:latin typeface="Signika Light"/>
              <a:ea typeface="Signika Light"/>
              <a:cs typeface="Signika Light"/>
              <a:sym typeface="Signika Light"/>
            </a:endParaRPr>
          </a:p>
          <a:p>
            <a:pPr indent="-323850" lvl="0" marL="457200" marR="0" rtl="0" algn="l">
              <a:lnSpc>
                <a:spcPct val="115000"/>
              </a:lnSpc>
              <a:spcBef>
                <a:spcPts val="600"/>
              </a:spcBef>
              <a:spcAft>
                <a:spcPts val="0"/>
              </a:spcAft>
              <a:buClr>
                <a:srgbClr val="000032"/>
              </a:buClr>
              <a:buSzPts val="1500"/>
              <a:buFont typeface="Signika Light"/>
              <a:buAutoNum type="alphaUcPeriod"/>
            </a:pPr>
            <a:r>
              <a:rPr lang="en-GB" sz="1500">
                <a:solidFill>
                  <a:srgbClr val="000032"/>
                </a:solidFill>
                <a:latin typeface="Signika Light"/>
                <a:ea typeface="Signika Light"/>
                <a:cs typeface="Signika Light"/>
                <a:sym typeface="Signika Light"/>
              </a:rPr>
              <a:t>It scares me to see what ChatGPT can do. And talking to it feels like talking to a human being! (prompts, expert advice)</a:t>
            </a:r>
            <a:endParaRPr sz="1500">
              <a:solidFill>
                <a:srgbClr val="000032"/>
              </a:solidFill>
              <a:latin typeface="Signika Light"/>
              <a:ea typeface="Signika Light"/>
              <a:cs typeface="Signika Light"/>
              <a:sym typeface="Signika Light"/>
            </a:endParaRPr>
          </a:p>
          <a:p>
            <a:pPr indent="-323850" lvl="0" marL="457200" marR="0" rtl="0" algn="l">
              <a:lnSpc>
                <a:spcPct val="115000"/>
              </a:lnSpc>
              <a:spcBef>
                <a:spcPts val="600"/>
              </a:spcBef>
              <a:spcAft>
                <a:spcPts val="0"/>
              </a:spcAft>
              <a:buClr>
                <a:srgbClr val="000032"/>
              </a:buClr>
              <a:buSzPts val="1500"/>
              <a:buFont typeface="Signika Light"/>
              <a:buAutoNum type="alphaUcPeriod"/>
            </a:pPr>
            <a:r>
              <a:rPr lang="en-GB" sz="1500">
                <a:solidFill>
                  <a:srgbClr val="000032"/>
                </a:solidFill>
                <a:latin typeface="Signika Light"/>
                <a:ea typeface="Signika Light"/>
                <a:cs typeface="Signika Light"/>
                <a:sym typeface="Signika Light"/>
              </a:rPr>
              <a:t>ChatGPT is unbelievable! The information it provides is always personalized. This tool will change the world! (respond, figure out)</a:t>
            </a:r>
            <a:endParaRPr sz="1500">
              <a:solidFill>
                <a:srgbClr val="000032"/>
              </a:solidFill>
              <a:latin typeface="Signika Light"/>
              <a:ea typeface="Signika Light"/>
              <a:cs typeface="Signika Light"/>
              <a:sym typeface="Signika Light"/>
            </a:endParaRPr>
          </a:p>
          <a:p>
            <a:pPr indent="-323850" lvl="0" marL="457200" marR="0" rtl="0" algn="l">
              <a:lnSpc>
                <a:spcPct val="115000"/>
              </a:lnSpc>
              <a:spcBef>
                <a:spcPts val="600"/>
              </a:spcBef>
              <a:spcAft>
                <a:spcPts val="600"/>
              </a:spcAft>
              <a:buClr>
                <a:srgbClr val="000032"/>
              </a:buClr>
              <a:buSzPts val="1500"/>
              <a:buFont typeface="Signika Light"/>
              <a:buAutoNum type="alphaUcPeriod"/>
            </a:pPr>
            <a:r>
              <a:rPr lang="en-GB" sz="1500">
                <a:solidFill>
                  <a:srgbClr val="000032"/>
                </a:solidFill>
                <a:latin typeface="Signika Light"/>
                <a:ea typeface="Signika Light"/>
                <a:cs typeface="Signika Light"/>
                <a:sym typeface="Signika Light"/>
              </a:rPr>
              <a:t>ChatGPT can do the things I do at work every day. I will probably lose my job soon! (prompts, respond)</a:t>
            </a:r>
            <a:endParaRPr sz="1500">
              <a:solidFill>
                <a:srgbClr val="000032"/>
              </a:solidFill>
              <a:latin typeface="Signika Light"/>
              <a:ea typeface="Signika Light"/>
              <a:cs typeface="Signika Light"/>
              <a:sym typeface="Signika Light"/>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59" name="Shape 359"/>
        <p:cNvGrpSpPr/>
        <p:nvPr/>
      </p:nvGrpSpPr>
      <p:grpSpPr>
        <a:xfrm>
          <a:off x="0" y="0"/>
          <a:ext cx="0" cy="0"/>
          <a:chOff x="0" y="0"/>
          <a:chExt cx="0" cy="0"/>
        </a:xfrm>
      </p:grpSpPr>
      <p:sp>
        <p:nvSpPr>
          <p:cNvPr id="360" name="Google Shape;360;p47"/>
          <p:cNvSpPr txBox="1"/>
          <p:nvPr/>
        </p:nvSpPr>
        <p:spPr>
          <a:xfrm>
            <a:off x="1216800" y="918000"/>
            <a:ext cx="6667800" cy="2776200"/>
          </a:xfrm>
          <a:prstGeom prst="rect">
            <a:avLst/>
          </a:prstGeom>
          <a:noFill/>
          <a:ln>
            <a:noFill/>
          </a:ln>
        </p:spPr>
        <p:txBody>
          <a:bodyPr anchorCtr="0" anchor="t" bIns="91425" lIns="91425" spcFirstLastPara="1" rIns="91425" wrap="square" tIns="91425">
            <a:spAutoFit/>
          </a:bodyPr>
          <a:lstStyle/>
          <a:p>
            <a:pPr indent="-317500" lvl="0" marL="457200" marR="0" rtl="0" algn="l">
              <a:lnSpc>
                <a:spcPct val="115000"/>
              </a:lnSpc>
              <a:spcBef>
                <a:spcPts val="1000"/>
              </a:spcBef>
              <a:spcAft>
                <a:spcPts val="0"/>
              </a:spcAft>
              <a:buClr>
                <a:srgbClr val="000032"/>
              </a:buClr>
              <a:buSzPts val="1400"/>
              <a:buFont typeface="Signika Light"/>
              <a:buAutoNum type="alphaUcPeriod"/>
            </a:pPr>
            <a:r>
              <a:rPr lang="en-GB">
                <a:solidFill>
                  <a:srgbClr val="000032"/>
                </a:solidFill>
                <a:latin typeface="Signika Light"/>
                <a:ea typeface="Signika Light"/>
                <a:cs typeface="Signika Light"/>
                <a:sym typeface="Signika Light"/>
              </a:rPr>
              <a:t>It looks like another search engine to me. You tell it what you need and it responds to your prompt. There is nothing special about it. (provide, available)</a:t>
            </a:r>
            <a:endParaRPr>
              <a:solidFill>
                <a:srgbClr val="000032"/>
              </a:solidFill>
              <a:latin typeface="Signika Light"/>
              <a:ea typeface="Signika Light"/>
              <a:cs typeface="Signika Light"/>
              <a:sym typeface="Signika Light"/>
            </a:endParaRPr>
          </a:p>
          <a:p>
            <a:pPr indent="0" lvl="0" marL="457200" marR="0" rtl="0" algn="l">
              <a:lnSpc>
                <a:spcPct val="115000"/>
              </a:lnSpc>
              <a:spcBef>
                <a:spcPts val="1000"/>
              </a:spcBef>
              <a:spcAft>
                <a:spcPts val="0"/>
              </a:spcAft>
              <a:buNone/>
            </a:pPr>
            <a:r>
              <a:t/>
            </a:r>
            <a:endParaRPr>
              <a:solidFill>
                <a:srgbClr val="000032"/>
              </a:solidFill>
              <a:latin typeface="Signika Light"/>
              <a:ea typeface="Signika Light"/>
              <a:cs typeface="Signika Light"/>
              <a:sym typeface="Signika Light"/>
            </a:endParaRPr>
          </a:p>
          <a:p>
            <a:pPr indent="0" lvl="0" marL="457200" marR="0" rtl="0" algn="l">
              <a:lnSpc>
                <a:spcPct val="115000"/>
              </a:lnSpc>
              <a:spcBef>
                <a:spcPts val="1000"/>
              </a:spcBef>
              <a:spcAft>
                <a:spcPts val="0"/>
              </a:spcAft>
              <a:buNone/>
            </a:pPr>
            <a:r>
              <a:t/>
            </a:r>
            <a:endParaRPr>
              <a:solidFill>
                <a:srgbClr val="000032"/>
              </a:solidFill>
              <a:latin typeface="Signika Light"/>
              <a:ea typeface="Signika Light"/>
              <a:cs typeface="Signika Light"/>
              <a:sym typeface="Signika Light"/>
            </a:endParaRPr>
          </a:p>
          <a:p>
            <a:pPr indent="0" lvl="0" marL="0" marR="0" rtl="0" algn="l">
              <a:lnSpc>
                <a:spcPct val="115000"/>
              </a:lnSpc>
              <a:spcBef>
                <a:spcPts val="1000"/>
              </a:spcBef>
              <a:spcAft>
                <a:spcPts val="0"/>
              </a:spcAft>
              <a:buNone/>
            </a:pPr>
            <a:r>
              <a:t/>
            </a:r>
            <a:endParaRPr>
              <a:solidFill>
                <a:srgbClr val="000032"/>
              </a:solidFill>
              <a:latin typeface="Signika Light"/>
              <a:ea typeface="Signika Light"/>
              <a:cs typeface="Signika Light"/>
              <a:sym typeface="Signika Light"/>
            </a:endParaRPr>
          </a:p>
          <a:p>
            <a:pPr indent="0" lvl="0" marL="0" marR="0" rtl="0" algn="l">
              <a:lnSpc>
                <a:spcPct val="115000"/>
              </a:lnSpc>
              <a:spcBef>
                <a:spcPts val="1000"/>
              </a:spcBef>
              <a:spcAft>
                <a:spcPts val="0"/>
              </a:spcAft>
              <a:buNone/>
            </a:pPr>
            <a:r>
              <a:t/>
            </a:r>
            <a:endParaRPr>
              <a:solidFill>
                <a:srgbClr val="000032"/>
              </a:solidFill>
              <a:latin typeface="Signika Light"/>
              <a:ea typeface="Signika Light"/>
              <a:cs typeface="Signika Light"/>
              <a:sym typeface="Signika Light"/>
            </a:endParaRPr>
          </a:p>
          <a:p>
            <a:pPr indent="-317500" lvl="0" marL="457200" marR="0" rtl="0" algn="l">
              <a:lnSpc>
                <a:spcPct val="115000"/>
              </a:lnSpc>
              <a:spcBef>
                <a:spcPts val="1000"/>
              </a:spcBef>
              <a:spcAft>
                <a:spcPts val="0"/>
              </a:spcAft>
              <a:buClr>
                <a:srgbClr val="000032"/>
              </a:buClr>
              <a:buSzPts val="1400"/>
              <a:buFont typeface="Signika Light"/>
              <a:buAutoNum type="alphaUcPeriod"/>
            </a:pPr>
            <a:r>
              <a:rPr lang="en-GB">
                <a:solidFill>
                  <a:srgbClr val="000032"/>
                </a:solidFill>
                <a:latin typeface="Signika Light"/>
                <a:ea typeface="Signika Light"/>
                <a:cs typeface="Signika Light"/>
                <a:sym typeface="Signika Light"/>
              </a:rPr>
              <a:t>I don’t think ChatGPT will ever be a therapist. People should be careful about how they use it – it’s just a machine, not an expert. (tool, figure out)</a:t>
            </a:r>
            <a:endParaRPr>
              <a:solidFill>
                <a:srgbClr val="000032"/>
              </a:solidFill>
              <a:latin typeface="Signika Light"/>
              <a:ea typeface="Signika Light"/>
              <a:cs typeface="Signika Light"/>
              <a:sym typeface="Signika Light"/>
            </a:endParaRPr>
          </a:p>
        </p:txBody>
      </p:sp>
      <p:sp>
        <p:nvSpPr>
          <p:cNvPr id="361" name="Google Shape;361;p47"/>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362" name="Google Shape;362;p47"/>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Let’s see some possible </a:t>
            </a:r>
            <a:r>
              <a:rPr b="1" lang="en-GB" sz="1800">
                <a:solidFill>
                  <a:srgbClr val="000032"/>
                </a:solidFill>
                <a:latin typeface="Signika"/>
                <a:ea typeface="Signika"/>
                <a:cs typeface="Signika"/>
                <a:sym typeface="Signika"/>
              </a:rPr>
              <a:t>answers</a:t>
            </a:r>
            <a:r>
              <a:rPr b="1" lang="en-GB" sz="1800">
                <a:solidFill>
                  <a:srgbClr val="000032"/>
                </a:solidFill>
                <a:latin typeface="Signika"/>
                <a:ea typeface="Signika"/>
                <a:cs typeface="Signika"/>
                <a:sym typeface="Signika"/>
              </a:rPr>
              <a:t>. </a:t>
            </a:r>
            <a:endParaRPr b="1" sz="1800">
              <a:solidFill>
                <a:srgbClr val="000032"/>
              </a:solidFill>
              <a:latin typeface="Signika"/>
              <a:ea typeface="Signika"/>
              <a:cs typeface="Signika"/>
              <a:sym typeface="Signika"/>
            </a:endParaRPr>
          </a:p>
        </p:txBody>
      </p:sp>
      <p:sp>
        <p:nvSpPr>
          <p:cNvPr id="363" name="Google Shape;363;p47"/>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FFFFFF"/>
                </a:solidFill>
                <a:latin typeface="Signika"/>
                <a:ea typeface="Signika"/>
                <a:cs typeface="Signika"/>
                <a:sym typeface="Signika"/>
              </a:rPr>
              <a:t>part 1/3</a:t>
            </a:r>
            <a:endParaRPr>
              <a:solidFill>
                <a:srgbClr val="FFFFFF"/>
              </a:solidFill>
            </a:endParaRPr>
          </a:p>
        </p:txBody>
      </p:sp>
      <p:sp>
        <p:nvSpPr>
          <p:cNvPr id="364" name="Google Shape;364;p47"/>
          <p:cNvSpPr txBox="1"/>
          <p:nvPr/>
        </p:nvSpPr>
        <p:spPr>
          <a:xfrm>
            <a:off x="1668500" y="1493825"/>
            <a:ext cx="6134700" cy="1519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000"/>
              </a:spcBef>
              <a:spcAft>
                <a:spcPts val="0"/>
              </a:spcAft>
              <a:buNone/>
            </a:pPr>
            <a:r>
              <a:rPr lang="en-GB">
                <a:solidFill>
                  <a:schemeClr val="dk1"/>
                </a:solidFill>
                <a:highlight>
                  <a:schemeClr val="accent6"/>
                </a:highlight>
                <a:latin typeface="Signika Light"/>
                <a:ea typeface="Signika Light"/>
                <a:cs typeface="Signika Light"/>
                <a:sym typeface="Signika Light"/>
              </a:rPr>
              <a:t>I disagree. In my opinion ChatGPT can </a:t>
            </a:r>
            <a:r>
              <a:rPr b="1" lang="en-GB">
                <a:solidFill>
                  <a:schemeClr val="dk1"/>
                </a:solidFill>
                <a:highlight>
                  <a:schemeClr val="accent6"/>
                </a:highlight>
                <a:latin typeface="Signika"/>
                <a:ea typeface="Signika"/>
                <a:cs typeface="Signika"/>
                <a:sym typeface="Signika"/>
              </a:rPr>
              <a:t>provide </a:t>
            </a:r>
            <a:r>
              <a:rPr lang="en-GB">
                <a:solidFill>
                  <a:schemeClr val="dk1"/>
                </a:solidFill>
                <a:highlight>
                  <a:schemeClr val="accent6"/>
                </a:highlight>
                <a:latin typeface="Signika Light"/>
                <a:ea typeface="Signika Light"/>
                <a:cs typeface="Signika Light"/>
                <a:sym typeface="Signika Light"/>
              </a:rPr>
              <a:t>more information than a search engine. And when you use it, you don’t need to go to several different websites so you can find information faster. </a:t>
            </a:r>
            <a:endParaRPr>
              <a:solidFill>
                <a:schemeClr val="dk1"/>
              </a:solidFill>
              <a:highlight>
                <a:schemeClr val="accent6"/>
              </a:highlight>
              <a:latin typeface="Signika Light"/>
              <a:ea typeface="Signika Light"/>
              <a:cs typeface="Signika Light"/>
              <a:sym typeface="Signika Light"/>
            </a:endParaRPr>
          </a:p>
          <a:p>
            <a:pPr indent="0" lvl="0" marL="0" rtl="0" algn="l">
              <a:lnSpc>
                <a:spcPct val="115000"/>
              </a:lnSpc>
              <a:spcBef>
                <a:spcPts val="1000"/>
              </a:spcBef>
              <a:spcAft>
                <a:spcPts val="600"/>
              </a:spcAft>
              <a:buNone/>
            </a:pPr>
            <a:r>
              <a:rPr lang="en-GB">
                <a:solidFill>
                  <a:schemeClr val="dk1"/>
                </a:solidFill>
                <a:highlight>
                  <a:schemeClr val="accent6"/>
                </a:highlight>
                <a:latin typeface="Signika Light"/>
                <a:ea typeface="Signika Light"/>
                <a:cs typeface="Signika Light"/>
                <a:sym typeface="Signika Light"/>
              </a:rPr>
              <a:t>OR I also think that it is similar to a search engine because it gives you answers to your questions and is </a:t>
            </a:r>
            <a:r>
              <a:rPr b="1" lang="en-GB">
                <a:solidFill>
                  <a:schemeClr val="dk1"/>
                </a:solidFill>
                <a:highlight>
                  <a:schemeClr val="accent6"/>
                </a:highlight>
                <a:latin typeface="Signika"/>
                <a:ea typeface="Signika"/>
                <a:cs typeface="Signika"/>
                <a:sym typeface="Signika"/>
              </a:rPr>
              <a:t>available </a:t>
            </a:r>
            <a:r>
              <a:rPr lang="en-GB">
                <a:solidFill>
                  <a:schemeClr val="dk1"/>
                </a:solidFill>
                <a:highlight>
                  <a:schemeClr val="accent6"/>
                </a:highlight>
                <a:latin typeface="Signika Light"/>
                <a:ea typeface="Signika Light"/>
                <a:cs typeface="Signika Light"/>
                <a:sym typeface="Signika Light"/>
              </a:rPr>
              <a:t>24/7. </a:t>
            </a:r>
            <a:endParaRPr>
              <a:latin typeface="Signika"/>
              <a:ea typeface="Signika"/>
              <a:cs typeface="Signika"/>
              <a:sym typeface="Signika"/>
            </a:endParaRPr>
          </a:p>
        </p:txBody>
      </p:sp>
      <p:sp>
        <p:nvSpPr>
          <p:cNvPr id="365" name="Google Shape;365;p47"/>
          <p:cNvSpPr txBox="1"/>
          <p:nvPr/>
        </p:nvSpPr>
        <p:spPr>
          <a:xfrm>
            <a:off x="1668500" y="3556550"/>
            <a:ext cx="6241200" cy="1272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000"/>
              </a:spcBef>
              <a:spcAft>
                <a:spcPts val="0"/>
              </a:spcAft>
              <a:buNone/>
            </a:pPr>
            <a:r>
              <a:rPr lang="en-GB">
                <a:solidFill>
                  <a:schemeClr val="dk1"/>
                </a:solidFill>
                <a:highlight>
                  <a:schemeClr val="accent6"/>
                </a:highlight>
                <a:latin typeface="Signika Light"/>
                <a:ea typeface="Signika Light"/>
                <a:cs typeface="Signika Light"/>
                <a:sym typeface="Signika Light"/>
              </a:rPr>
              <a:t>I think so, too. ChatGPT is a valuable </a:t>
            </a:r>
            <a:r>
              <a:rPr b="1" lang="en-GB">
                <a:solidFill>
                  <a:schemeClr val="dk1"/>
                </a:solidFill>
                <a:highlight>
                  <a:schemeClr val="accent6"/>
                </a:highlight>
                <a:latin typeface="Signika"/>
                <a:ea typeface="Signika"/>
                <a:cs typeface="Signika"/>
                <a:sym typeface="Signika"/>
              </a:rPr>
              <a:t>tool </a:t>
            </a:r>
            <a:r>
              <a:rPr lang="en-GB">
                <a:solidFill>
                  <a:schemeClr val="dk1"/>
                </a:solidFill>
                <a:highlight>
                  <a:schemeClr val="accent6"/>
                </a:highlight>
                <a:latin typeface="Signika Light"/>
                <a:ea typeface="Signika Light"/>
                <a:cs typeface="Signika Light"/>
                <a:sym typeface="Signika Light"/>
              </a:rPr>
              <a:t>but it will never replace a person. </a:t>
            </a:r>
            <a:endParaRPr>
              <a:solidFill>
                <a:schemeClr val="dk1"/>
              </a:solidFill>
              <a:highlight>
                <a:schemeClr val="accent6"/>
              </a:highlight>
              <a:latin typeface="Signika Light"/>
              <a:ea typeface="Signika Light"/>
              <a:cs typeface="Signika Light"/>
              <a:sym typeface="Signika Light"/>
            </a:endParaRPr>
          </a:p>
          <a:p>
            <a:pPr indent="0" lvl="0" marL="0" rtl="0" algn="l">
              <a:lnSpc>
                <a:spcPct val="115000"/>
              </a:lnSpc>
              <a:spcBef>
                <a:spcPts val="1000"/>
              </a:spcBef>
              <a:spcAft>
                <a:spcPts val="600"/>
              </a:spcAft>
              <a:buNone/>
            </a:pPr>
            <a:r>
              <a:rPr lang="en-GB">
                <a:solidFill>
                  <a:schemeClr val="dk1"/>
                </a:solidFill>
                <a:highlight>
                  <a:schemeClr val="accent6"/>
                </a:highlight>
                <a:latin typeface="Signika Light"/>
                <a:ea typeface="Signika Light"/>
                <a:cs typeface="Signika Light"/>
                <a:sym typeface="Signika Light"/>
              </a:rPr>
              <a:t>OR I’m not sure I agree with you. Maybe it will be a better therapist than people? It can </a:t>
            </a:r>
            <a:r>
              <a:rPr b="1" lang="en-GB">
                <a:solidFill>
                  <a:schemeClr val="dk1"/>
                </a:solidFill>
                <a:highlight>
                  <a:schemeClr val="accent6"/>
                </a:highlight>
                <a:latin typeface="Signika"/>
                <a:ea typeface="Signika"/>
                <a:cs typeface="Signika"/>
                <a:sym typeface="Signika"/>
              </a:rPr>
              <a:t>figure out </a:t>
            </a:r>
            <a:r>
              <a:rPr lang="en-GB">
                <a:solidFill>
                  <a:schemeClr val="dk1"/>
                </a:solidFill>
                <a:highlight>
                  <a:schemeClr val="accent6"/>
                </a:highlight>
                <a:latin typeface="Signika Light"/>
                <a:ea typeface="Signika Light"/>
                <a:cs typeface="Signika Light"/>
                <a:sym typeface="Signika Light"/>
              </a:rPr>
              <a:t>what to do in any situation and people sometimes don’t know what the best solution is.  </a:t>
            </a:r>
            <a:endParaRPr>
              <a:solidFill>
                <a:schemeClr val="dk1"/>
              </a:solidFill>
              <a:latin typeface="Signika Light"/>
              <a:ea typeface="Signika Light"/>
              <a:cs typeface="Signika Light"/>
              <a:sym typeface="Signika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4"/>
                                        </p:tgtEl>
                                        <p:attrNameLst>
                                          <p:attrName>style.visibility</p:attrName>
                                        </p:attrNameLst>
                                      </p:cBhvr>
                                      <p:to>
                                        <p:strVal val="visible"/>
                                      </p:to>
                                    </p:set>
                                    <p:animEffect filter="fade" transition="in">
                                      <p:cBhvr>
                                        <p:cTn dur="1000"/>
                                        <p:tgtEl>
                                          <p:spTgt spid="3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5"/>
                                        </p:tgtEl>
                                        <p:attrNameLst>
                                          <p:attrName>style.visibility</p:attrName>
                                        </p:attrNameLst>
                                      </p:cBhvr>
                                      <p:to>
                                        <p:strVal val="visible"/>
                                      </p:to>
                                    </p:set>
                                    <p:animEffect filter="fade" transition="in">
                                      <p:cBhvr>
                                        <p:cTn dur="1000"/>
                                        <p:tgtEl>
                                          <p:spTgt spid="3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1"/>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07" name="Google Shape;107;p21"/>
          <p:cNvSpPr txBox="1"/>
          <p:nvPr/>
        </p:nvSpPr>
        <p:spPr>
          <a:xfrm>
            <a:off x="222175" y="277200"/>
            <a:ext cx="7757400" cy="46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List three things you would need to do in each of these situations.</a:t>
            </a:r>
            <a:endParaRPr b="1" sz="1800">
              <a:solidFill>
                <a:srgbClr val="000032"/>
              </a:solidFill>
              <a:latin typeface="Signika"/>
              <a:ea typeface="Signika"/>
              <a:cs typeface="Signika"/>
              <a:sym typeface="Signika"/>
            </a:endParaRPr>
          </a:p>
        </p:txBody>
      </p:sp>
      <p:sp>
        <p:nvSpPr>
          <p:cNvPr id="108" name="Google Shape;108;p21"/>
          <p:cNvSpPr txBox="1"/>
          <p:nvPr/>
        </p:nvSpPr>
        <p:spPr>
          <a:xfrm>
            <a:off x="1216800" y="1339175"/>
            <a:ext cx="5087700" cy="1169700"/>
          </a:xfrm>
          <a:prstGeom prst="rect">
            <a:avLst/>
          </a:prstGeom>
          <a:noFill/>
          <a:ln>
            <a:noFill/>
          </a:ln>
        </p:spPr>
        <p:txBody>
          <a:bodyPr anchorCtr="0" anchor="t" bIns="91425" lIns="91425" spcFirstLastPara="1" rIns="91425" wrap="square" tIns="91425">
            <a:spAutoFit/>
          </a:bodyPr>
          <a:lstStyle/>
          <a:p>
            <a:pPr indent="-330200" lvl="0" marL="457200" rtl="0" algn="l">
              <a:lnSpc>
                <a:spcPct val="150000"/>
              </a:lnSpc>
              <a:spcBef>
                <a:spcPts val="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you are planning a birthday party</a:t>
            </a:r>
            <a:endParaRPr sz="1600">
              <a:solidFill>
                <a:schemeClr val="dk1"/>
              </a:solidFill>
              <a:latin typeface="Signika Light"/>
              <a:ea typeface="Signika Light"/>
              <a:cs typeface="Signika Light"/>
              <a:sym typeface="Signika Light"/>
            </a:endParaRPr>
          </a:p>
          <a:p>
            <a:pPr indent="-330200" lvl="0" marL="457200" rtl="0" algn="l">
              <a:lnSpc>
                <a:spcPct val="150000"/>
              </a:lnSpc>
              <a:spcBef>
                <a:spcPts val="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you want to do some sightseeing</a:t>
            </a:r>
            <a:endParaRPr sz="1600">
              <a:solidFill>
                <a:schemeClr val="dk1"/>
              </a:solidFill>
              <a:latin typeface="Signika Light"/>
              <a:ea typeface="Signika Light"/>
              <a:cs typeface="Signika Light"/>
              <a:sym typeface="Signika Light"/>
            </a:endParaRPr>
          </a:p>
          <a:p>
            <a:pPr indent="-330200" lvl="0" marL="457200" rtl="0" algn="l">
              <a:lnSpc>
                <a:spcPct val="150000"/>
              </a:lnSpc>
              <a:spcBef>
                <a:spcPts val="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you should revise for a test</a:t>
            </a:r>
            <a:endParaRPr sz="1600">
              <a:solidFill>
                <a:schemeClr val="dk1"/>
              </a:solidFill>
              <a:latin typeface="Signika Light"/>
              <a:ea typeface="Signika Light"/>
              <a:cs typeface="Signika Light"/>
              <a:sym typeface="Signika Light"/>
            </a:endParaRPr>
          </a:p>
        </p:txBody>
      </p:sp>
      <p:pic>
        <p:nvPicPr>
          <p:cNvPr id="109" name="Google Shape;109;p21"/>
          <p:cNvPicPr preferRelativeResize="0"/>
          <p:nvPr/>
        </p:nvPicPr>
        <p:blipFill>
          <a:blip r:embed="rId3">
            <a:alphaModFix/>
          </a:blip>
          <a:stretch>
            <a:fillRect/>
          </a:stretch>
        </p:blipFill>
        <p:spPr>
          <a:xfrm>
            <a:off x="8121600" y="72000"/>
            <a:ext cx="835200" cy="835177"/>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69" name="Shape 369"/>
        <p:cNvGrpSpPr/>
        <p:nvPr/>
      </p:nvGrpSpPr>
      <p:grpSpPr>
        <a:xfrm>
          <a:off x="0" y="0"/>
          <a:ext cx="0" cy="0"/>
          <a:chOff x="0" y="0"/>
          <a:chExt cx="0" cy="0"/>
        </a:xfrm>
      </p:grpSpPr>
      <p:sp>
        <p:nvSpPr>
          <p:cNvPr id="370" name="Google Shape;370;p48"/>
          <p:cNvSpPr txBox="1"/>
          <p:nvPr/>
        </p:nvSpPr>
        <p:spPr>
          <a:xfrm>
            <a:off x="1216800" y="918000"/>
            <a:ext cx="7226100" cy="2400300"/>
          </a:xfrm>
          <a:prstGeom prst="rect">
            <a:avLst/>
          </a:prstGeom>
          <a:noFill/>
          <a:ln>
            <a:noFill/>
          </a:ln>
        </p:spPr>
        <p:txBody>
          <a:bodyPr anchorCtr="0" anchor="t" bIns="91425" lIns="91425" spcFirstLastPara="1" rIns="91425" wrap="square" tIns="91425">
            <a:spAutoFit/>
          </a:bodyPr>
          <a:lstStyle/>
          <a:p>
            <a:pPr indent="-317500" lvl="0" marL="457200" marR="0" rtl="0" algn="l">
              <a:lnSpc>
                <a:spcPct val="115000"/>
              </a:lnSpc>
              <a:spcBef>
                <a:spcPts val="0"/>
              </a:spcBef>
              <a:spcAft>
                <a:spcPts val="0"/>
              </a:spcAft>
              <a:buClr>
                <a:srgbClr val="000032"/>
              </a:buClr>
              <a:buSzPts val="1400"/>
              <a:buFont typeface="Signika Light"/>
              <a:buAutoNum type="alphaUcPeriod" startAt="3"/>
            </a:pPr>
            <a:r>
              <a:rPr lang="en-GB">
                <a:solidFill>
                  <a:srgbClr val="000032"/>
                </a:solidFill>
                <a:latin typeface="Signika Light"/>
                <a:ea typeface="Signika Light"/>
                <a:cs typeface="Signika Light"/>
                <a:sym typeface="Signika Light"/>
              </a:rPr>
              <a:t>It scares me to see what ChatGPT can do. And talking to it feels like talking to a human being! (prompts, expert advice)</a:t>
            </a:r>
            <a:endParaRPr>
              <a:solidFill>
                <a:srgbClr val="000032"/>
              </a:solidFill>
              <a:latin typeface="Signika Light"/>
              <a:ea typeface="Signika Light"/>
              <a:cs typeface="Signika Light"/>
              <a:sym typeface="Signika Light"/>
            </a:endParaRPr>
          </a:p>
          <a:p>
            <a:pPr indent="0" lvl="0" marL="457200" marR="0" rtl="0" algn="l">
              <a:lnSpc>
                <a:spcPct val="115000"/>
              </a:lnSpc>
              <a:spcBef>
                <a:spcPts val="1000"/>
              </a:spcBef>
              <a:spcAft>
                <a:spcPts val="0"/>
              </a:spcAft>
              <a:buNone/>
            </a:pPr>
            <a:r>
              <a:t/>
            </a:r>
            <a:endParaRPr>
              <a:solidFill>
                <a:srgbClr val="000032"/>
              </a:solidFill>
              <a:latin typeface="Signika Light"/>
              <a:ea typeface="Signika Light"/>
              <a:cs typeface="Signika Light"/>
              <a:sym typeface="Signika Light"/>
            </a:endParaRPr>
          </a:p>
          <a:p>
            <a:pPr indent="0" lvl="0" marL="457200" marR="0" rtl="0" algn="l">
              <a:lnSpc>
                <a:spcPct val="115000"/>
              </a:lnSpc>
              <a:spcBef>
                <a:spcPts val="1000"/>
              </a:spcBef>
              <a:spcAft>
                <a:spcPts val="0"/>
              </a:spcAft>
              <a:buNone/>
            </a:pPr>
            <a:r>
              <a:t/>
            </a:r>
            <a:endParaRPr>
              <a:solidFill>
                <a:srgbClr val="000032"/>
              </a:solidFill>
              <a:latin typeface="Signika Light"/>
              <a:ea typeface="Signika Light"/>
              <a:cs typeface="Signika Light"/>
              <a:sym typeface="Signika Light"/>
            </a:endParaRPr>
          </a:p>
          <a:p>
            <a:pPr indent="0" lvl="0" marL="0" marR="0" rtl="0" algn="l">
              <a:lnSpc>
                <a:spcPct val="115000"/>
              </a:lnSpc>
              <a:spcBef>
                <a:spcPts val="1000"/>
              </a:spcBef>
              <a:spcAft>
                <a:spcPts val="0"/>
              </a:spcAft>
              <a:buNone/>
            </a:pPr>
            <a:r>
              <a:t/>
            </a:r>
            <a:endParaRPr>
              <a:solidFill>
                <a:srgbClr val="000032"/>
              </a:solidFill>
              <a:latin typeface="Signika Light"/>
              <a:ea typeface="Signika Light"/>
              <a:cs typeface="Signika Light"/>
              <a:sym typeface="Signika Light"/>
            </a:endParaRPr>
          </a:p>
          <a:p>
            <a:pPr indent="-317500" lvl="0" marL="457200" marR="0" rtl="0" algn="l">
              <a:lnSpc>
                <a:spcPct val="115000"/>
              </a:lnSpc>
              <a:spcBef>
                <a:spcPts val="1000"/>
              </a:spcBef>
              <a:spcAft>
                <a:spcPts val="1000"/>
              </a:spcAft>
              <a:buClr>
                <a:srgbClr val="000032"/>
              </a:buClr>
              <a:buSzPts val="1400"/>
              <a:buFont typeface="Signika Light"/>
              <a:buAutoNum type="alphaUcPeriod" startAt="3"/>
            </a:pPr>
            <a:r>
              <a:rPr lang="en-GB">
                <a:solidFill>
                  <a:srgbClr val="000032"/>
                </a:solidFill>
                <a:latin typeface="Signika Light"/>
                <a:ea typeface="Signika Light"/>
                <a:cs typeface="Signika Light"/>
                <a:sym typeface="Signika Light"/>
              </a:rPr>
              <a:t>ChatGPT is unbelievable! The information it provides is always personalized. This tool will change the world! (respond, figure ou</a:t>
            </a:r>
            <a:r>
              <a:rPr lang="en-GB">
                <a:solidFill>
                  <a:srgbClr val="000032"/>
                </a:solidFill>
                <a:latin typeface="Signika Light"/>
                <a:ea typeface="Signika Light"/>
                <a:cs typeface="Signika Light"/>
                <a:sym typeface="Signika Light"/>
              </a:rPr>
              <a:t>t</a:t>
            </a:r>
            <a:r>
              <a:rPr lang="en-GB">
                <a:solidFill>
                  <a:srgbClr val="000032"/>
                </a:solidFill>
                <a:latin typeface="Signika Light"/>
                <a:ea typeface="Signika Light"/>
                <a:cs typeface="Signika Light"/>
                <a:sym typeface="Signika Light"/>
              </a:rPr>
              <a:t>)</a:t>
            </a:r>
            <a:endParaRPr>
              <a:solidFill>
                <a:srgbClr val="000032"/>
              </a:solidFill>
              <a:highlight>
                <a:schemeClr val="accent6"/>
              </a:highlight>
              <a:latin typeface="Signika Light"/>
              <a:ea typeface="Signika Light"/>
              <a:cs typeface="Signika Light"/>
              <a:sym typeface="Signika Light"/>
            </a:endParaRPr>
          </a:p>
        </p:txBody>
      </p:sp>
      <p:sp>
        <p:nvSpPr>
          <p:cNvPr id="371" name="Google Shape;371;p48"/>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372" name="Google Shape;372;p48"/>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Let’s see some possible answers. </a:t>
            </a:r>
            <a:endParaRPr b="1" sz="1800">
              <a:solidFill>
                <a:srgbClr val="000032"/>
              </a:solidFill>
              <a:latin typeface="Signika"/>
              <a:ea typeface="Signika"/>
              <a:cs typeface="Signika"/>
              <a:sym typeface="Signika"/>
            </a:endParaRPr>
          </a:p>
        </p:txBody>
      </p:sp>
      <p:sp>
        <p:nvSpPr>
          <p:cNvPr id="373" name="Google Shape;373;p48"/>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FFFFFF"/>
                </a:solidFill>
                <a:latin typeface="Signika"/>
                <a:ea typeface="Signika"/>
                <a:cs typeface="Signika"/>
                <a:sym typeface="Signika"/>
              </a:rPr>
              <a:t>part 2/3</a:t>
            </a:r>
            <a:endParaRPr>
              <a:solidFill>
                <a:srgbClr val="FFFFFF"/>
              </a:solidFill>
            </a:endParaRPr>
          </a:p>
        </p:txBody>
      </p:sp>
      <p:sp>
        <p:nvSpPr>
          <p:cNvPr id="374" name="Google Shape;374;p48"/>
          <p:cNvSpPr txBox="1"/>
          <p:nvPr/>
        </p:nvSpPr>
        <p:spPr>
          <a:xfrm>
            <a:off x="1699875" y="1442800"/>
            <a:ext cx="6504900" cy="1272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a:solidFill>
                  <a:schemeClr val="dk1"/>
                </a:solidFill>
                <a:highlight>
                  <a:schemeClr val="accent6"/>
                </a:highlight>
                <a:latin typeface="Signika Light"/>
                <a:ea typeface="Signika Light"/>
                <a:cs typeface="Signika Light"/>
                <a:sym typeface="Signika Light"/>
              </a:rPr>
              <a:t>I also think that it feels like talking to a person. But ChatGPT is just a machine that responds to your </a:t>
            </a:r>
            <a:r>
              <a:rPr b="1" lang="en-GB">
                <a:solidFill>
                  <a:schemeClr val="dk1"/>
                </a:solidFill>
                <a:highlight>
                  <a:schemeClr val="accent6"/>
                </a:highlight>
                <a:latin typeface="Signika"/>
                <a:ea typeface="Signika"/>
                <a:cs typeface="Signika"/>
                <a:sym typeface="Signika"/>
              </a:rPr>
              <a:t>prompts</a:t>
            </a:r>
            <a:r>
              <a:rPr lang="en-GB">
                <a:solidFill>
                  <a:schemeClr val="dk1"/>
                </a:solidFill>
                <a:highlight>
                  <a:schemeClr val="accent6"/>
                </a:highlight>
                <a:latin typeface="Signika Light"/>
                <a:ea typeface="Signika Light"/>
                <a:cs typeface="Signika Light"/>
                <a:sym typeface="Signika Light"/>
              </a:rPr>
              <a:t>. </a:t>
            </a:r>
            <a:endParaRPr>
              <a:solidFill>
                <a:schemeClr val="dk1"/>
              </a:solidFill>
              <a:highlight>
                <a:schemeClr val="accent6"/>
              </a:highlight>
              <a:latin typeface="Signika Light"/>
              <a:ea typeface="Signika Light"/>
              <a:cs typeface="Signika Light"/>
              <a:sym typeface="Signika Light"/>
            </a:endParaRPr>
          </a:p>
          <a:p>
            <a:pPr indent="0" lvl="0" marL="0" rtl="0" algn="l">
              <a:lnSpc>
                <a:spcPct val="115000"/>
              </a:lnSpc>
              <a:spcBef>
                <a:spcPts val="1000"/>
              </a:spcBef>
              <a:spcAft>
                <a:spcPts val="1000"/>
              </a:spcAft>
              <a:buNone/>
            </a:pPr>
            <a:r>
              <a:rPr lang="en-GB">
                <a:solidFill>
                  <a:schemeClr val="dk1"/>
                </a:solidFill>
                <a:highlight>
                  <a:schemeClr val="accent6"/>
                </a:highlight>
                <a:latin typeface="Signika Light"/>
                <a:ea typeface="Signika Light"/>
                <a:cs typeface="Signika Light"/>
                <a:sym typeface="Signika Light"/>
              </a:rPr>
              <a:t>OR You’re right. It feels like talking to a very smart human being because it gives you </a:t>
            </a:r>
            <a:r>
              <a:rPr b="1" lang="en-GB">
                <a:solidFill>
                  <a:schemeClr val="dk1"/>
                </a:solidFill>
                <a:highlight>
                  <a:schemeClr val="accent6"/>
                </a:highlight>
                <a:latin typeface="Signika"/>
                <a:ea typeface="Signika"/>
                <a:cs typeface="Signika"/>
                <a:sym typeface="Signika"/>
              </a:rPr>
              <a:t>expert advice</a:t>
            </a:r>
            <a:r>
              <a:rPr lang="en-GB">
                <a:solidFill>
                  <a:schemeClr val="dk1"/>
                </a:solidFill>
                <a:highlight>
                  <a:schemeClr val="accent6"/>
                </a:highlight>
                <a:latin typeface="Signika Light"/>
                <a:ea typeface="Signika Light"/>
                <a:cs typeface="Signika Light"/>
                <a:sym typeface="Signika Light"/>
              </a:rPr>
              <a:t> on different topics. </a:t>
            </a:r>
            <a:endParaRPr>
              <a:latin typeface="Signika"/>
              <a:ea typeface="Signika"/>
              <a:cs typeface="Signika"/>
              <a:sym typeface="Signika"/>
            </a:endParaRPr>
          </a:p>
        </p:txBody>
      </p:sp>
      <p:sp>
        <p:nvSpPr>
          <p:cNvPr id="375" name="Google Shape;375;p48"/>
          <p:cNvSpPr txBox="1"/>
          <p:nvPr/>
        </p:nvSpPr>
        <p:spPr>
          <a:xfrm>
            <a:off x="1699875" y="3218600"/>
            <a:ext cx="6435600" cy="1272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a:solidFill>
                  <a:schemeClr val="dk1"/>
                </a:solidFill>
                <a:highlight>
                  <a:schemeClr val="accent6"/>
                </a:highlight>
                <a:latin typeface="Signika Light"/>
                <a:ea typeface="Signika Light"/>
                <a:cs typeface="Signika Light"/>
                <a:sym typeface="Signika Light"/>
              </a:rPr>
              <a:t>I agree! I think ChatGPT is great because it can </a:t>
            </a:r>
            <a:r>
              <a:rPr b="1" lang="en-GB">
                <a:solidFill>
                  <a:schemeClr val="dk1"/>
                </a:solidFill>
                <a:highlight>
                  <a:schemeClr val="accent6"/>
                </a:highlight>
                <a:latin typeface="Signika"/>
                <a:ea typeface="Signika"/>
                <a:cs typeface="Signika"/>
                <a:sym typeface="Signika"/>
              </a:rPr>
              <a:t>respond </a:t>
            </a:r>
            <a:r>
              <a:rPr lang="en-GB">
                <a:solidFill>
                  <a:schemeClr val="dk1"/>
                </a:solidFill>
                <a:highlight>
                  <a:schemeClr val="accent6"/>
                </a:highlight>
                <a:latin typeface="Signika Light"/>
                <a:ea typeface="Signika Light"/>
                <a:cs typeface="Signika Light"/>
                <a:sym typeface="Signika Light"/>
              </a:rPr>
              <a:t>to any question you will ever have.</a:t>
            </a:r>
            <a:endParaRPr>
              <a:solidFill>
                <a:schemeClr val="dk1"/>
              </a:solidFill>
              <a:highlight>
                <a:schemeClr val="accent6"/>
              </a:highlight>
              <a:latin typeface="Signika Light"/>
              <a:ea typeface="Signika Light"/>
              <a:cs typeface="Signika Light"/>
              <a:sym typeface="Signika Light"/>
            </a:endParaRPr>
          </a:p>
          <a:p>
            <a:pPr indent="0" lvl="0" marL="0" rtl="0" algn="l">
              <a:lnSpc>
                <a:spcPct val="115000"/>
              </a:lnSpc>
              <a:spcBef>
                <a:spcPts val="1000"/>
              </a:spcBef>
              <a:spcAft>
                <a:spcPts val="1000"/>
              </a:spcAft>
              <a:buNone/>
            </a:pPr>
            <a:r>
              <a:rPr lang="en-GB">
                <a:solidFill>
                  <a:schemeClr val="dk1"/>
                </a:solidFill>
                <a:highlight>
                  <a:schemeClr val="accent6"/>
                </a:highlight>
                <a:latin typeface="Signika Light"/>
                <a:ea typeface="Signika Light"/>
                <a:cs typeface="Signika Light"/>
                <a:sym typeface="Signika Light"/>
              </a:rPr>
              <a:t>OR In my opinion, ChatGPT can be useful with simple tasks but it cannot </a:t>
            </a:r>
            <a:r>
              <a:rPr b="1" lang="en-GB">
                <a:solidFill>
                  <a:schemeClr val="dk1"/>
                </a:solidFill>
                <a:highlight>
                  <a:schemeClr val="accent6"/>
                </a:highlight>
                <a:latin typeface="Signika"/>
                <a:ea typeface="Signika"/>
                <a:cs typeface="Signika"/>
                <a:sym typeface="Signika"/>
              </a:rPr>
              <a:t>figure out</a:t>
            </a:r>
            <a:r>
              <a:rPr lang="en-GB">
                <a:solidFill>
                  <a:schemeClr val="dk1"/>
                </a:solidFill>
                <a:highlight>
                  <a:schemeClr val="accent6"/>
                </a:highlight>
                <a:latin typeface="Signika Light"/>
                <a:ea typeface="Signika Light"/>
                <a:cs typeface="Signika Light"/>
                <a:sym typeface="Signika Light"/>
              </a:rPr>
              <a:t> more complex things, for example how to stop wars.  </a:t>
            </a:r>
            <a:endParaRPr>
              <a:solidFill>
                <a:schemeClr val="dk1"/>
              </a:solidFill>
              <a:highlight>
                <a:schemeClr val="accent6"/>
              </a:highlight>
              <a:latin typeface="Signika Light"/>
              <a:ea typeface="Signika Light"/>
              <a:cs typeface="Signika Light"/>
              <a:sym typeface="Signika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4"/>
                                        </p:tgtEl>
                                        <p:attrNameLst>
                                          <p:attrName>style.visibility</p:attrName>
                                        </p:attrNameLst>
                                      </p:cBhvr>
                                      <p:to>
                                        <p:strVal val="visible"/>
                                      </p:to>
                                    </p:set>
                                    <p:animEffect filter="fade" transition="in">
                                      <p:cBhvr>
                                        <p:cTn dur="1000"/>
                                        <p:tgtEl>
                                          <p:spTgt spid="3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5"/>
                                        </p:tgtEl>
                                        <p:attrNameLst>
                                          <p:attrName>style.visibility</p:attrName>
                                        </p:attrNameLst>
                                      </p:cBhvr>
                                      <p:to>
                                        <p:strVal val="visible"/>
                                      </p:to>
                                    </p:set>
                                    <p:animEffect filter="fade" transition="in">
                                      <p:cBhvr>
                                        <p:cTn dur="1000"/>
                                        <p:tgtEl>
                                          <p:spTgt spid="37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79" name="Shape 379"/>
        <p:cNvGrpSpPr/>
        <p:nvPr/>
      </p:nvGrpSpPr>
      <p:grpSpPr>
        <a:xfrm>
          <a:off x="0" y="0"/>
          <a:ext cx="0" cy="0"/>
          <a:chOff x="0" y="0"/>
          <a:chExt cx="0" cy="0"/>
        </a:xfrm>
      </p:grpSpPr>
      <p:sp>
        <p:nvSpPr>
          <p:cNvPr id="380" name="Google Shape;380;p49"/>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381" name="Google Shape;381;p49"/>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Let’s see some possible answers. </a:t>
            </a:r>
            <a:endParaRPr b="1" sz="1800">
              <a:solidFill>
                <a:srgbClr val="000032"/>
              </a:solidFill>
              <a:latin typeface="Signika"/>
              <a:ea typeface="Signika"/>
              <a:cs typeface="Signika"/>
              <a:sym typeface="Signika"/>
            </a:endParaRPr>
          </a:p>
        </p:txBody>
      </p:sp>
      <p:sp>
        <p:nvSpPr>
          <p:cNvPr id="382" name="Google Shape;382;p49"/>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FFFFFF"/>
                </a:solidFill>
                <a:latin typeface="Signika"/>
                <a:ea typeface="Signika"/>
                <a:cs typeface="Signika"/>
                <a:sym typeface="Signika"/>
              </a:rPr>
              <a:t>part 3/3</a:t>
            </a:r>
            <a:endParaRPr>
              <a:solidFill>
                <a:srgbClr val="FFFFFF"/>
              </a:solidFill>
            </a:endParaRPr>
          </a:p>
        </p:txBody>
      </p:sp>
      <p:sp>
        <p:nvSpPr>
          <p:cNvPr id="383" name="Google Shape;383;p49"/>
          <p:cNvSpPr txBox="1"/>
          <p:nvPr/>
        </p:nvSpPr>
        <p:spPr>
          <a:xfrm>
            <a:off x="1216800" y="918000"/>
            <a:ext cx="6573600" cy="648000"/>
          </a:xfrm>
          <a:prstGeom prst="rect">
            <a:avLst/>
          </a:prstGeom>
          <a:noFill/>
          <a:ln>
            <a:noFill/>
          </a:ln>
        </p:spPr>
        <p:txBody>
          <a:bodyPr anchorCtr="0" anchor="t" bIns="91425" lIns="91425" spcFirstLastPara="1" rIns="91425" wrap="square" tIns="91425">
            <a:spAutoFit/>
          </a:bodyPr>
          <a:lstStyle/>
          <a:p>
            <a:pPr indent="-317500" lvl="0" marL="457200" marR="0" rtl="0" algn="l">
              <a:lnSpc>
                <a:spcPct val="115000"/>
              </a:lnSpc>
              <a:spcBef>
                <a:spcPts val="0"/>
              </a:spcBef>
              <a:spcAft>
                <a:spcPts val="1000"/>
              </a:spcAft>
              <a:buClr>
                <a:srgbClr val="000032"/>
              </a:buClr>
              <a:buSzPts val="1400"/>
              <a:buFont typeface="Signika Light"/>
              <a:buAutoNum type="alphaUcPeriod" startAt="5"/>
            </a:pPr>
            <a:r>
              <a:rPr lang="en-GB">
                <a:solidFill>
                  <a:srgbClr val="000032"/>
                </a:solidFill>
                <a:latin typeface="Signika Light"/>
                <a:ea typeface="Signika Light"/>
                <a:cs typeface="Signika Light"/>
                <a:sym typeface="Signika Light"/>
              </a:rPr>
              <a:t>ChatGPT can do the things I do at work every day. I will probably lose my job soon! (prompts, respond)</a:t>
            </a:r>
            <a:endParaRPr>
              <a:solidFill>
                <a:srgbClr val="000032"/>
              </a:solidFill>
              <a:highlight>
                <a:schemeClr val="accent6"/>
              </a:highlight>
              <a:latin typeface="Signika Light"/>
              <a:ea typeface="Signika Light"/>
              <a:cs typeface="Signika Light"/>
              <a:sym typeface="Signika Light"/>
            </a:endParaRPr>
          </a:p>
        </p:txBody>
      </p:sp>
      <p:sp>
        <p:nvSpPr>
          <p:cNvPr id="384" name="Google Shape;384;p49"/>
          <p:cNvSpPr txBox="1"/>
          <p:nvPr/>
        </p:nvSpPr>
        <p:spPr>
          <a:xfrm>
            <a:off x="1687325" y="1499150"/>
            <a:ext cx="6228900" cy="1272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a:solidFill>
                  <a:schemeClr val="dk1"/>
                </a:solidFill>
                <a:highlight>
                  <a:schemeClr val="accent6"/>
                </a:highlight>
                <a:latin typeface="Signika Light"/>
                <a:ea typeface="Signika Light"/>
                <a:cs typeface="Signika Light"/>
                <a:sym typeface="Signika Light"/>
              </a:rPr>
              <a:t>I don’t think that you will lose your job very soon. But maybe you should start learning how to use ChatGPT, for example how to write </a:t>
            </a:r>
            <a:r>
              <a:rPr b="1" lang="en-GB">
                <a:solidFill>
                  <a:schemeClr val="dk1"/>
                </a:solidFill>
                <a:highlight>
                  <a:schemeClr val="accent6"/>
                </a:highlight>
                <a:latin typeface="Signika"/>
                <a:ea typeface="Signika"/>
                <a:cs typeface="Signika"/>
                <a:sym typeface="Signika"/>
              </a:rPr>
              <a:t>prompts</a:t>
            </a:r>
            <a:r>
              <a:rPr lang="en-GB">
                <a:solidFill>
                  <a:schemeClr val="dk1"/>
                </a:solidFill>
                <a:highlight>
                  <a:schemeClr val="accent6"/>
                </a:highlight>
                <a:latin typeface="Signika Light"/>
                <a:ea typeface="Signika Light"/>
                <a:cs typeface="Signika Light"/>
                <a:sym typeface="Signika Light"/>
              </a:rPr>
              <a:t>. </a:t>
            </a:r>
            <a:endParaRPr>
              <a:solidFill>
                <a:schemeClr val="dk1"/>
              </a:solidFill>
              <a:highlight>
                <a:schemeClr val="accent6"/>
              </a:highlight>
              <a:latin typeface="Signika Light"/>
              <a:ea typeface="Signika Light"/>
              <a:cs typeface="Signika Light"/>
              <a:sym typeface="Signika Light"/>
            </a:endParaRPr>
          </a:p>
          <a:p>
            <a:pPr indent="0" lvl="0" marL="0" rtl="0" algn="l">
              <a:lnSpc>
                <a:spcPct val="115000"/>
              </a:lnSpc>
              <a:spcBef>
                <a:spcPts val="1000"/>
              </a:spcBef>
              <a:spcAft>
                <a:spcPts val="1000"/>
              </a:spcAft>
              <a:buNone/>
            </a:pPr>
            <a:r>
              <a:rPr lang="en-GB">
                <a:solidFill>
                  <a:schemeClr val="dk1"/>
                </a:solidFill>
                <a:highlight>
                  <a:schemeClr val="accent6"/>
                </a:highlight>
                <a:latin typeface="Signika Light"/>
                <a:ea typeface="Signika Light"/>
                <a:cs typeface="Signika Light"/>
                <a:sym typeface="Signika Light"/>
              </a:rPr>
              <a:t>OR In my opinion, ChatGPT will never replace people because it can’t do several things. For example, it can’t </a:t>
            </a:r>
            <a:r>
              <a:rPr b="1" lang="en-GB">
                <a:solidFill>
                  <a:schemeClr val="dk1"/>
                </a:solidFill>
                <a:highlight>
                  <a:schemeClr val="accent6"/>
                </a:highlight>
                <a:latin typeface="Signika"/>
                <a:ea typeface="Signika"/>
                <a:cs typeface="Signika"/>
                <a:sym typeface="Signika"/>
              </a:rPr>
              <a:t>respond </a:t>
            </a:r>
            <a:r>
              <a:rPr lang="en-GB">
                <a:solidFill>
                  <a:schemeClr val="dk1"/>
                </a:solidFill>
                <a:highlight>
                  <a:schemeClr val="accent6"/>
                </a:highlight>
                <a:latin typeface="Signika Light"/>
                <a:ea typeface="Signika Light"/>
                <a:cs typeface="Signika Light"/>
                <a:sym typeface="Signika Light"/>
              </a:rPr>
              <a:t>with a smile. </a:t>
            </a:r>
            <a:endParaRPr>
              <a:solidFill>
                <a:schemeClr val="dk1"/>
              </a:solidFill>
              <a:highlight>
                <a:schemeClr val="accent6"/>
              </a:highlight>
              <a:latin typeface="Signika Light"/>
              <a:ea typeface="Signika Light"/>
              <a:cs typeface="Signika Light"/>
              <a:sym typeface="Signika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4"/>
                                        </p:tgtEl>
                                        <p:attrNameLst>
                                          <p:attrName>style.visibility</p:attrName>
                                        </p:attrNameLst>
                                      </p:cBhvr>
                                      <p:to>
                                        <p:strVal val="visible"/>
                                      </p:to>
                                    </p:set>
                                    <p:animEffect filter="fade" transition="in">
                                      <p:cBhvr>
                                        <p:cTn dur="1000"/>
                                        <p:tgtEl>
                                          <p:spTgt spid="38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p50"/>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50"/>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91" name="Google Shape;391;p50"/>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THANKS!</a:t>
            </a:r>
            <a:endParaRPr b="1" sz="3600">
              <a:solidFill>
                <a:schemeClr val="lt1"/>
              </a:solidFill>
              <a:latin typeface="Signika"/>
              <a:ea typeface="Signika"/>
              <a:cs typeface="Signika"/>
              <a:sym typeface="Signika"/>
            </a:endParaRPr>
          </a:p>
        </p:txBody>
      </p:sp>
      <p:sp>
        <p:nvSpPr>
          <p:cNvPr id="392" name="Google Shape;392;p50"/>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50"/>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2"/>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15" name="Google Shape;115;p22"/>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22"/>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22"/>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learn some vocabulary!</a:t>
            </a:r>
            <a:endParaRPr b="1" sz="3600">
              <a:solidFill>
                <a:schemeClr val="lt1"/>
              </a:solidFill>
              <a:latin typeface="Signika"/>
              <a:ea typeface="Signika"/>
              <a:cs typeface="Signika"/>
              <a:sym typeface="Signika"/>
            </a:endParaRPr>
          </a:p>
        </p:txBody>
      </p:sp>
      <p:pic>
        <p:nvPicPr>
          <p:cNvPr id="118" name="Google Shape;118;p22"/>
          <p:cNvPicPr preferRelativeResize="0"/>
          <p:nvPr/>
        </p:nvPicPr>
        <p:blipFill>
          <a:blip r:embed="rId3">
            <a:alphaModFix/>
          </a:blip>
          <a:stretch>
            <a:fillRect/>
          </a:stretch>
        </p:blipFill>
        <p:spPr>
          <a:xfrm>
            <a:off x="8025763" y="135838"/>
            <a:ext cx="781200" cy="781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24" name="Google Shape;124;p23"/>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chemeClr val="dk1"/>
                </a:solidFill>
                <a:latin typeface="Signika"/>
                <a:ea typeface="Signika"/>
                <a:cs typeface="Signika"/>
                <a:sym typeface="Signika"/>
              </a:rPr>
              <a:t>Match the halves. </a:t>
            </a:r>
            <a:endParaRPr b="1" sz="1800">
              <a:solidFill>
                <a:srgbClr val="000032"/>
              </a:solidFill>
              <a:latin typeface="Signika"/>
              <a:ea typeface="Signika"/>
              <a:cs typeface="Signika"/>
              <a:sym typeface="Signika"/>
            </a:endParaRPr>
          </a:p>
        </p:txBody>
      </p:sp>
      <p:sp>
        <p:nvSpPr>
          <p:cNvPr id="125" name="Google Shape;125;p23"/>
          <p:cNvSpPr txBox="1"/>
          <p:nvPr/>
        </p:nvSpPr>
        <p:spPr>
          <a:xfrm>
            <a:off x="222175" y="904550"/>
            <a:ext cx="3723900" cy="35748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You should contact them if you want to figure out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They can give you expert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Just ask them and they will provide useful</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Sometimes they need to be available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They will give you valuable tools to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When you ask them about  something, they usually respond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They can create a personalized </a:t>
            </a:r>
            <a:endParaRPr sz="1500">
              <a:solidFill>
                <a:schemeClr val="dk1"/>
              </a:solidFill>
              <a:latin typeface="Signika Light"/>
              <a:ea typeface="Signika Light"/>
              <a:cs typeface="Signika Light"/>
              <a:sym typeface="Signika Light"/>
            </a:endParaRPr>
          </a:p>
        </p:txBody>
      </p:sp>
      <p:sp>
        <p:nvSpPr>
          <p:cNvPr id="126" name="Google Shape;126;p23"/>
          <p:cNvSpPr txBox="1"/>
          <p:nvPr/>
        </p:nvSpPr>
        <p:spPr>
          <a:xfrm>
            <a:off x="5284425" y="996900"/>
            <a:ext cx="3598800" cy="3309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24/7, especially if a big party is taking place.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information on meal planning.</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advice on creating study plans.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workout plan.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deal with problems in relationships.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how to have the best holiday of your life.</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with a smile.   </a:t>
            </a:r>
            <a:endParaRPr sz="1500">
              <a:solidFill>
                <a:schemeClr val="dk1"/>
              </a:solidFill>
              <a:latin typeface="Signika Light"/>
              <a:ea typeface="Signika Light"/>
              <a:cs typeface="Signika Light"/>
              <a:sym typeface="Signika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4"/>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32" name="Google Shape;132;p24"/>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Let’s check the </a:t>
            </a:r>
            <a:r>
              <a:rPr b="1" lang="en-GB" sz="1800">
                <a:solidFill>
                  <a:srgbClr val="000032"/>
                </a:solidFill>
                <a:latin typeface="Signika"/>
                <a:ea typeface="Signika"/>
                <a:cs typeface="Signika"/>
                <a:sym typeface="Signika"/>
              </a:rPr>
              <a:t>answers</a:t>
            </a:r>
            <a:r>
              <a:rPr b="1" lang="en-GB" sz="1800">
                <a:solidFill>
                  <a:srgbClr val="000032"/>
                </a:solidFill>
                <a:latin typeface="Signika"/>
                <a:ea typeface="Signika"/>
                <a:cs typeface="Signika"/>
                <a:sym typeface="Signika"/>
              </a:rPr>
              <a:t>.</a:t>
            </a:r>
            <a:endParaRPr b="1" sz="1800">
              <a:solidFill>
                <a:srgbClr val="000032"/>
              </a:solidFill>
              <a:latin typeface="Signika"/>
              <a:ea typeface="Signika"/>
              <a:cs typeface="Signika"/>
              <a:sym typeface="Signika"/>
            </a:endParaRPr>
          </a:p>
        </p:txBody>
      </p:sp>
      <p:sp>
        <p:nvSpPr>
          <p:cNvPr id="133" name="Google Shape;133;p24"/>
          <p:cNvSpPr txBox="1"/>
          <p:nvPr/>
        </p:nvSpPr>
        <p:spPr>
          <a:xfrm>
            <a:off x="5284425" y="996900"/>
            <a:ext cx="3598800" cy="3309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24/7, especially if a big party is taking place.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information on meal planning.</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advice on creating study plans.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workout plan.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deal with problems in relationships.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how to have the best holiday of your life.</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AutoNum type="arabicPeriod"/>
            </a:pPr>
            <a:r>
              <a:rPr lang="en-GB" sz="1500">
                <a:solidFill>
                  <a:schemeClr val="dk1"/>
                </a:solidFill>
                <a:latin typeface="Signika Light"/>
                <a:ea typeface="Signika Light"/>
                <a:cs typeface="Signika Light"/>
                <a:sym typeface="Signika Light"/>
              </a:rPr>
              <a:t>with a smile.   </a:t>
            </a:r>
            <a:endParaRPr sz="1500">
              <a:solidFill>
                <a:schemeClr val="dk1"/>
              </a:solidFill>
              <a:latin typeface="Signika Light"/>
              <a:ea typeface="Signika Light"/>
              <a:cs typeface="Signika Light"/>
              <a:sym typeface="Signika Light"/>
            </a:endParaRPr>
          </a:p>
        </p:txBody>
      </p:sp>
      <p:sp>
        <p:nvSpPr>
          <p:cNvPr id="134" name="Google Shape;134;p24"/>
          <p:cNvSpPr txBox="1"/>
          <p:nvPr/>
        </p:nvSpPr>
        <p:spPr>
          <a:xfrm>
            <a:off x="222175" y="904550"/>
            <a:ext cx="3723900" cy="35748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You should contact them if you want to figure out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They can give you expert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Just ask them and they will provide useful</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Sometimes they need to be available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They will give you valuable tools to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When you ask them about  something, they usually respond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They can create a personalized </a:t>
            </a:r>
            <a:endParaRPr sz="1500">
              <a:solidFill>
                <a:schemeClr val="dk1"/>
              </a:solidFill>
              <a:latin typeface="Signika Light"/>
              <a:ea typeface="Signika Light"/>
              <a:cs typeface="Signika Light"/>
              <a:sym typeface="Signika Light"/>
            </a:endParaRPr>
          </a:p>
        </p:txBody>
      </p:sp>
      <p:sp>
        <p:nvSpPr>
          <p:cNvPr id="135" name="Google Shape;135;p24"/>
          <p:cNvSpPr/>
          <p:nvPr/>
        </p:nvSpPr>
        <p:spPr>
          <a:xfrm rot="4491982">
            <a:off x="3239794" y="1790390"/>
            <a:ext cx="2548248" cy="1139721"/>
          </a:xfrm>
          <a:custGeom>
            <a:rect b="b" l="l" r="r" t="t"/>
            <a:pathLst>
              <a:path extrusionOk="0" h="41569" w="107606">
                <a:moveTo>
                  <a:pt x="0" y="41569"/>
                </a:moveTo>
                <a:cubicBezTo>
                  <a:pt x="9932" y="33061"/>
                  <a:pt x="23492" y="27362"/>
                  <a:pt x="36570" y="27362"/>
                </a:cubicBezTo>
                <a:cubicBezTo>
                  <a:pt x="46920" y="27362"/>
                  <a:pt x="57796" y="31160"/>
                  <a:pt x="67615" y="27888"/>
                </a:cubicBezTo>
                <a:cubicBezTo>
                  <a:pt x="76234" y="25016"/>
                  <a:pt x="84096" y="19812"/>
                  <a:pt x="91031" y="13944"/>
                </a:cubicBezTo>
                <a:cubicBezTo>
                  <a:pt x="96543" y="9280"/>
                  <a:pt x="100756" y="2281"/>
                  <a:pt x="107606" y="0"/>
                </a:cubicBezTo>
              </a:path>
            </a:pathLst>
          </a:custGeom>
          <a:noFill/>
          <a:ln cap="flat" cmpd="sng" w="19050">
            <a:solidFill>
              <a:srgbClr val="60AE92"/>
            </a:solidFill>
            <a:prstDash val="solid"/>
            <a:round/>
            <a:headEnd len="med" w="med" type="oval"/>
            <a:tailEnd len="med" w="med" type="oval"/>
          </a:ln>
        </p:spPr>
      </p:sp>
      <p:sp>
        <p:nvSpPr>
          <p:cNvPr id="136" name="Google Shape;136;p24"/>
          <p:cNvSpPr/>
          <p:nvPr/>
        </p:nvSpPr>
        <p:spPr>
          <a:xfrm rot="1335259">
            <a:off x="2782375" y="1752848"/>
            <a:ext cx="2572105" cy="504426"/>
          </a:xfrm>
          <a:custGeom>
            <a:rect b="b" l="l" r="r" t="t"/>
            <a:pathLst>
              <a:path extrusionOk="0" h="41569" w="107606">
                <a:moveTo>
                  <a:pt x="0" y="41569"/>
                </a:moveTo>
                <a:cubicBezTo>
                  <a:pt x="9932" y="33061"/>
                  <a:pt x="23492" y="27362"/>
                  <a:pt x="36570" y="27362"/>
                </a:cubicBezTo>
                <a:cubicBezTo>
                  <a:pt x="46920" y="27362"/>
                  <a:pt x="57796" y="31160"/>
                  <a:pt x="67615" y="27888"/>
                </a:cubicBezTo>
                <a:cubicBezTo>
                  <a:pt x="76234" y="25016"/>
                  <a:pt x="84096" y="19812"/>
                  <a:pt x="91031" y="13944"/>
                </a:cubicBezTo>
                <a:cubicBezTo>
                  <a:pt x="96543" y="9280"/>
                  <a:pt x="100756" y="2281"/>
                  <a:pt x="107606" y="0"/>
                </a:cubicBezTo>
              </a:path>
            </a:pathLst>
          </a:custGeom>
          <a:noFill/>
          <a:ln cap="flat" cmpd="sng" w="19050">
            <a:solidFill>
              <a:srgbClr val="FF5C5C"/>
            </a:solidFill>
            <a:prstDash val="solid"/>
            <a:round/>
            <a:headEnd len="med" w="med" type="oval"/>
            <a:tailEnd len="med" w="med" type="oval"/>
          </a:ln>
        </p:spPr>
      </p:sp>
      <p:sp>
        <p:nvSpPr>
          <p:cNvPr id="137" name="Google Shape;137;p24"/>
          <p:cNvSpPr/>
          <p:nvPr/>
        </p:nvSpPr>
        <p:spPr>
          <a:xfrm rot="-2414302">
            <a:off x="3419066" y="1938045"/>
            <a:ext cx="2252588" cy="183467"/>
          </a:xfrm>
          <a:custGeom>
            <a:rect b="b" l="l" r="r" t="t"/>
            <a:pathLst>
              <a:path extrusionOk="0" h="41569" w="107606">
                <a:moveTo>
                  <a:pt x="0" y="41569"/>
                </a:moveTo>
                <a:cubicBezTo>
                  <a:pt x="9932" y="33061"/>
                  <a:pt x="23492" y="27362"/>
                  <a:pt x="36570" y="27362"/>
                </a:cubicBezTo>
                <a:cubicBezTo>
                  <a:pt x="46920" y="27362"/>
                  <a:pt x="57796" y="31160"/>
                  <a:pt x="67615" y="27888"/>
                </a:cubicBezTo>
                <a:cubicBezTo>
                  <a:pt x="76234" y="25016"/>
                  <a:pt x="84096" y="19812"/>
                  <a:pt x="91031" y="13944"/>
                </a:cubicBezTo>
                <a:cubicBezTo>
                  <a:pt x="96543" y="9280"/>
                  <a:pt x="100756" y="2281"/>
                  <a:pt x="107606" y="0"/>
                </a:cubicBezTo>
              </a:path>
            </a:pathLst>
          </a:custGeom>
          <a:noFill/>
          <a:ln cap="flat" cmpd="sng" w="19050">
            <a:solidFill>
              <a:srgbClr val="F59A23"/>
            </a:solidFill>
            <a:prstDash val="solid"/>
            <a:round/>
            <a:headEnd len="med" w="med" type="oval"/>
            <a:tailEnd len="med" w="med" type="oval"/>
          </a:ln>
        </p:spPr>
      </p:sp>
      <p:sp>
        <p:nvSpPr>
          <p:cNvPr id="138" name="Google Shape;138;p24"/>
          <p:cNvSpPr/>
          <p:nvPr/>
        </p:nvSpPr>
        <p:spPr>
          <a:xfrm rot="1335100">
            <a:off x="3758573" y="1558239"/>
            <a:ext cx="1468418" cy="1007365"/>
          </a:xfrm>
          <a:custGeom>
            <a:rect b="b" l="l" r="r" t="t"/>
            <a:pathLst>
              <a:path extrusionOk="0" h="41569" w="107606">
                <a:moveTo>
                  <a:pt x="0" y="41569"/>
                </a:moveTo>
                <a:cubicBezTo>
                  <a:pt x="9932" y="33061"/>
                  <a:pt x="23492" y="27362"/>
                  <a:pt x="36570" y="27362"/>
                </a:cubicBezTo>
                <a:cubicBezTo>
                  <a:pt x="46920" y="27362"/>
                  <a:pt x="57796" y="31160"/>
                  <a:pt x="67615" y="27888"/>
                </a:cubicBezTo>
                <a:cubicBezTo>
                  <a:pt x="76234" y="25016"/>
                  <a:pt x="84096" y="19812"/>
                  <a:pt x="91031" y="13944"/>
                </a:cubicBezTo>
                <a:cubicBezTo>
                  <a:pt x="96543" y="9280"/>
                  <a:pt x="100756" y="2281"/>
                  <a:pt x="107606" y="0"/>
                </a:cubicBezTo>
              </a:path>
            </a:pathLst>
          </a:custGeom>
          <a:noFill/>
          <a:ln cap="flat" cmpd="sng" w="19050">
            <a:solidFill>
              <a:srgbClr val="000032"/>
            </a:solidFill>
            <a:prstDash val="solid"/>
            <a:round/>
            <a:headEnd len="med" w="med" type="oval"/>
            <a:tailEnd len="med" w="med" type="oval"/>
          </a:ln>
        </p:spPr>
      </p:sp>
      <p:cxnSp>
        <p:nvCxnSpPr>
          <p:cNvPr id="139" name="Google Shape;139;p24"/>
          <p:cNvCxnSpPr/>
          <p:nvPr/>
        </p:nvCxnSpPr>
        <p:spPr>
          <a:xfrm flipH="1" rot="10800000">
            <a:off x="3587425" y="3037400"/>
            <a:ext cx="1819500" cy="183600"/>
          </a:xfrm>
          <a:prstGeom prst="curvedConnector3">
            <a:avLst>
              <a:gd fmla="val 50000" name="adj1"/>
            </a:avLst>
          </a:prstGeom>
          <a:noFill/>
          <a:ln cap="flat" cmpd="sng" w="19050">
            <a:solidFill>
              <a:schemeClr val="accent5"/>
            </a:solidFill>
            <a:prstDash val="solid"/>
            <a:round/>
            <a:headEnd len="med" w="med" type="oval"/>
            <a:tailEnd len="med" w="med" type="oval"/>
          </a:ln>
        </p:spPr>
      </p:cxnSp>
      <p:sp>
        <p:nvSpPr>
          <p:cNvPr id="140" name="Google Shape;140;p24"/>
          <p:cNvSpPr/>
          <p:nvPr/>
        </p:nvSpPr>
        <p:spPr>
          <a:xfrm rot="1335569">
            <a:off x="3800432" y="3748457"/>
            <a:ext cx="1612094" cy="287239"/>
          </a:xfrm>
          <a:custGeom>
            <a:rect b="b" l="l" r="r" t="t"/>
            <a:pathLst>
              <a:path extrusionOk="0" h="41569" w="107606">
                <a:moveTo>
                  <a:pt x="0" y="41569"/>
                </a:moveTo>
                <a:cubicBezTo>
                  <a:pt x="9932" y="33061"/>
                  <a:pt x="23492" y="27362"/>
                  <a:pt x="36570" y="27362"/>
                </a:cubicBezTo>
                <a:cubicBezTo>
                  <a:pt x="46920" y="27362"/>
                  <a:pt x="57796" y="31160"/>
                  <a:pt x="67615" y="27888"/>
                </a:cubicBezTo>
                <a:cubicBezTo>
                  <a:pt x="76234" y="25016"/>
                  <a:pt x="84096" y="19812"/>
                  <a:pt x="91031" y="13944"/>
                </a:cubicBezTo>
                <a:cubicBezTo>
                  <a:pt x="96543" y="9280"/>
                  <a:pt x="100756" y="2281"/>
                  <a:pt x="107606" y="0"/>
                </a:cubicBezTo>
              </a:path>
            </a:pathLst>
          </a:custGeom>
          <a:noFill/>
          <a:ln cap="flat" cmpd="sng" w="19050">
            <a:solidFill>
              <a:srgbClr val="FF5C5C"/>
            </a:solidFill>
            <a:prstDash val="solid"/>
            <a:round/>
            <a:headEnd len="med" w="med" type="oval"/>
            <a:tailEnd len="med" w="med" type="oval"/>
          </a:ln>
        </p:spPr>
      </p:sp>
      <p:sp>
        <p:nvSpPr>
          <p:cNvPr id="141" name="Google Shape;141;p24"/>
          <p:cNvSpPr/>
          <p:nvPr/>
        </p:nvSpPr>
        <p:spPr>
          <a:xfrm flipH="1" rot="8385861">
            <a:off x="3055473" y="3422952"/>
            <a:ext cx="2551327" cy="127128"/>
          </a:xfrm>
          <a:custGeom>
            <a:rect b="b" l="l" r="r" t="t"/>
            <a:pathLst>
              <a:path extrusionOk="0" h="41569" w="107606">
                <a:moveTo>
                  <a:pt x="0" y="41569"/>
                </a:moveTo>
                <a:cubicBezTo>
                  <a:pt x="9932" y="33061"/>
                  <a:pt x="23492" y="27362"/>
                  <a:pt x="36570" y="27362"/>
                </a:cubicBezTo>
                <a:cubicBezTo>
                  <a:pt x="46920" y="27362"/>
                  <a:pt x="57796" y="31160"/>
                  <a:pt x="67615" y="27888"/>
                </a:cubicBezTo>
                <a:cubicBezTo>
                  <a:pt x="76234" y="25016"/>
                  <a:pt x="84096" y="19812"/>
                  <a:pt x="91031" y="13944"/>
                </a:cubicBezTo>
                <a:cubicBezTo>
                  <a:pt x="96543" y="9280"/>
                  <a:pt x="100756" y="2281"/>
                  <a:pt x="107606" y="0"/>
                </a:cubicBezTo>
              </a:path>
            </a:pathLst>
          </a:custGeom>
          <a:noFill/>
          <a:ln cap="flat" cmpd="sng" w="19050">
            <a:solidFill>
              <a:srgbClr val="F59A23"/>
            </a:solidFill>
            <a:prstDash val="solid"/>
            <a:round/>
            <a:headEnd len="med" w="med" type="oval"/>
            <a:tailEnd len="med" w="med" type="ova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gtEl>
                                        <p:attrNameLst>
                                          <p:attrName>style.visibility</p:attrName>
                                        </p:attrNameLst>
                                      </p:cBhvr>
                                      <p:to>
                                        <p:strVal val="visible"/>
                                      </p:to>
                                    </p:set>
                                    <p:animEffect filter="fade" transition="in">
                                      <p:cBhvr>
                                        <p:cTn dur="1000"/>
                                        <p:tgtEl>
                                          <p:spTgt spid="1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1000"/>
                                        <p:tgtEl>
                                          <p:spTgt spid="1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gtEl>
                                        <p:attrNameLst>
                                          <p:attrName>style.visibility</p:attrName>
                                        </p:attrNameLst>
                                      </p:cBhvr>
                                      <p:to>
                                        <p:strVal val="visible"/>
                                      </p:to>
                                    </p:set>
                                    <p:animEffect filter="fade" transition="in">
                                      <p:cBhvr>
                                        <p:cTn dur="1000"/>
                                        <p:tgtEl>
                                          <p:spTgt spid="1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1000"/>
                                        <p:tgtEl>
                                          <p:spTgt spid="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9"/>
                                        </p:tgtEl>
                                        <p:attrNameLst>
                                          <p:attrName>style.visibility</p:attrName>
                                        </p:attrNameLst>
                                      </p:cBhvr>
                                      <p:to>
                                        <p:strVal val="visible"/>
                                      </p:to>
                                    </p:set>
                                    <p:animEffect filter="fade" transition="in">
                                      <p:cBhvr>
                                        <p:cTn dur="1000"/>
                                        <p:tgtEl>
                                          <p:spTgt spid="1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0"/>
                                        </p:tgtEl>
                                        <p:attrNameLst>
                                          <p:attrName>style.visibility</p:attrName>
                                        </p:attrNameLst>
                                      </p:cBhvr>
                                      <p:to>
                                        <p:strVal val="visible"/>
                                      </p:to>
                                    </p:set>
                                    <p:animEffect filter="fade" transition="in">
                                      <p:cBhvr>
                                        <p:cTn dur="1000"/>
                                        <p:tgtEl>
                                          <p:spTgt spid="1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gtEl>
                                        <p:attrNameLst>
                                          <p:attrName>style.visibility</p:attrName>
                                        </p:attrNameLst>
                                      </p:cBhvr>
                                      <p:to>
                                        <p:strVal val="visible"/>
                                      </p:to>
                                    </p:set>
                                    <p:animEffect filter="fade" transition="in">
                                      <p:cBhvr>
                                        <p:cTn dur="1000"/>
                                        <p:tgtEl>
                                          <p:spTgt spid="1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5"/>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47" name="Google Shape;147;p25"/>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chemeClr val="dk1"/>
                </a:solidFill>
                <a:latin typeface="Signika"/>
                <a:ea typeface="Signika"/>
                <a:cs typeface="Signika"/>
                <a:sym typeface="Signika"/>
              </a:rPr>
              <a:t>Decide which profession in the boxes the statements describe. One statement can describe all professions.</a:t>
            </a:r>
            <a:endParaRPr b="1" sz="1800">
              <a:solidFill>
                <a:srgbClr val="000032"/>
              </a:solidFill>
              <a:latin typeface="Signika"/>
              <a:ea typeface="Signika"/>
              <a:cs typeface="Signika"/>
              <a:sym typeface="Signika"/>
            </a:endParaRPr>
          </a:p>
        </p:txBody>
      </p:sp>
      <p:sp>
        <p:nvSpPr>
          <p:cNvPr id="148" name="Google Shape;148;p25"/>
          <p:cNvSpPr/>
          <p:nvPr/>
        </p:nvSpPr>
        <p:spPr>
          <a:xfrm>
            <a:off x="790825" y="1077325"/>
            <a:ext cx="8895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rgbClr val="000032"/>
              </a:buClr>
              <a:buSzPts val="1100"/>
              <a:buFont typeface="Arial"/>
              <a:buNone/>
            </a:pPr>
            <a:r>
              <a:rPr lang="en-GB" sz="1500">
                <a:solidFill>
                  <a:srgbClr val="000032"/>
                </a:solidFill>
                <a:latin typeface="Signika"/>
                <a:ea typeface="Signika"/>
                <a:cs typeface="Signika"/>
                <a:sym typeface="Signika"/>
              </a:rPr>
              <a:t>dietitian</a:t>
            </a:r>
            <a:endParaRPr sz="1500">
              <a:solidFill>
                <a:srgbClr val="000032"/>
              </a:solidFill>
              <a:latin typeface="Signika"/>
              <a:ea typeface="Signika"/>
              <a:cs typeface="Signika"/>
              <a:sym typeface="Signika"/>
            </a:endParaRPr>
          </a:p>
        </p:txBody>
      </p:sp>
      <p:sp>
        <p:nvSpPr>
          <p:cNvPr id="149" name="Google Shape;149;p25"/>
          <p:cNvSpPr/>
          <p:nvPr/>
        </p:nvSpPr>
        <p:spPr>
          <a:xfrm>
            <a:off x="3147225" y="1077325"/>
            <a:ext cx="13386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fitness coach</a:t>
            </a:r>
            <a:endParaRPr sz="1500">
              <a:solidFill>
                <a:srgbClr val="000032"/>
              </a:solidFill>
              <a:latin typeface="Signika"/>
              <a:ea typeface="Signika"/>
              <a:cs typeface="Signika"/>
              <a:sym typeface="Signika"/>
            </a:endParaRPr>
          </a:p>
        </p:txBody>
      </p:sp>
      <p:sp>
        <p:nvSpPr>
          <p:cNvPr id="150" name="Google Shape;150;p25"/>
          <p:cNvSpPr/>
          <p:nvPr/>
        </p:nvSpPr>
        <p:spPr>
          <a:xfrm>
            <a:off x="7150575" y="1077325"/>
            <a:ext cx="8367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tutor</a:t>
            </a:r>
            <a:endParaRPr sz="1500">
              <a:solidFill>
                <a:srgbClr val="000032"/>
              </a:solidFill>
              <a:latin typeface="Signika"/>
              <a:ea typeface="Signika"/>
              <a:cs typeface="Signika"/>
              <a:sym typeface="Signika"/>
            </a:endParaRPr>
          </a:p>
        </p:txBody>
      </p:sp>
      <p:sp>
        <p:nvSpPr>
          <p:cNvPr id="151" name="Google Shape;151;p25"/>
          <p:cNvSpPr/>
          <p:nvPr/>
        </p:nvSpPr>
        <p:spPr>
          <a:xfrm>
            <a:off x="4549975" y="1077325"/>
            <a:ext cx="11631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therapist     </a:t>
            </a:r>
            <a:endParaRPr sz="1500">
              <a:solidFill>
                <a:srgbClr val="000032"/>
              </a:solidFill>
              <a:latin typeface="Signika"/>
              <a:ea typeface="Signika"/>
              <a:cs typeface="Signika"/>
              <a:sym typeface="Signika"/>
            </a:endParaRPr>
          </a:p>
        </p:txBody>
      </p:sp>
      <p:sp>
        <p:nvSpPr>
          <p:cNvPr id="152" name="Google Shape;152;p25"/>
          <p:cNvSpPr/>
          <p:nvPr/>
        </p:nvSpPr>
        <p:spPr>
          <a:xfrm>
            <a:off x="1744463" y="1077325"/>
            <a:ext cx="13386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event planner</a:t>
            </a:r>
            <a:endParaRPr sz="1500">
              <a:solidFill>
                <a:srgbClr val="000032"/>
              </a:solidFill>
              <a:latin typeface="Signika"/>
              <a:ea typeface="Signika"/>
              <a:cs typeface="Signika"/>
              <a:sym typeface="Signika"/>
            </a:endParaRPr>
          </a:p>
        </p:txBody>
      </p:sp>
      <p:sp>
        <p:nvSpPr>
          <p:cNvPr id="153" name="Google Shape;153;p25"/>
          <p:cNvSpPr/>
          <p:nvPr/>
        </p:nvSpPr>
        <p:spPr>
          <a:xfrm>
            <a:off x="5777225" y="1077325"/>
            <a:ext cx="13092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travel agent</a:t>
            </a:r>
            <a:endParaRPr sz="1500">
              <a:solidFill>
                <a:srgbClr val="000032"/>
              </a:solidFill>
              <a:latin typeface="Signika"/>
              <a:ea typeface="Signika"/>
              <a:cs typeface="Signika"/>
              <a:sym typeface="Signika"/>
            </a:endParaRPr>
          </a:p>
        </p:txBody>
      </p:sp>
      <p:sp>
        <p:nvSpPr>
          <p:cNvPr id="154" name="Google Shape;154;p25"/>
          <p:cNvSpPr txBox="1"/>
          <p:nvPr/>
        </p:nvSpPr>
        <p:spPr>
          <a:xfrm>
            <a:off x="222175" y="1470425"/>
            <a:ext cx="6538500" cy="3078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You should contact them if you want to figure out how to have the best holiday of your life.</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They can give you expert advice on creating study plans.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Just ask them and they will provide useful information on meal planning.</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Sometimes they need to be available 24/7, especially if a big party is taking place.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They will give you valuable tools to deal with problems in relationships.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When you ask them about  something, they usually respond with a smile.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70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They can create a personalized workout plan. </a:t>
            </a:r>
            <a:endParaRPr sz="1500">
              <a:solidFill>
                <a:schemeClr val="dk1"/>
              </a:solidFill>
              <a:latin typeface="Signika Light"/>
              <a:ea typeface="Signika Light"/>
              <a:cs typeface="Signika Light"/>
              <a:sym typeface="Signika Ligh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60" name="Google Shape;160;p26"/>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chemeClr val="dk1"/>
                </a:solidFill>
                <a:latin typeface="Signika"/>
                <a:ea typeface="Signika"/>
                <a:cs typeface="Signika"/>
                <a:sym typeface="Signika"/>
              </a:rPr>
              <a:t>Let’s check the </a:t>
            </a:r>
            <a:r>
              <a:rPr b="1" lang="en-GB" sz="1800">
                <a:solidFill>
                  <a:schemeClr val="dk1"/>
                </a:solidFill>
                <a:latin typeface="Signika"/>
                <a:ea typeface="Signika"/>
                <a:cs typeface="Signika"/>
                <a:sym typeface="Signika"/>
              </a:rPr>
              <a:t>answers</a:t>
            </a:r>
            <a:r>
              <a:rPr b="1" lang="en-GB" sz="1800">
                <a:solidFill>
                  <a:schemeClr val="dk1"/>
                </a:solidFill>
                <a:latin typeface="Signika"/>
                <a:ea typeface="Signika"/>
                <a:cs typeface="Signika"/>
                <a:sym typeface="Signika"/>
              </a:rPr>
              <a:t>. </a:t>
            </a:r>
            <a:endParaRPr b="1" sz="1800">
              <a:solidFill>
                <a:srgbClr val="000032"/>
              </a:solidFill>
              <a:latin typeface="Signika"/>
              <a:ea typeface="Signika"/>
              <a:cs typeface="Signika"/>
              <a:sym typeface="Signika"/>
            </a:endParaRPr>
          </a:p>
        </p:txBody>
      </p:sp>
      <p:sp>
        <p:nvSpPr>
          <p:cNvPr id="161" name="Google Shape;161;p26"/>
          <p:cNvSpPr txBox="1"/>
          <p:nvPr/>
        </p:nvSpPr>
        <p:spPr>
          <a:xfrm>
            <a:off x="222175" y="1470425"/>
            <a:ext cx="6538500" cy="3078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You should contact them if you want to figure out how to have the best holiday of your life.</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They can give you expert advice on creating study plans.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Just ask them and they will provide useful information on meal planning.</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Sometimes they need to be available </a:t>
            </a:r>
            <a:r>
              <a:rPr lang="en-GB" sz="1500">
                <a:solidFill>
                  <a:schemeClr val="dk1"/>
                </a:solidFill>
                <a:latin typeface="Signika Light"/>
                <a:ea typeface="Signika Light"/>
                <a:cs typeface="Signika Light"/>
                <a:sym typeface="Signika Light"/>
              </a:rPr>
              <a:t>24/7, especially if a big party is taking place.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They will give you valuable tools to deal with problems in relationships.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When you ask them about  something, they usually respond with a smile.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700"/>
              </a:spcBef>
              <a:spcAft>
                <a:spcPts val="70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They can create a personalized workout plan. </a:t>
            </a:r>
            <a:endParaRPr sz="1500">
              <a:solidFill>
                <a:schemeClr val="dk1"/>
              </a:solidFill>
              <a:latin typeface="Signika Light"/>
              <a:ea typeface="Signika Light"/>
              <a:cs typeface="Signika Light"/>
              <a:sym typeface="Signika Light"/>
            </a:endParaRPr>
          </a:p>
        </p:txBody>
      </p:sp>
      <p:sp>
        <p:nvSpPr>
          <p:cNvPr id="162" name="Google Shape;162;p26"/>
          <p:cNvSpPr/>
          <p:nvPr/>
        </p:nvSpPr>
        <p:spPr>
          <a:xfrm>
            <a:off x="790825" y="1077325"/>
            <a:ext cx="8895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rgbClr val="000032"/>
              </a:buClr>
              <a:buSzPts val="1100"/>
              <a:buFont typeface="Arial"/>
              <a:buNone/>
            </a:pPr>
            <a:r>
              <a:rPr lang="en-GB" sz="1500">
                <a:solidFill>
                  <a:srgbClr val="000032"/>
                </a:solidFill>
                <a:latin typeface="Signika"/>
                <a:ea typeface="Signika"/>
                <a:cs typeface="Signika"/>
                <a:sym typeface="Signika"/>
              </a:rPr>
              <a:t>dietitian</a:t>
            </a:r>
            <a:endParaRPr sz="1500">
              <a:solidFill>
                <a:srgbClr val="000032"/>
              </a:solidFill>
              <a:latin typeface="Signika"/>
              <a:ea typeface="Signika"/>
              <a:cs typeface="Signika"/>
              <a:sym typeface="Signika"/>
            </a:endParaRPr>
          </a:p>
        </p:txBody>
      </p:sp>
      <p:sp>
        <p:nvSpPr>
          <p:cNvPr id="163" name="Google Shape;163;p26"/>
          <p:cNvSpPr/>
          <p:nvPr/>
        </p:nvSpPr>
        <p:spPr>
          <a:xfrm>
            <a:off x="3147225" y="1077325"/>
            <a:ext cx="13386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fitness coach</a:t>
            </a:r>
            <a:endParaRPr sz="1500">
              <a:solidFill>
                <a:srgbClr val="000032"/>
              </a:solidFill>
              <a:latin typeface="Signika"/>
              <a:ea typeface="Signika"/>
              <a:cs typeface="Signika"/>
              <a:sym typeface="Signika"/>
            </a:endParaRPr>
          </a:p>
        </p:txBody>
      </p:sp>
      <p:sp>
        <p:nvSpPr>
          <p:cNvPr id="164" name="Google Shape;164;p26"/>
          <p:cNvSpPr/>
          <p:nvPr/>
        </p:nvSpPr>
        <p:spPr>
          <a:xfrm>
            <a:off x="7150575" y="1077325"/>
            <a:ext cx="8367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tutor</a:t>
            </a:r>
            <a:endParaRPr sz="1500">
              <a:solidFill>
                <a:srgbClr val="000032"/>
              </a:solidFill>
              <a:latin typeface="Signika"/>
              <a:ea typeface="Signika"/>
              <a:cs typeface="Signika"/>
              <a:sym typeface="Signika"/>
            </a:endParaRPr>
          </a:p>
        </p:txBody>
      </p:sp>
      <p:sp>
        <p:nvSpPr>
          <p:cNvPr id="165" name="Google Shape;165;p26"/>
          <p:cNvSpPr/>
          <p:nvPr/>
        </p:nvSpPr>
        <p:spPr>
          <a:xfrm>
            <a:off x="4549975" y="1077325"/>
            <a:ext cx="11631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therapist     </a:t>
            </a:r>
            <a:endParaRPr sz="1500">
              <a:solidFill>
                <a:srgbClr val="000032"/>
              </a:solidFill>
              <a:latin typeface="Signika"/>
              <a:ea typeface="Signika"/>
              <a:cs typeface="Signika"/>
              <a:sym typeface="Signika"/>
            </a:endParaRPr>
          </a:p>
        </p:txBody>
      </p:sp>
      <p:sp>
        <p:nvSpPr>
          <p:cNvPr id="166" name="Google Shape;166;p26"/>
          <p:cNvSpPr/>
          <p:nvPr/>
        </p:nvSpPr>
        <p:spPr>
          <a:xfrm>
            <a:off x="1744463" y="1077325"/>
            <a:ext cx="13386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event planner</a:t>
            </a:r>
            <a:endParaRPr sz="1500">
              <a:solidFill>
                <a:srgbClr val="000032"/>
              </a:solidFill>
              <a:latin typeface="Signika"/>
              <a:ea typeface="Signika"/>
              <a:cs typeface="Signika"/>
              <a:sym typeface="Signika"/>
            </a:endParaRPr>
          </a:p>
        </p:txBody>
      </p:sp>
      <p:sp>
        <p:nvSpPr>
          <p:cNvPr id="167" name="Google Shape;167;p26"/>
          <p:cNvSpPr/>
          <p:nvPr/>
        </p:nvSpPr>
        <p:spPr>
          <a:xfrm>
            <a:off x="5777225" y="1077325"/>
            <a:ext cx="13092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travel agent</a:t>
            </a:r>
            <a:endParaRPr sz="1500">
              <a:solidFill>
                <a:srgbClr val="000032"/>
              </a:solidFill>
              <a:latin typeface="Signika"/>
              <a:ea typeface="Signika"/>
              <a:cs typeface="Signika"/>
              <a:sym typeface="Signika"/>
            </a:endParaRPr>
          </a:p>
        </p:txBody>
      </p:sp>
      <p:sp>
        <p:nvSpPr>
          <p:cNvPr id="168" name="Google Shape;168;p26"/>
          <p:cNvSpPr/>
          <p:nvPr/>
        </p:nvSpPr>
        <p:spPr>
          <a:xfrm>
            <a:off x="6676850" y="1562125"/>
            <a:ext cx="13092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travel agent</a:t>
            </a:r>
            <a:endParaRPr sz="1500">
              <a:solidFill>
                <a:srgbClr val="000032"/>
              </a:solidFill>
              <a:latin typeface="Signika"/>
              <a:ea typeface="Signika"/>
              <a:cs typeface="Signika"/>
              <a:sym typeface="Signika"/>
            </a:endParaRPr>
          </a:p>
        </p:txBody>
      </p:sp>
      <p:sp>
        <p:nvSpPr>
          <p:cNvPr id="169" name="Google Shape;169;p26"/>
          <p:cNvSpPr/>
          <p:nvPr/>
        </p:nvSpPr>
        <p:spPr>
          <a:xfrm>
            <a:off x="6913100" y="2090662"/>
            <a:ext cx="8367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tutor</a:t>
            </a:r>
            <a:endParaRPr sz="1500">
              <a:solidFill>
                <a:srgbClr val="000032"/>
              </a:solidFill>
              <a:latin typeface="Signika"/>
              <a:ea typeface="Signika"/>
              <a:cs typeface="Signika"/>
              <a:sym typeface="Signika"/>
            </a:endParaRPr>
          </a:p>
        </p:txBody>
      </p:sp>
      <p:sp>
        <p:nvSpPr>
          <p:cNvPr id="170" name="Google Shape;170;p26"/>
          <p:cNvSpPr/>
          <p:nvPr/>
        </p:nvSpPr>
        <p:spPr>
          <a:xfrm>
            <a:off x="6886700" y="2479250"/>
            <a:ext cx="8895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rgbClr val="000032"/>
              </a:buClr>
              <a:buSzPts val="1100"/>
              <a:buFont typeface="Arial"/>
              <a:buNone/>
            </a:pPr>
            <a:r>
              <a:rPr lang="en-GB" sz="1500">
                <a:solidFill>
                  <a:srgbClr val="000032"/>
                </a:solidFill>
                <a:latin typeface="Signika"/>
                <a:ea typeface="Signika"/>
                <a:cs typeface="Signika"/>
                <a:sym typeface="Signika"/>
              </a:rPr>
              <a:t>dietitian</a:t>
            </a:r>
            <a:endParaRPr sz="1500">
              <a:solidFill>
                <a:srgbClr val="000032"/>
              </a:solidFill>
              <a:latin typeface="Signika"/>
              <a:ea typeface="Signika"/>
              <a:cs typeface="Signika"/>
              <a:sym typeface="Signika"/>
            </a:endParaRPr>
          </a:p>
        </p:txBody>
      </p:sp>
      <p:sp>
        <p:nvSpPr>
          <p:cNvPr id="171" name="Google Shape;171;p26"/>
          <p:cNvSpPr/>
          <p:nvPr/>
        </p:nvSpPr>
        <p:spPr>
          <a:xfrm>
            <a:off x="6662138" y="2917975"/>
            <a:ext cx="13386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event planner</a:t>
            </a:r>
            <a:endParaRPr sz="1500">
              <a:solidFill>
                <a:srgbClr val="000032"/>
              </a:solidFill>
              <a:latin typeface="Signika"/>
              <a:ea typeface="Signika"/>
              <a:cs typeface="Signika"/>
              <a:sym typeface="Signika"/>
            </a:endParaRPr>
          </a:p>
        </p:txBody>
      </p:sp>
      <p:sp>
        <p:nvSpPr>
          <p:cNvPr id="172" name="Google Shape;172;p26"/>
          <p:cNvSpPr/>
          <p:nvPr/>
        </p:nvSpPr>
        <p:spPr>
          <a:xfrm>
            <a:off x="6749900" y="3396375"/>
            <a:ext cx="11631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therapist     </a:t>
            </a:r>
            <a:endParaRPr sz="1500">
              <a:solidFill>
                <a:srgbClr val="000032"/>
              </a:solidFill>
              <a:latin typeface="Signika"/>
              <a:ea typeface="Signika"/>
              <a:cs typeface="Signika"/>
              <a:sym typeface="Signika"/>
            </a:endParaRPr>
          </a:p>
        </p:txBody>
      </p:sp>
      <p:sp>
        <p:nvSpPr>
          <p:cNvPr id="173" name="Google Shape;173;p26"/>
          <p:cNvSpPr/>
          <p:nvPr/>
        </p:nvSpPr>
        <p:spPr>
          <a:xfrm>
            <a:off x="6630800" y="3792725"/>
            <a:ext cx="14013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a</a:t>
            </a:r>
            <a:r>
              <a:rPr lang="en-GB" sz="1500">
                <a:solidFill>
                  <a:srgbClr val="000032"/>
                </a:solidFill>
                <a:latin typeface="Signika"/>
                <a:ea typeface="Signika"/>
                <a:cs typeface="Signika"/>
                <a:sym typeface="Signika"/>
              </a:rPr>
              <a:t>ny profession</a:t>
            </a:r>
            <a:endParaRPr sz="1500">
              <a:solidFill>
                <a:srgbClr val="000032"/>
              </a:solidFill>
              <a:latin typeface="Signika"/>
              <a:ea typeface="Signika"/>
              <a:cs typeface="Signika"/>
              <a:sym typeface="Signika"/>
            </a:endParaRPr>
          </a:p>
        </p:txBody>
      </p:sp>
      <p:sp>
        <p:nvSpPr>
          <p:cNvPr id="174" name="Google Shape;174;p26"/>
          <p:cNvSpPr/>
          <p:nvPr/>
        </p:nvSpPr>
        <p:spPr>
          <a:xfrm>
            <a:off x="6662150" y="4189075"/>
            <a:ext cx="1338600" cy="302400"/>
          </a:xfrm>
          <a:prstGeom prst="roundRect">
            <a:avLst>
              <a:gd fmla="val 6627" name="adj"/>
            </a:avLst>
          </a:prstGeom>
          <a:solidFill>
            <a:srgbClr val="FFFFFF"/>
          </a:solidFill>
          <a:ln cap="flat" cmpd="sng" w="19050">
            <a:solidFill>
              <a:srgbClr val="AAAA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fitness coach</a:t>
            </a:r>
            <a:endParaRPr sz="1500">
              <a:solidFill>
                <a:srgbClr val="000032"/>
              </a:solidFill>
              <a:latin typeface="Signika"/>
              <a:ea typeface="Signika"/>
              <a:cs typeface="Signika"/>
              <a:sym typeface="Signi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8"/>
                                        </p:tgtEl>
                                        <p:attrNameLst>
                                          <p:attrName>style.visibility</p:attrName>
                                        </p:attrNameLst>
                                      </p:cBhvr>
                                      <p:to>
                                        <p:strVal val="visible"/>
                                      </p:to>
                                    </p:set>
                                    <p:animEffect filter="fade" transition="in">
                                      <p:cBhvr>
                                        <p:cTn dur="1000"/>
                                        <p:tgtEl>
                                          <p:spTgt spid="168"/>
                                        </p:tgtEl>
                                      </p:cBhvr>
                                    </p:animEffect>
                                  </p:childTnLst>
                                </p:cTn>
                              </p:par>
                              <p:par>
                                <p:cTn fill="hold" nodeType="withEffect" presetClass="exit" presetID="10" presetSubtype="0">
                                  <p:stCondLst>
                                    <p:cond delay="0"/>
                                  </p:stCondLst>
                                  <p:childTnLst>
                                    <p:animEffect filter="fade" transition="out">
                                      <p:cBhvr>
                                        <p:cTn dur="1000"/>
                                        <p:tgtEl>
                                          <p:spTgt spid="167"/>
                                        </p:tgtEl>
                                      </p:cBhvr>
                                    </p:animEffect>
                                    <p:set>
                                      <p:cBhvr>
                                        <p:cTn dur="1" fill="hold">
                                          <p:stCondLst>
                                            <p:cond delay="1000"/>
                                          </p:stCondLst>
                                        </p:cTn>
                                        <p:tgtEl>
                                          <p:spTgt spid="167"/>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9"/>
                                        </p:tgtEl>
                                        <p:attrNameLst>
                                          <p:attrName>style.visibility</p:attrName>
                                        </p:attrNameLst>
                                      </p:cBhvr>
                                      <p:to>
                                        <p:strVal val="visible"/>
                                      </p:to>
                                    </p:set>
                                    <p:animEffect filter="fade" transition="in">
                                      <p:cBhvr>
                                        <p:cTn dur="1000"/>
                                        <p:tgtEl>
                                          <p:spTgt spid="169"/>
                                        </p:tgtEl>
                                      </p:cBhvr>
                                    </p:animEffect>
                                  </p:childTnLst>
                                </p:cTn>
                              </p:par>
                              <p:par>
                                <p:cTn fill="hold" nodeType="withEffect" presetClass="exit" presetID="10" presetSubtype="0">
                                  <p:stCondLst>
                                    <p:cond delay="0"/>
                                  </p:stCondLst>
                                  <p:childTnLst>
                                    <p:animEffect filter="fade" transition="out">
                                      <p:cBhvr>
                                        <p:cTn dur="1000"/>
                                        <p:tgtEl>
                                          <p:spTgt spid="164"/>
                                        </p:tgtEl>
                                      </p:cBhvr>
                                    </p:animEffect>
                                    <p:set>
                                      <p:cBhvr>
                                        <p:cTn dur="1" fill="hold">
                                          <p:stCondLst>
                                            <p:cond delay="1000"/>
                                          </p:stCondLst>
                                        </p:cTn>
                                        <p:tgtEl>
                                          <p:spTgt spid="164"/>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1000"/>
                                        <p:tgtEl>
                                          <p:spTgt spid="170"/>
                                        </p:tgtEl>
                                      </p:cBhvr>
                                    </p:animEffect>
                                  </p:childTnLst>
                                </p:cTn>
                              </p:par>
                              <p:par>
                                <p:cTn fill="hold" nodeType="withEffect" presetClass="exit" presetID="10" presetSubtype="0">
                                  <p:stCondLst>
                                    <p:cond delay="0"/>
                                  </p:stCondLst>
                                  <p:childTnLst>
                                    <p:animEffect filter="fade" transition="out">
                                      <p:cBhvr>
                                        <p:cTn dur="1000"/>
                                        <p:tgtEl>
                                          <p:spTgt spid="162"/>
                                        </p:tgtEl>
                                      </p:cBhvr>
                                    </p:animEffect>
                                    <p:set>
                                      <p:cBhvr>
                                        <p:cTn dur="1" fill="hold">
                                          <p:stCondLst>
                                            <p:cond delay="1000"/>
                                          </p:stCondLst>
                                        </p:cTn>
                                        <p:tgtEl>
                                          <p:spTgt spid="162"/>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1"/>
                                        </p:tgtEl>
                                        <p:attrNameLst>
                                          <p:attrName>style.visibility</p:attrName>
                                        </p:attrNameLst>
                                      </p:cBhvr>
                                      <p:to>
                                        <p:strVal val="visible"/>
                                      </p:to>
                                    </p:set>
                                    <p:animEffect filter="fade" transition="in">
                                      <p:cBhvr>
                                        <p:cTn dur="1000"/>
                                        <p:tgtEl>
                                          <p:spTgt spid="171"/>
                                        </p:tgtEl>
                                      </p:cBhvr>
                                    </p:animEffect>
                                  </p:childTnLst>
                                </p:cTn>
                              </p:par>
                              <p:par>
                                <p:cTn fill="hold" nodeType="withEffect" presetClass="exit" presetID="10" presetSubtype="0">
                                  <p:stCondLst>
                                    <p:cond delay="0"/>
                                  </p:stCondLst>
                                  <p:childTnLst>
                                    <p:animEffect filter="fade" transition="out">
                                      <p:cBhvr>
                                        <p:cTn dur="1000"/>
                                        <p:tgtEl>
                                          <p:spTgt spid="166"/>
                                        </p:tgtEl>
                                      </p:cBhvr>
                                    </p:animEffect>
                                    <p:set>
                                      <p:cBhvr>
                                        <p:cTn dur="1" fill="hold">
                                          <p:stCondLst>
                                            <p:cond delay="1000"/>
                                          </p:stCondLst>
                                        </p:cTn>
                                        <p:tgtEl>
                                          <p:spTgt spid="166"/>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gtEl>
                                        <p:attrNameLst>
                                          <p:attrName>style.visibility</p:attrName>
                                        </p:attrNameLst>
                                      </p:cBhvr>
                                      <p:to>
                                        <p:strVal val="visible"/>
                                      </p:to>
                                    </p:set>
                                    <p:animEffect filter="fade" transition="in">
                                      <p:cBhvr>
                                        <p:cTn dur="1000"/>
                                        <p:tgtEl>
                                          <p:spTgt spid="172"/>
                                        </p:tgtEl>
                                      </p:cBhvr>
                                    </p:animEffect>
                                  </p:childTnLst>
                                </p:cTn>
                              </p:par>
                              <p:par>
                                <p:cTn fill="hold" nodeType="withEffect" presetClass="exit" presetID="10" presetSubtype="0">
                                  <p:stCondLst>
                                    <p:cond delay="0"/>
                                  </p:stCondLst>
                                  <p:childTnLst>
                                    <p:animEffect filter="fade" transition="out">
                                      <p:cBhvr>
                                        <p:cTn dur="1000"/>
                                        <p:tgtEl>
                                          <p:spTgt spid="165"/>
                                        </p:tgtEl>
                                      </p:cBhvr>
                                    </p:animEffect>
                                    <p:set>
                                      <p:cBhvr>
                                        <p:cTn dur="1" fill="hold">
                                          <p:stCondLst>
                                            <p:cond delay="1000"/>
                                          </p:stCondLst>
                                        </p:cTn>
                                        <p:tgtEl>
                                          <p:spTgt spid="165"/>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1000"/>
                                        <p:tgtEl>
                                          <p:spTgt spid="1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4"/>
                                        </p:tgtEl>
                                        <p:attrNameLst>
                                          <p:attrName>style.visibility</p:attrName>
                                        </p:attrNameLst>
                                      </p:cBhvr>
                                      <p:to>
                                        <p:strVal val="visible"/>
                                      </p:to>
                                    </p:set>
                                    <p:animEffect filter="fade" transition="in">
                                      <p:cBhvr>
                                        <p:cTn dur="1000"/>
                                        <p:tgtEl>
                                          <p:spTgt spid="174"/>
                                        </p:tgtEl>
                                      </p:cBhvr>
                                    </p:animEffect>
                                  </p:childTnLst>
                                </p:cTn>
                              </p:par>
                              <p:par>
                                <p:cTn fill="hold" nodeType="withEffect" presetClass="exit" presetID="10" presetSubtype="0">
                                  <p:stCondLst>
                                    <p:cond delay="0"/>
                                  </p:stCondLst>
                                  <p:childTnLst>
                                    <p:animEffect filter="fade" transition="out">
                                      <p:cBhvr>
                                        <p:cTn dur="1000"/>
                                        <p:tgtEl>
                                          <p:spTgt spid="163"/>
                                        </p:tgtEl>
                                      </p:cBhvr>
                                    </p:animEffect>
                                    <p:set>
                                      <p:cBhvr>
                                        <p:cTn dur="1" fill="hold">
                                          <p:stCondLst>
                                            <p:cond delay="1000"/>
                                          </p:stCondLst>
                                        </p:cTn>
                                        <p:tgtEl>
                                          <p:spTgt spid="163"/>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7"/>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80" name="Google Shape;180;p27"/>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Complete the statements with your own ideas. </a:t>
            </a:r>
            <a:endParaRPr b="1" sz="1800">
              <a:solidFill>
                <a:srgbClr val="000032"/>
              </a:solidFill>
              <a:latin typeface="Signika"/>
              <a:ea typeface="Signika"/>
              <a:cs typeface="Signika"/>
              <a:sym typeface="Signika"/>
            </a:endParaRPr>
          </a:p>
        </p:txBody>
      </p:sp>
      <p:sp>
        <p:nvSpPr>
          <p:cNvPr id="181" name="Google Shape;181;p27"/>
          <p:cNvSpPr txBox="1"/>
          <p:nvPr/>
        </p:nvSpPr>
        <p:spPr>
          <a:xfrm>
            <a:off x="1215475" y="1062000"/>
            <a:ext cx="6955500" cy="34662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15000"/>
              </a:lnSpc>
              <a:spcBef>
                <a:spcPts val="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Some therapists are available 24/7 because…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If you google a workout plan, it won’t be personalized because…</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If you want to organize a wedding for 200 people, you should figure out how to…</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A website or a social media account that provides useful information on learning English is…</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You need to respond to customers politely, especially if your job is…</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Some health apps give you expert advice on…</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AutoNum type="alphaUcPeriod"/>
            </a:pPr>
            <a:r>
              <a:rPr lang="en-GB" sz="1600">
                <a:solidFill>
                  <a:schemeClr val="dk1"/>
                </a:solidFill>
                <a:latin typeface="Signika Light"/>
                <a:ea typeface="Signika Light"/>
                <a:cs typeface="Signika Light"/>
                <a:sym typeface="Signika Light"/>
              </a:rPr>
              <a:t>A valuable online tool to plan a trip is…</a:t>
            </a:r>
            <a:endParaRPr sz="1600">
              <a:solidFill>
                <a:schemeClr val="dk1"/>
              </a:solidFill>
              <a:latin typeface="Signika Light"/>
              <a:ea typeface="Signika Light"/>
              <a:cs typeface="Signika Light"/>
              <a:sym typeface="Signika Ligh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ESL Brains E-Lesson Plan 2.0.3">
  <a:themeElements>
    <a:clrScheme name="Simple Light">
      <a:dk1>
        <a:srgbClr val="000032"/>
      </a:dk1>
      <a:lt1>
        <a:srgbClr val="FFFFFF"/>
      </a:lt1>
      <a:dk2>
        <a:srgbClr val="595959"/>
      </a:dk2>
      <a:lt2>
        <a:srgbClr val="EEEEEE"/>
      </a:lt2>
      <a:accent1>
        <a:srgbClr val="FF5C5C"/>
      </a:accent1>
      <a:accent2>
        <a:srgbClr val="000032"/>
      </a:accent2>
      <a:accent3>
        <a:srgbClr val="F59A23"/>
      </a:accent3>
      <a:accent4>
        <a:srgbClr val="60AE92"/>
      </a:accent4>
      <a:accent5>
        <a:srgbClr val="AAAAAA"/>
      </a:accent5>
      <a:accent6>
        <a:srgbClr val="FCD56A"/>
      </a:accent6>
      <a:hlink>
        <a:srgbClr val="60AE9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