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5143500" cx="9144000"/>
  <p:notesSz cx="6858000" cy="9144000"/>
  <p:embeddedFontLst>
    <p:embeddedFont>
      <p:font typeface="League Spartan"/>
      <p:regular r:id="rId24"/>
      <p:bold r:id="rId25"/>
    </p:embeddedFont>
    <p:embeddedFont>
      <p:font typeface="Signika"/>
      <p:regular r:id="rId26"/>
      <p:bold r:id="rId27"/>
    </p:embeddedFont>
    <p:embeddedFont>
      <p:font typeface="Signika SemiBold"/>
      <p:regular r:id="rId28"/>
      <p:bold r:id="rId29"/>
    </p:embeddedFont>
    <p:embeddedFont>
      <p:font typeface="Signika Light"/>
      <p:regular r:id="rId30"/>
      <p:bold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LeagueSpartan-regular.fntdata"/><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ignika-regular.fntdata"/><Relationship Id="rId25" Type="http://schemas.openxmlformats.org/officeDocument/2006/relationships/font" Target="fonts/LeagueSpartan-bold.fntdata"/><Relationship Id="rId28" Type="http://schemas.openxmlformats.org/officeDocument/2006/relationships/font" Target="fonts/SignikaSemiBold-regular.fntdata"/><Relationship Id="rId27" Type="http://schemas.openxmlformats.org/officeDocument/2006/relationships/font" Target="fonts/Signika-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SignikaSemiBold-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SignikaLight-bold.fntdata"/><Relationship Id="rId30" Type="http://schemas.openxmlformats.org/officeDocument/2006/relationships/font" Target="fonts/SignikaLight-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5553f1e97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5553f1e9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2907e6ecef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2907e6ece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pl"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2907e6ecef_0_5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2907e6ecef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2907e6ecef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2907e6ecef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2907e6ecef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2907e6ecef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402b4796c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402b4796c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2907e6ecef_0_7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2907e6ecef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402b4796c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402b4796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2907e6ecef_0_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2907e6ecef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2907e6ecef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2907e6ecef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22907e6ece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22907e6ece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pl"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2907e6ece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2907e6ece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2907e6ecef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2907e6ecef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09ad4a0bed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09ad4a0be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402b4796c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402b4796c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2907e6ece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2907e6ece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2907e6ecef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2907e6ecef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hyperlink" Target="http://www.youtube.com/watch?v=6diqpGKOvic" TargetMode="Externa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hyperlink" Target="http://bit.ly/HowKidsLie-Transcrip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pic>
        <p:nvPicPr>
          <p:cNvPr id="45" name="Google Shape;45;p7"/>
          <p:cNvPicPr preferRelativeResize="0"/>
          <p:nvPr/>
        </p:nvPicPr>
        <p:blipFill rotWithShape="1">
          <a:blip r:embed="rId3">
            <a:alphaModFix/>
          </a:blip>
          <a:srcRect b="8194" l="5936" r="7647" t="4537"/>
          <a:stretch/>
        </p:blipFill>
        <p:spPr>
          <a:xfrm>
            <a:off x="444775" y="1775250"/>
            <a:ext cx="2518200" cy="2518200"/>
          </a:xfrm>
          <a:prstGeom prst="ellipse">
            <a:avLst/>
          </a:prstGeom>
          <a:noFill/>
          <a:ln cap="flat" cmpd="sng" w="9525">
            <a:solidFill>
              <a:srgbClr val="AAAAAA"/>
            </a:solidFill>
            <a:prstDash val="solid"/>
            <a:round/>
            <a:headEnd len="sm" w="sm" type="none"/>
            <a:tailEnd len="sm" w="sm" type="none"/>
          </a:ln>
        </p:spPr>
      </p:pic>
      <p:sp>
        <p:nvSpPr>
          <p:cNvPr id="46" name="Google Shape;46;p7"/>
          <p:cNvSpPr txBox="1"/>
          <p:nvPr/>
        </p:nvSpPr>
        <p:spPr>
          <a:xfrm>
            <a:off x="3286000" y="23878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Can you spot when someone is lying?</a:t>
            </a:r>
            <a:endParaRPr b="1" sz="3600">
              <a:solidFill>
                <a:srgbClr val="FF5C5C"/>
              </a:solidFill>
              <a:latin typeface="Signika"/>
              <a:ea typeface="Signika"/>
              <a:cs typeface="Signika"/>
              <a:sym typeface="Signik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6" name="Shape 126"/>
        <p:cNvGrpSpPr/>
        <p:nvPr/>
      </p:nvGrpSpPr>
      <p:grpSpPr>
        <a:xfrm>
          <a:off x="0" y="0"/>
          <a:ext cx="0" cy="0"/>
          <a:chOff x="0" y="0"/>
          <a:chExt cx="0" cy="0"/>
        </a:xfrm>
      </p:grpSpPr>
      <p:sp>
        <p:nvSpPr>
          <p:cNvPr id="127" name="Google Shape;127;p16"/>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29" name="Google Shape;129;p16"/>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IN-CLASS ACTIVITIES</a:t>
            </a:r>
            <a:endParaRPr b="1" sz="3600">
              <a:solidFill>
                <a:schemeClr val="lt1"/>
              </a:solidFill>
              <a:latin typeface="Signika"/>
              <a:ea typeface="Signika"/>
              <a:cs typeface="Signika"/>
              <a:sym typeface="Signika"/>
            </a:endParaRPr>
          </a:p>
        </p:txBody>
      </p:sp>
      <p:sp>
        <p:nvSpPr>
          <p:cNvPr id="130" name="Google Shape;130;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7"/>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37" name="Google Shape;137;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7"/>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40" name="Google Shape;140;p17"/>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41" name="Google Shape;141;p17"/>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18"/>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47" name="Google Shape;147;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48" name="Google Shape;148;p18"/>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49" name="Google Shape;149;p18"/>
          <p:cNvSpPr txBox="1"/>
          <p:nvPr/>
        </p:nvSpPr>
        <p:spPr>
          <a:xfrm>
            <a:off x="1216800" y="918000"/>
            <a:ext cx="6904800" cy="15372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What's the speaker's idea?</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How can you spot when someone is lying? Are you good at it?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Should politicians or any other professionals take lie detector tests for the sake of society? Why (not)?</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9"/>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55" name="Google Shape;155;p1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9"/>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learn some vocabulary!</a:t>
            </a:r>
            <a:endParaRPr b="1" sz="3600">
              <a:solidFill>
                <a:schemeClr val="lt1"/>
              </a:solidFill>
              <a:latin typeface="Signika"/>
              <a:ea typeface="Signika"/>
              <a:cs typeface="Signika"/>
              <a:sym typeface="Signika"/>
            </a:endParaRPr>
          </a:p>
        </p:txBody>
      </p:sp>
      <p:pic>
        <p:nvPicPr>
          <p:cNvPr id="158" name="Google Shape;158;p19"/>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64" name="Google Shape;164;p20"/>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Read the sentences below and guess the meanings of the words and phrases in bold.</a:t>
            </a:r>
            <a:endParaRPr b="1" sz="1800">
              <a:solidFill>
                <a:schemeClr val="dk1"/>
              </a:solidFill>
              <a:latin typeface="Signika"/>
              <a:ea typeface="Signika"/>
              <a:cs typeface="Signika"/>
              <a:sym typeface="Signika"/>
            </a:endParaRPr>
          </a:p>
        </p:txBody>
      </p:sp>
      <p:sp>
        <p:nvSpPr>
          <p:cNvPr id="165" name="Google Shape;165;p20"/>
          <p:cNvSpPr txBox="1"/>
          <p:nvPr/>
        </p:nvSpPr>
        <p:spPr>
          <a:xfrm>
            <a:off x="1156249" y="943525"/>
            <a:ext cx="7116000" cy="3712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You’ve told me a complete </a:t>
            </a:r>
            <a:r>
              <a:rPr b="1" lang="pl" sz="1500">
                <a:solidFill>
                  <a:schemeClr val="dk1"/>
                </a:solidFill>
                <a:latin typeface="Signika"/>
                <a:ea typeface="Signika"/>
                <a:cs typeface="Signika"/>
                <a:sym typeface="Signika"/>
              </a:rPr>
              <a:t>pack of lies</a:t>
            </a:r>
            <a:r>
              <a:rPr lang="pl" sz="1500">
                <a:solidFill>
                  <a:schemeClr val="dk1"/>
                </a:solidFill>
                <a:latin typeface="Signika Light"/>
                <a:ea typeface="Signika Light"/>
                <a:cs typeface="Signika Light"/>
                <a:sym typeface="Signika Light"/>
              </a:rPr>
              <a:t>. It was just absurd.</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Little </a:t>
            </a:r>
            <a:r>
              <a:rPr b="1" lang="pl" sz="1500">
                <a:solidFill>
                  <a:schemeClr val="dk1"/>
                </a:solidFill>
                <a:latin typeface="Signika"/>
                <a:ea typeface="Signika"/>
                <a:cs typeface="Signika"/>
                <a:sym typeface="Signika"/>
              </a:rPr>
              <a:t>white lies</a:t>
            </a:r>
            <a:r>
              <a:rPr lang="pl" sz="1500">
                <a:solidFill>
                  <a:schemeClr val="dk1"/>
                </a:solidFill>
                <a:latin typeface="Signika Light"/>
                <a:ea typeface="Signika Light"/>
                <a:cs typeface="Signika Light"/>
                <a:sym typeface="Signika Light"/>
              </a:rPr>
              <a:t> or to put it in better words ‘tactful’ replies could save someone's feelings and prevent them from having to face difficult truths.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After dinner she told me </a:t>
            </a:r>
            <a:r>
              <a:rPr b="1" lang="pl" sz="1500">
                <a:solidFill>
                  <a:schemeClr val="dk1"/>
                </a:solidFill>
                <a:latin typeface="Signika"/>
                <a:ea typeface="Signika"/>
                <a:cs typeface="Signika"/>
                <a:sym typeface="Signika"/>
              </a:rPr>
              <a:t>a tall story</a:t>
            </a:r>
            <a:r>
              <a:rPr lang="pl" sz="1500">
                <a:solidFill>
                  <a:schemeClr val="dk1"/>
                </a:solidFill>
                <a:latin typeface="Signika Light"/>
                <a:ea typeface="Signika Light"/>
                <a:cs typeface="Signika Light"/>
                <a:sym typeface="Signika Light"/>
              </a:rPr>
              <a:t> about her pet. I knew it was fake. How can someone have a crocodile at home?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When a friend who lives in England told me of a death metal band fronted by a parrot, I knew that he was </a:t>
            </a:r>
            <a:r>
              <a:rPr b="1" lang="pl" sz="1500">
                <a:solidFill>
                  <a:schemeClr val="dk1"/>
                </a:solidFill>
                <a:latin typeface="Signika"/>
                <a:ea typeface="Signika"/>
                <a:cs typeface="Signika"/>
                <a:sym typeface="Signika"/>
              </a:rPr>
              <a:t>pulling my leg</a:t>
            </a:r>
            <a:r>
              <a:rPr lang="pl" sz="1500">
                <a:solidFill>
                  <a:schemeClr val="dk1"/>
                </a:solidFill>
                <a:latin typeface="Signika Light"/>
                <a:ea typeface="Signika Light"/>
                <a:cs typeface="Signika Light"/>
                <a:sym typeface="Signika Light"/>
              </a:rPr>
              <a: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She told Duncan that there was someone behind him and used the distraction to run away. I didn't expect Duncan to </a:t>
            </a:r>
            <a:r>
              <a:rPr b="1" lang="pl" sz="1500">
                <a:solidFill>
                  <a:schemeClr val="dk1"/>
                </a:solidFill>
                <a:latin typeface="Signika"/>
                <a:ea typeface="Signika"/>
                <a:cs typeface="Signika"/>
                <a:sym typeface="Signika"/>
              </a:rPr>
              <a:t>fall for</a:t>
            </a:r>
            <a:r>
              <a:rPr lang="pl" sz="1500">
                <a:solidFill>
                  <a:schemeClr val="dk1"/>
                </a:solidFill>
                <a:latin typeface="Signika Light"/>
                <a:ea typeface="Signika Light"/>
                <a:cs typeface="Signika Light"/>
                <a:sym typeface="Signika Light"/>
              </a:rPr>
              <a:t> a cheap trick like that.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Tony seems to know a lot about music, but sometimes I think he's only </a:t>
            </a:r>
            <a:r>
              <a:rPr b="1" lang="pl" sz="1500">
                <a:solidFill>
                  <a:schemeClr val="dk1"/>
                </a:solidFill>
                <a:latin typeface="Signika"/>
                <a:ea typeface="Signika"/>
                <a:cs typeface="Signika"/>
                <a:sym typeface="Signika"/>
              </a:rPr>
              <a:t>bluffing</a:t>
            </a:r>
            <a:r>
              <a:rPr lang="pl" sz="1500">
                <a:solidFill>
                  <a:schemeClr val="dk1"/>
                </a:solidFill>
                <a:latin typeface="Signika Light"/>
                <a:ea typeface="Signika Light"/>
                <a:cs typeface="Signika Light"/>
                <a:sym typeface="Signika Light"/>
              </a:rPr>
              <a:t> to impress others. However, I hope I’m wrong and he’s a real expert.</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71" name="Google Shape;171;p2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74" name="Google Shape;174;p21"/>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id="179" name="Google Shape;179;p22"/>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80" name="Google Shape;180;p2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81" name="Google Shape;181;p22"/>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82" name="Google Shape;182;p22"/>
          <p:cNvSpPr txBox="1"/>
          <p:nvPr/>
        </p:nvSpPr>
        <p:spPr>
          <a:xfrm>
            <a:off x="1216800" y="918000"/>
            <a:ext cx="6904800" cy="2076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In what situations do people bluff?</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When was the last time you fell for a trick? What happened?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tall story have you heard that you’ll never forget?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In what cases are white lies justifiable?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Did your brother or sister use to pull your leg when you were younger?</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3"/>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8" name="Google Shape;188;p2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0" name="Google Shape;190;p23"/>
          <p:cNvPicPr preferRelativeResize="0"/>
          <p:nvPr/>
        </p:nvPicPr>
        <p:blipFill>
          <a:blip r:embed="rId3">
            <a:alphaModFix/>
          </a:blip>
          <a:stretch>
            <a:fillRect/>
          </a:stretch>
        </p:blipFill>
        <p:spPr>
          <a:xfrm>
            <a:off x="8006400" y="137775"/>
            <a:ext cx="886968" cy="886968"/>
          </a:xfrm>
          <a:prstGeom prst="rect">
            <a:avLst/>
          </a:prstGeom>
          <a:noFill/>
          <a:ln>
            <a:noFill/>
          </a:ln>
        </p:spPr>
      </p:pic>
      <p:sp>
        <p:nvSpPr>
          <p:cNvPr id="191" name="Google Shape;191;p23"/>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It’s game time!</a:t>
            </a:r>
            <a:endParaRPr b="1" sz="3600">
              <a:solidFill>
                <a:schemeClr val="lt1"/>
              </a:solidFill>
              <a:latin typeface="Signika"/>
              <a:ea typeface="Signika"/>
              <a:cs typeface="Signika"/>
              <a:sym typeface="Signika"/>
            </a:endParaRPr>
          </a:p>
        </p:txBody>
      </p:sp>
      <p:sp>
        <p:nvSpPr>
          <p:cNvPr id="192" name="Google Shape;192;p23"/>
          <p:cNvSpPr txBox="1"/>
          <p:nvPr/>
        </p:nvSpPr>
        <p:spPr>
          <a:xfrm>
            <a:off x="138050" y="3639450"/>
            <a:ext cx="69588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Can you tell when someone is lying?</a:t>
            </a:r>
            <a:endParaRPr sz="2400">
              <a:solidFill>
                <a:schemeClr val="lt1"/>
              </a:solidFill>
              <a:latin typeface="Signika Light"/>
              <a:ea typeface="Signika Light"/>
              <a:cs typeface="Signika Light"/>
              <a:sym typeface="Signika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98" name="Google Shape;198;p24"/>
          <p:cNvSpPr/>
          <p:nvPr/>
        </p:nvSpPr>
        <p:spPr>
          <a:xfrm>
            <a:off x="2241150" y="1674750"/>
            <a:ext cx="4661700" cy="1794000"/>
          </a:xfrm>
          <a:prstGeom prst="roundRect">
            <a:avLst>
              <a:gd fmla="val 9972" name="adj"/>
            </a:avLst>
          </a:prstGeom>
          <a:solidFill>
            <a:srgbClr val="FF5C5C"/>
          </a:solidFill>
          <a:ln cap="flat" cmpd="sng" w="9525">
            <a:solidFill>
              <a:srgbClr val="FF5C5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sz="1800">
                <a:solidFill>
                  <a:schemeClr val="lt1"/>
                </a:solidFill>
                <a:latin typeface="Signika SemiBold"/>
                <a:ea typeface="Signika SemiBold"/>
                <a:cs typeface="Signika SemiBold"/>
                <a:sym typeface="Signika SemiBold"/>
              </a:rPr>
              <a:t>Prepare </a:t>
            </a:r>
            <a:r>
              <a:rPr lang="pl" sz="1800" u="sng">
                <a:solidFill>
                  <a:schemeClr val="lt1"/>
                </a:solidFill>
                <a:latin typeface="Signika SemiBold"/>
                <a:ea typeface="Signika SemiBold"/>
                <a:cs typeface="Signika SemiBold"/>
                <a:sym typeface="Signika SemiBold"/>
              </a:rPr>
              <a:t>one true</a:t>
            </a:r>
            <a:r>
              <a:rPr lang="pl" sz="1800">
                <a:solidFill>
                  <a:schemeClr val="lt1"/>
                </a:solidFill>
                <a:latin typeface="Signika SemiBold"/>
                <a:ea typeface="Signika SemiBold"/>
                <a:cs typeface="Signika SemiBold"/>
                <a:sym typeface="Signika SemiBold"/>
              </a:rPr>
              <a:t> and </a:t>
            </a:r>
            <a:r>
              <a:rPr lang="pl" sz="1800" u="sng">
                <a:solidFill>
                  <a:schemeClr val="lt1"/>
                </a:solidFill>
                <a:latin typeface="Signika SemiBold"/>
                <a:ea typeface="Signika SemiBold"/>
                <a:cs typeface="Signika SemiBold"/>
                <a:sym typeface="Signika SemiBold"/>
              </a:rPr>
              <a:t>one false</a:t>
            </a:r>
            <a:r>
              <a:rPr lang="pl" sz="1800">
                <a:solidFill>
                  <a:schemeClr val="lt1"/>
                </a:solidFill>
                <a:latin typeface="Signika SemiBold"/>
                <a:ea typeface="Signika SemiBold"/>
                <a:cs typeface="Signika SemiBold"/>
                <a:sym typeface="Signika SemiBold"/>
              </a:rPr>
              <a:t> piece of information about yourself. </a:t>
            </a:r>
            <a:endParaRPr sz="1800">
              <a:solidFill>
                <a:schemeClr val="lt1"/>
              </a:solidFill>
              <a:latin typeface="Signika SemiBold"/>
              <a:ea typeface="Signika SemiBold"/>
              <a:cs typeface="Signika SemiBold"/>
              <a:sym typeface="Signika SemiBold"/>
            </a:endParaRPr>
          </a:p>
          <a:p>
            <a:pPr indent="0" lvl="0" marL="0" rtl="0" algn="ctr">
              <a:lnSpc>
                <a:spcPct val="115000"/>
              </a:lnSpc>
              <a:spcBef>
                <a:spcPts val="0"/>
              </a:spcBef>
              <a:spcAft>
                <a:spcPts val="0"/>
              </a:spcAft>
              <a:buNone/>
            </a:pPr>
            <a:r>
              <a:rPr lang="pl" sz="1800">
                <a:solidFill>
                  <a:schemeClr val="lt1"/>
                </a:solidFill>
                <a:latin typeface="Signika SemiBold"/>
                <a:ea typeface="Signika SemiBold"/>
                <a:cs typeface="Signika SemiBold"/>
                <a:sym typeface="Signika SemiBold"/>
              </a:rPr>
              <a:t>Work in pairs and guess which information about your partner is true </a:t>
            </a:r>
            <a:br>
              <a:rPr lang="pl" sz="1800">
                <a:solidFill>
                  <a:schemeClr val="lt1"/>
                </a:solidFill>
                <a:latin typeface="Signika SemiBold"/>
                <a:ea typeface="Signika SemiBold"/>
                <a:cs typeface="Signika SemiBold"/>
                <a:sym typeface="Signika SemiBold"/>
              </a:rPr>
            </a:br>
            <a:r>
              <a:rPr lang="pl" sz="1800">
                <a:solidFill>
                  <a:schemeClr val="lt1"/>
                </a:solidFill>
                <a:latin typeface="Signika SemiBold"/>
                <a:ea typeface="Signika SemiBold"/>
                <a:cs typeface="Signika SemiBold"/>
                <a:sym typeface="Signika SemiBold"/>
              </a:rPr>
              <a:t>and which is false.</a:t>
            </a:r>
            <a:endParaRPr sz="1800">
              <a:solidFill>
                <a:schemeClr val="lt1"/>
              </a:solidFill>
              <a:latin typeface="Signika SemiBold"/>
              <a:ea typeface="Signika SemiBold"/>
              <a:cs typeface="Signika SemiBold"/>
              <a:sym typeface="Signika SemiBo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5"/>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05" name="Google Shape;205;p25"/>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206" name="Google Shape;206;p2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 name="Shape 50"/>
        <p:cNvGrpSpPr/>
        <p:nvPr/>
      </p:nvGrpSpPr>
      <p:grpSpPr>
        <a:xfrm>
          <a:off x="0" y="0"/>
          <a:ext cx="0" cy="0"/>
          <a:chOff x="0" y="0"/>
          <a:chExt cx="0" cy="0"/>
        </a:xfrm>
      </p:grpSpPr>
      <p:sp>
        <p:nvSpPr>
          <p:cNvPr id="51" name="Google Shape;51;p8"/>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3" name="Google Shape;53;p8"/>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PRE-CLASS ACTIVITIES</a:t>
            </a:r>
            <a:endParaRPr b="1" sz="3600">
              <a:solidFill>
                <a:schemeClr val="lt1"/>
              </a:solidFill>
              <a:latin typeface="Signika"/>
              <a:ea typeface="Signika"/>
              <a:cs typeface="Signika"/>
              <a:sym typeface="Signika"/>
            </a:endParaRPr>
          </a:p>
        </p:txBody>
      </p:sp>
      <p:sp>
        <p:nvSpPr>
          <p:cNvPr id="54" name="Google Shape;54;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2" name="Google Shape;62;p9"/>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63" name="Google Shape;63;p9"/>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 a video titled:</a:t>
            </a:r>
            <a:endParaRPr b="1" sz="2400">
              <a:solidFill>
                <a:schemeClr val="lt1"/>
              </a:solidFill>
              <a:latin typeface="Signika"/>
              <a:ea typeface="Signika"/>
              <a:cs typeface="Signika"/>
              <a:sym typeface="Signika"/>
            </a:endParaRPr>
          </a:p>
        </p:txBody>
      </p:sp>
      <p:sp>
        <p:nvSpPr>
          <p:cNvPr id="64" name="Google Shape;64;p9"/>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Can you really tell if a kid is lying?</a:t>
            </a:r>
            <a:endParaRPr b="1" sz="3600">
              <a:solidFill>
                <a:schemeClr val="lt1"/>
              </a:solidFill>
              <a:latin typeface="Signika"/>
              <a:ea typeface="Signika"/>
              <a:cs typeface="Signika"/>
              <a:sym typeface="Signik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70" name="Google Shape;70;p1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Watch the video and answer the questions.</a:t>
            </a:r>
            <a:endParaRPr b="1" sz="1800">
              <a:solidFill>
                <a:schemeClr val="dk1"/>
              </a:solidFill>
              <a:latin typeface="Signika"/>
              <a:ea typeface="Signika"/>
              <a:cs typeface="Signika"/>
              <a:sym typeface="Signika"/>
            </a:endParaRPr>
          </a:p>
        </p:txBody>
      </p:sp>
      <p:sp>
        <p:nvSpPr>
          <p:cNvPr id="71" name="Google Shape;71;p10"/>
          <p:cNvSpPr txBox="1"/>
          <p:nvPr/>
        </p:nvSpPr>
        <p:spPr>
          <a:xfrm>
            <a:off x="222175" y="824700"/>
            <a:ext cx="3045600" cy="3674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are three common beliefs about children and lying?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4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is mind reading?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4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is "transdermal optical imaging"? What are its applications?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4000"/>
              </a:spcBef>
              <a:spcAft>
                <a:spcPts val="4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is the real Pinocchio effect according to the speaker?</a:t>
            </a:r>
            <a:endParaRPr>
              <a:solidFill>
                <a:schemeClr val="dk1"/>
              </a:solidFill>
              <a:latin typeface="Signika Light"/>
              <a:ea typeface="Signika Light"/>
              <a:cs typeface="Signika Light"/>
              <a:sym typeface="Signika Light"/>
            </a:endParaRPr>
          </a:p>
        </p:txBody>
      </p:sp>
      <p:pic>
        <p:nvPicPr>
          <p:cNvPr descr="Visit http://TED.com to get our entire library of TED Talks, transcripts, translations, personalized talk recommendations and more.&#10;&#10;Are children poor liars? Do you think you can easily detect their lies? Developmental researcher Kang Lee studies what happens physiologically to children when they lie. They do it a lot, starting as young as two years old, and they're actually really good at it. Lee explains why we should celebrate when kids start to lie and presents new lie-detection technology that could someday reveal our hidden emotions.&#10;&#10;The TED Talks channel features the best talks and performances from the TED Conference, where the world's leading thinkers and doers give the talk of their lives in 18 minutes (or less). Look for talks on Technology, Entertainment and Design -- plus science, business, global issues, the arts and more. You're welcome to link to or embed these videos, forward them to others and share these ideas with people you know. &#10;&#10;Follow TED on Twitter: http://twitter.com/TEDTalks&#10;Like TED on Facebook: http://facebook.com/TED&#10;Subscribe to our channel: http://youtube.com/TED&#10;&#10;TED's videos may be used for non-commercial purposes under a Creative Commons License, Attribution–Non Commercial–No Derivatives (or the CC BY – NC – ND 4.0 International) and in accordance with our TED Talks Usage Policy (https://www.ted.com/about/our-organization/our-policies-terms/ted-talks-usage-policy). For more information on using TED for commercial purposes (e.g. employee learning, in a film or online course), please submit a Media Request at https://media-requests.ted.com" id="72" name="Google Shape;72;p10" title="Can you really tell if a kid is lying? | Kang Lee">
            <a:hlinkClick r:id="rId3"/>
          </p:cNvPr>
          <p:cNvPicPr preferRelativeResize="0"/>
          <p:nvPr/>
        </p:nvPicPr>
        <p:blipFill>
          <a:blip r:embed="rId4">
            <a:alphaModFix/>
          </a:blip>
          <a:stretch>
            <a:fillRect/>
          </a:stretch>
        </p:blipFill>
        <p:spPr>
          <a:xfrm>
            <a:off x="3196975" y="1285213"/>
            <a:ext cx="5675150" cy="3192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78" name="Google Shape;78;p1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check the answers.</a:t>
            </a:r>
            <a:endParaRPr b="1" sz="1800">
              <a:solidFill>
                <a:schemeClr val="dk1"/>
              </a:solidFill>
              <a:latin typeface="Signika"/>
              <a:ea typeface="Signika"/>
              <a:cs typeface="Signika"/>
              <a:sym typeface="Signika"/>
            </a:endParaRPr>
          </a:p>
        </p:txBody>
      </p:sp>
      <p:sp>
        <p:nvSpPr>
          <p:cNvPr id="79" name="Google Shape;79;p11"/>
          <p:cNvSpPr txBox="1"/>
          <p:nvPr/>
        </p:nvSpPr>
        <p:spPr>
          <a:xfrm>
            <a:off x="3073065" y="775163"/>
            <a:ext cx="5963100" cy="1143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pl">
                <a:solidFill>
                  <a:schemeClr val="dk1"/>
                </a:solidFill>
                <a:highlight>
                  <a:schemeClr val="accent6"/>
                </a:highlight>
                <a:latin typeface="Signika Light"/>
                <a:ea typeface="Signika Light"/>
                <a:cs typeface="Signika Light"/>
                <a:sym typeface="Signika Light"/>
              </a:rPr>
              <a:t>One, children only come to tell lies after entering elementary school. Two, children are poor liars. We adults can easily detect their lies. And three, if children lie at a very young age, there must be some character flaws with them, and they are going to become pathological liars for life.</a:t>
            </a:r>
            <a:endParaRPr>
              <a:solidFill>
                <a:schemeClr val="dk1"/>
              </a:solidFill>
              <a:highlight>
                <a:schemeClr val="accent6"/>
              </a:highlight>
              <a:latin typeface="Signika Light"/>
              <a:ea typeface="Signika Light"/>
              <a:cs typeface="Signika Light"/>
              <a:sym typeface="Signika Light"/>
            </a:endParaRPr>
          </a:p>
        </p:txBody>
      </p:sp>
      <p:sp>
        <p:nvSpPr>
          <p:cNvPr id="80" name="Google Shape;80;p11"/>
          <p:cNvSpPr txBox="1"/>
          <p:nvPr/>
        </p:nvSpPr>
        <p:spPr>
          <a:xfrm>
            <a:off x="3073075" y="1839800"/>
            <a:ext cx="5840700" cy="1143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pl">
                <a:solidFill>
                  <a:schemeClr val="dk1"/>
                </a:solidFill>
                <a:highlight>
                  <a:schemeClr val="accent6"/>
                </a:highlight>
                <a:latin typeface="Signika Light"/>
                <a:ea typeface="Signika Light"/>
                <a:cs typeface="Signika Light"/>
                <a:sym typeface="Signika Light"/>
              </a:rPr>
              <a:t>Mind reading is the ability to know that different people have different knowledge about the situation and the ability to differentiate between what I know and what you know. Mind reading is important for lying because the basis of lying is that I know you don't know what I know.</a:t>
            </a:r>
            <a:endParaRPr>
              <a:solidFill>
                <a:schemeClr val="dk1"/>
              </a:solidFill>
              <a:highlight>
                <a:schemeClr val="accent6"/>
              </a:highlight>
              <a:latin typeface="Signika Light"/>
              <a:ea typeface="Signika Light"/>
              <a:cs typeface="Signika Light"/>
              <a:sym typeface="Signika Light"/>
            </a:endParaRPr>
          </a:p>
        </p:txBody>
      </p:sp>
      <p:sp>
        <p:nvSpPr>
          <p:cNvPr id="81" name="Google Shape;81;p11"/>
          <p:cNvSpPr txBox="1"/>
          <p:nvPr/>
        </p:nvSpPr>
        <p:spPr>
          <a:xfrm>
            <a:off x="222175" y="824700"/>
            <a:ext cx="2974800" cy="14088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are three common beliefs about children and lying?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4000"/>
              </a:spcBef>
              <a:spcAft>
                <a:spcPts val="4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What is mind reading?</a:t>
            </a:r>
            <a:endParaRPr>
              <a:solidFill>
                <a:schemeClr val="dk1"/>
              </a:solidFill>
              <a:latin typeface="Signika Light"/>
              <a:ea typeface="Signika Light"/>
              <a:cs typeface="Signika Light"/>
              <a:sym typeface="Signika Light"/>
            </a:endParaRPr>
          </a:p>
        </p:txBody>
      </p:sp>
      <p:sp>
        <p:nvSpPr>
          <p:cNvPr id="82" name="Google Shape;82;p1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1/2</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gtEl>
                                        <p:attrNameLst>
                                          <p:attrName>style.visibility</p:attrName>
                                        </p:attrNameLst>
                                      </p:cBhvr>
                                      <p:to>
                                        <p:strVal val="visible"/>
                                      </p:to>
                                    </p:set>
                                    <p:animEffect filter="fade" transition="in">
                                      <p:cBhvr>
                                        <p:cTn dur="1000"/>
                                        <p:tgtEl>
                                          <p:spTgt spid="7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88" name="Google Shape;88;p12"/>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check the answers.</a:t>
            </a:r>
            <a:endParaRPr b="1" sz="1800">
              <a:solidFill>
                <a:schemeClr val="dk1"/>
              </a:solidFill>
              <a:latin typeface="Signika"/>
              <a:ea typeface="Signika"/>
              <a:cs typeface="Signika"/>
              <a:sym typeface="Signika"/>
            </a:endParaRPr>
          </a:p>
        </p:txBody>
      </p:sp>
      <p:sp>
        <p:nvSpPr>
          <p:cNvPr id="89" name="Google Shape;89;p12"/>
          <p:cNvSpPr txBox="1"/>
          <p:nvPr/>
        </p:nvSpPr>
        <p:spPr>
          <a:xfrm>
            <a:off x="3073075" y="628675"/>
            <a:ext cx="5875200" cy="163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pl">
                <a:solidFill>
                  <a:schemeClr val="dk1"/>
                </a:solidFill>
                <a:highlight>
                  <a:schemeClr val="accent6"/>
                </a:highlight>
                <a:latin typeface="Signika Light"/>
                <a:ea typeface="Signika Light"/>
                <a:cs typeface="Signika Light"/>
                <a:sym typeface="Signika Light"/>
              </a:rPr>
              <a:t>We use a regular video camera to record people when they experience various hidden emotions. And then, using our image processing technology, we can extract transdermal images of facial blood flow changes. By looking at transdermal video images, now we can easily see facial blood flow changes associated with the various hidden emotions. Applications: education, health care, politics, customer preference, dating.</a:t>
            </a:r>
            <a:endParaRPr>
              <a:solidFill>
                <a:schemeClr val="dk1"/>
              </a:solidFill>
              <a:highlight>
                <a:schemeClr val="accent6"/>
              </a:highlight>
              <a:latin typeface="Signika Light"/>
              <a:ea typeface="Signika Light"/>
              <a:cs typeface="Signika Light"/>
              <a:sym typeface="Signika Light"/>
            </a:endParaRPr>
          </a:p>
        </p:txBody>
      </p:sp>
      <p:sp>
        <p:nvSpPr>
          <p:cNvPr id="90" name="Google Shape;90;p12"/>
          <p:cNvSpPr txBox="1"/>
          <p:nvPr/>
        </p:nvSpPr>
        <p:spPr>
          <a:xfrm>
            <a:off x="3073075" y="2148000"/>
            <a:ext cx="54537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pl">
                <a:solidFill>
                  <a:schemeClr val="dk1"/>
                </a:solidFill>
                <a:highlight>
                  <a:schemeClr val="accent6"/>
                </a:highlight>
                <a:latin typeface="Signika Light"/>
                <a:ea typeface="Signika Light"/>
                <a:cs typeface="Signika Light"/>
                <a:sym typeface="Signika Light"/>
              </a:rPr>
              <a:t>When people lie, the facial blood flow on the cheeks decreases, and the facial blood flow on the nose increases.</a:t>
            </a:r>
            <a:endParaRPr>
              <a:solidFill>
                <a:schemeClr val="dk1"/>
              </a:solidFill>
              <a:highlight>
                <a:schemeClr val="accent6"/>
              </a:highlight>
              <a:latin typeface="Signika Light"/>
              <a:ea typeface="Signika Light"/>
              <a:cs typeface="Signika Light"/>
              <a:sym typeface="Signika Light"/>
            </a:endParaRPr>
          </a:p>
        </p:txBody>
      </p:sp>
      <p:sp>
        <p:nvSpPr>
          <p:cNvPr id="91" name="Google Shape;91;p12"/>
          <p:cNvSpPr txBox="1"/>
          <p:nvPr/>
        </p:nvSpPr>
        <p:spPr>
          <a:xfrm>
            <a:off x="222175" y="824700"/>
            <a:ext cx="2974800" cy="21522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startAt="3"/>
            </a:pPr>
            <a:r>
              <a:rPr lang="pl">
                <a:solidFill>
                  <a:schemeClr val="dk1"/>
                </a:solidFill>
                <a:latin typeface="Signika Light"/>
                <a:ea typeface="Signika Light"/>
                <a:cs typeface="Signika Light"/>
                <a:sym typeface="Signika Light"/>
              </a:rPr>
              <a:t>What is "transdermal optical imaging"? What are its applications?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4000"/>
              </a:spcBef>
              <a:spcAft>
                <a:spcPts val="4000"/>
              </a:spcAft>
              <a:buClr>
                <a:schemeClr val="dk1"/>
              </a:buClr>
              <a:buSzPts val="1400"/>
              <a:buFont typeface="Signika Light"/>
              <a:buAutoNum type="alphaUcPeriod" startAt="3"/>
            </a:pPr>
            <a:r>
              <a:rPr lang="pl">
                <a:solidFill>
                  <a:schemeClr val="dk1"/>
                </a:solidFill>
                <a:latin typeface="Signika Light"/>
                <a:ea typeface="Signika Light"/>
                <a:cs typeface="Signika Light"/>
                <a:sym typeface="Signika Light"/>
              </a:rPr>
              <a:t>What is the real Pinocchio effect according to the speaker?</a:t>
            </a:r>
            <a:endParaRPr>
              <a:solidFill>
                <a:schemeClr val="dk1"/>
              </a:solidFill>
              <a:latin typeface="Signika Light"/>
              <a:ea typeface="Signika Light"/>
              <a:cs typeface="Signika Light"/>
              <a:sym typeface="Signika Light"/>
            </a:endParaRPr>
          </a:p>
        </p:txBody>
      </p:sp>
      <p:sp>
        <p:nvSpPr>
          <p:cNvPr id="92" name="Google Shape;92;p12"/>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chemeClr val="lt1"/>
                </a:solidFill>
                <a:latin typeface="Signika"/>
                <a:ea typeface="Signika"/>
                <a:cs typeface="Signika"/>
                <a:sym typeface="Signika"/>
              </a:rPr>
              <a:t>part 2/2</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3"/>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98" name="Google Shape;98;p1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3"/>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work with some vocabulary!</a:t>
            </a:r>
            <a:endParaRPr b="1" sz="3600">
              <a:solidFill>
                <a:schemeClr val="lt1"/>
              </a:solidFill>
              <a:latin typeface="Signika"/>
              <a:ea typeface="Signika"/>
              <a:cs typeface="Signika"/>
              <a:sym typeface="Signika"/>
            </a:endParaRPr>
          </a:p>
        </p:txBody>
      </p:sp>
      <p:pic>
        <p:nvPicPr>
          <p:cNvPr id="101" name="Google Shape;101;p13"/>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07" name="Google Shape;107;p1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Complete the sentences with the correct forms of the words in capitals.</a:t>
            </a:r>
            <a:endParaRPr b="1" sz="1800">
              <a:solidFill>
                <a:schemeClr val="dk1"/>
              </a:solidFill>
              <a:latin typeface="Signika"/>
              <a:ea typeface="Signika"/>
              <a:cs typeface="Signika"/>
              <a:sym typeface="Signika"/>
            </a:endParaRPr>
          </a:p>
        </p:txBody>
      </p:sp>
      <p:sp>
        <p:nvSpPr>
          <p:cNvPr id="108" name="Google Shape;108;p14"/>
          <p:cNvSpPr txBox="1"/>
          <p:nvPr/>
        </p:nvSpPr>
        <p:spPr>
          <a:xfrm>
            <a:off x="1215474" y="833400"/>
            <a:ext cx="7116000" cy="3840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_____________  expressions reveal a lot about people's mood and emotions. FACE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building work will proceed  _____________  of whether there is an agreement. REGARD</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ability to speak  </a:t>
            </a:r>
            <a:r>
              <a:rPr lang="pl" sz="1500">
                <a:solidFill>
                  <a:schemeClr val="dk1"/>
                </a:solidFill>
                <a:latin typeface="Signika Light"/>
                <a:ea typeface="Signika Light"/>
                <a:cs typeface="Signika Light"/>
                <a:sym typeface="Signika Light"/>
              </a:rPr>
              <a:t>_____________  </a:t>
            </a:r>
            <a:r>
              <a:rPr lang="pl" sz="1500">
                <a:solidFill>
                  <a:schemeClr val="dk1"/>
                </a:solidFill>
                <a:latin typeface="Signika Light"/>
                <a:ea typeface="Signika Light"/>
                <a:cs typeface="Signika Light"/>
                <a:sym typeface="Signika Light"/>
              </a:rPr>
              <a:t>humans from other animals. DIFFERENT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His research interests include early school leaving and  _____________  psychology. DEVELOPMENT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There is the  _____________  barrier between the affluent suburbs and the shantytown beyond. VISIBLE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church is  _____________  situated high in the mountains. REMOTE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_____________  of the reports cannot be verified. ACCURATE</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14" name="Google Shape;114;p15"/>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Check your answers by reading </a:t>
            </a:r>
            <a:r>
              <a:rPr b="1" lang="pl" sz="1800" u="sng">
                <a:solidFill>
                  <a:srgbClr val="60AE92"/>
                </a:solidFill>
                <a:latin typeface="Signika"/>
                <a:ea typeface="Signika"/>
                <a:cs typeface="Signika"/>
                <a:sym typeface="Signika"/>
                <a:hlinkClick r:id="rId3">
                  <a:extLst>
                    <a:ext uri="{A12FA001-AC4F-418D-AE19-62706E023703}">
                      <ahyp:hlinkClr val="tx"/>
                    </a:ext>
                  </a:extLst>
                </a:hlinkClick>
              </a:rPr>
              <a:t>the video transcript</a:t>
            </a:r>
            <a:r>
              <a:rPr b="1" lang="pl" sz="1800">
                <a:solidFill>
                  <a:schemeClr val="dk1"/>
                </a:solidFill>
                <a:latin typeface="Signika"/>
                <a:ea typeface="Signika"/>
                <a:cs typeface="Signika"/>
                <a:sym typeface="Signika"/>
              </a:rPr>
              <a:t>.</a:t>
            </a:r>
            <a:endParaRPr b="1" sz="1800">
              <a:solidFill>
                <a:schemeClr val="dk1"/>
              </a:solidFill>
              <a:latin typeface="Signika"/>
              <a:ea typeface="Signika"/>
              <a:cs typeface="Signika"/>
              <a:sym typeface="Signika"/>
            </a:endParaRPr>
          </a:p>
        </p:txBody>
      </p:sp>
      <p:sp>
        <p:nvSpPr>
          <p:cNvPr id="115" name="Google Shape;115;p15"/>
          <p:cNvSpPr txBox="1"/>
          <p:nvPr/>
        </p:nvSpPr>
        <p:spPr>
          <a:xfrm>
            <a:off x="1215474" y="833400"/>
            <a:ext cx="7116000" cy="3840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_____________  expressions reveal a lot about people's mood and emotions. FACE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building work will proceed  _____________  of whether there is an agreement. REGARD</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ability to speak  </a:t>
            </a:r>
            <a:r>
              <a:rPr lang="pl" sz="1500">
                <a:solidFill>
                  <a:schemeClr val="dk1"/>
                </a:solidFill>
                <a:latin typeface="Signika Light"/>
                <a:ea typeface="Signika Light"/>
                <a:cs typeface="Signika Light"/>
                <a:sym typeface="Signika Light"/>
              </a:rPr>
              <a:t>_____________  </a:t>
            </a:r>
            <a:r>
              <a:rPr lang="pl" sz="1500">
                <a:solidFill>
                  <a:schemeClr val="dk1"/>
                </a:solidFill>
                <a:latin typeface="Signika Light"/>
                <a:ea typeface="Signika Light"/>
                <a:cs typeface="Signika Light"/>
                <a:sym typeface="Signika Light"/>
              </a:rPr>
              <a:t>humans from other animals. DIFFERENT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His research interests include early school leaving and  _____________  psychology. DEVELOPMENT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There is the  _____________  barrier between the affluent suburbs and the shantytown beyond. VISIBLE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church is  _____________  situated high in the mountains. REMOTE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The  _____________  of the reports cannot be verified. ACCURATE</a:t>
            </a:r>
            <a:endParaRPr sz="1500">
              <a:solidFill>
                <a:schemeClr val="dk1"/>
              </a:solidFill>
              <a:latin typeface="Signika Light"/>
              <a:ea typeface="Signika Light"/>
              <a:cs typeface="Signika Light"/>
              <a:sym typeface="Signika Light"/>
            </a:endParaRPr>
          </a:p>
        </p:txBody>
      </p:sp>
      <p:sp>
        <p:nvSpPr>
          <p:cNvPr id="116" name="Google Shape;116;p15"/>
          <p:cNvSpPr/>
          <p:nvPr/>
        </p:nvSpPr>
        <p:spPr>
          <a:xfrm>
            <a:off x="1762375" y="945050"/>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rgbClr val="000032"/>
                </a:solidFill>
                <a:latin typeface="Signika"/>
                <a:ea typeface="Signika"/>
                <a:cs typeface="Signika"/>
                <a:sym typeface="Signika"/>
              </a:rPr>
              <a:t>Facial</a:t>
            </a:r>
            <a:endParaRPr sz="1500">
              <a:solidFill>
                <a:srgbClr val="000032"/>
              </a:solidFill>
            </a:endParaRPr>
          </a:p>
        </p:txBody>
      </p:sp>
      <p:sp>
        <p:nvSpPr>
          <p:cNvPr id="117" name="Google Shape;117;p15"/>
          <p:cNvSpPr/>
          <p:nvPr/>
        </p:nvSpPr>
        <p:spPr>
          <a:xfrm>
            <a:off x="3369775" y="2237150"/>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chemeClr val="dk1"/>
                </a:solidFill>
                <a:latin typeface="Signika"/>
                <a:ea typeface="Signika"/>
                <a:cs typeface="Signika"/>
                <a:sym typeface="Signika"/>
              </a:rPr>
              <a:t>differentiates</a:t>
            </a:r>
            <a:endParaRPr sz="1500">
              <a:solidFill>
                <a:schemeClr val="dk1"/>
              </a:solidFill>
              <a:latin typeface="Signika"/>
              <a:ea typeface="Signika"/>
              <a:cs typeface="Signika"/>
              <a:sym typeface="Signika"/>
            </a:endParaRPr>
          </a:p>
        </p:txBody>
      </p:sp>
      <p:sp>
        <p:nvSpPr>
          <p:cNvPr id="118" name="Google Shape;118;p15"/>
          <p:cNvSpPr/>
          <p:nvPr/>
        </p:nvSpPr>
        <p:spPr>
          <a:xfrm>
            <a:off x="4264400" y="1599925"/>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rgbClr val="000032"/>
                </a:solidFill>
                <a:latin typeface="Signika"/>
                <a:ea typeface="Signika"/>
                <a:cs typeface="Signika"/>
                <a:sym typeface="Signika"/>
              </a:rPr>
              <a:t>regardless</a:t>
            </a:r>
            <a:endParaRPr sz="1500">
              <a:solidFill>
                <a:srgbClr val="000032"/>
              </a:solidFill>
            </a:endParaRPr>
          </a:p>
        </p:txBody>
      </p:sp>
      <p:sp>
        <p:nvSpPr>
          <p:cNvPr id="119" name="Google Shape;119;p15"/>
          <p:cNvSpPr/>
          <p:nvPr/>
        </p:nvSpPr>
        <p:spPr>
          <a:xfrm>
            <a:off x="6164225" y="2646600"/>
            <a:ext cx="1399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chemeClr val="dk1"/>
                </a:solidFill>
                <a:latin typeface="Signika"/>
                <a:ea typeface="Signika"/>
                <a:cs typeface="Signika"/>
                <a:sym typeface="Signika"/>
              </a:rPr>
              <a:t>developmental</a:t>
            </a:r>
            <a:endParaRPr sz="1500">
              <a:solidFill>
                <a:schemeClr val="dk1"/>
              </a:solidFill>
              <a:latin typeface="Signika"/>
              <a:ea typeface="Signika"/>
              <a:cs typeface="Signika"/>
              <a:sym typeface="Signika"/>
            </a:endParaRPr>
          </a:p>
        </p:txBody>
      </p:sp>
      <p:sp>
        <p:nvSpPr>
          <p:cNvPr id="120" name="Google Shape;120;p15"/>
          <p:cNvSpPr/>
          <p:nvPr/>
        </p:nvSpPr>
        <p:spPr>
          <a:xfrm>
            <a:off x="2752700" y="3291325"/>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chemeClr val="dk1"/>
                </a:solidFill>
                <a:latin typeface="Signika"/>
                <a:ea typeface="Signika"/>
                <a:cs typeface="Signika"/>
                <a:sym typeface="Signika"/>
              </a:rPr>
              <a:t>invisible</a:t>
            </a:r>
            <a:endParaRPr sz="1500">
              <a:solidFill>
                <a:schemeClr val="dk1"/>
              </a:solidFill>
              <a:latin typeface="Signika"/>
              <a:ea typeface="Signika"/>
              <a:cs typeface="Signika"/>
              <a:sym typeface="Signika"/>
            </a:endParaRPr>
          </a:p>
        </p:txBody>
      </p:sp>
      <p:sp>
        <p:nvSpPr>
          <p:cNvPr id="121" name="Google Shape;121;p15"/>
          <p:cNvSpPr/>
          <p:nvPr/>
        </p:nvSpPr>
        <p:spPr>
          <a:xfrm>
            <a:off x="2879225" y="3949300"/>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chemeClr val="dk1"/>
                </a:solidFill>
                <a:latin typeface="Signika"/>
                <a:ea typeface="Signika"/>
                <a:cs typeface="Signika"/>
                <a:sym typeface="Signika"/>
              </a:rPr>
              <a:t>remotely</a:t>
            </a:r>
            <a:endParaRPr sz="1500">
              <a:solidFill>
                <a:schemeClr val="dk1"/>
              </a:solidFill>
              <a:latin typeface="Signika"/>
              <a:ea typeface="Signika"/>
              <a:cs typeface="Signika"/>
              <a:sym typeface="Signika"/>
            </a:endParaRPr>
          </a:p>
        </p:txBody>
      </p:sp>
      <p:sp>
        <p:nvSpPr>
          <p:cNvPr id="122" name="Google Shape;122;p15"/>
          <p:cNvSpPr/>
          <p:nvPr/>
        </p:nvSpPr>
        <p:spPr>
          <a:xfrm>
            <a:off x="2141750" y="4332100"/>
            <a:ext cx="1324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sz="1500">
                <a:solidFill>
                  <a:schemeClr val="dk1"/>
                </a:solidFill>
                <a:latin typeface="Signika"/>
                <a:ea typeface="Signika"/>
                <a:cs typeface="Signika"/>
                <a:sym typeface="Signika"/>
              </a:rPr>
              <a:t>accuracy</a:t>
            </a:r>
            <a:endParaRPr sz="1500">
              <a:solidFill>
                <a:schemeClr val="dk1"/>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1000"/>
                                        <p:tgtEl>
                                          <p:spTgt spid="1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1000"/>
                                        <p:tgtEl>
                                          <p:spTgt spid="1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