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3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y="5143500" cx="9144000"/>
  <p:notesSz cx="6858000" cy="9144000"/>
  <p:embeddedFontLst>
    <p:embeddedFont>
      <p:font typeface="League Spartan"/>
      <p:regular r:id="rId33"/>
      <p:bold r:id="rId34"/>
    </p:embeddedFont>
    <p:embeddedFont>
      <p:font typeface="Raleway"/>
      <p:regular r:id="rId35"/>
      <p:bold r:id="rId36"/>
      <p:italic r:id="rId37"/>
      <p:boldItalic r:id="rId38"/>
    </p:embeddedFont>
    <p:embeddedFont>
      <p:font typeface="Signika"/>
      <p:regular r:id="rId39"/>
      <p:bold r:id="rId40"/>
    </p:embeddedFont>
    <p:embeddedFont>
      <p:font typeface="Signika Light"/>
      <p:regular r:id="rId41"/>
      <p:bold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Signika-bold.fntdata"/><Relationship Id="rId20" Type="http://schemas.openxmlformats.org/officeDocument/2006/relationships/slide" Target="slides/slide16.xml"/><Relationship Id="rId42" Type="http://schemas.openxmlformats.org/officeDocument/2006/relationships/font" Target="fonts/SignikaLight-bold.fntdata"/><Relationship Id="rId41" Type="http://schemas.openxmlformats.org/officeDocument/2006/relationships/font" Target="fonts/SignikaLight-regular.fntdata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font" Target="fonts/LeagueSpartan-regular.fntdata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schemas.openxmlformats.org/officeDocument/2006/relationships/font" Target="fonts/Raleway-regular.fntdata"/><Relationship Id="rId12" Type="http://schemas.openxmlformats.org/officeDocument/2006/relationships/slide" Target="slides/slide8.xml"/><Relationship Id="rId34" Type="http://schemas.openxmlformats.org/officeDocument/2006/relationships/font" Target="fonts/LeagueSpartan-bold.fntdata"/><Relationship Id="rId15" Type="http://schemas.openxmlformats.org/officeDocument/2006/relationships/slide" Target="slides/slide11.xml"/><Relationship Id="rId37" Type="http://schemas.openxmlformats.org/officeDocument/2006/relationships/font" Target="fonts/Raleway-italic.fntdata"/><Relationship Id="rId14" Type="http://schemas.openxmlformats.org/officeDocument/2006/relationships/slide" Target="slides/slide10.xml"/><Relationship Id="rId36" Type="http://schemas.openxmlformats.org/officeDocument/2006/relationships/font" Target="fonts/Raleway-bold.fntdata"/><Relationship Id="rId17" Type="http://schemas.openxmlformats.org/officeDocument/2006/relationships/slide" Target="slides/slide13.xml"/><Relationship Id="rId39" Type="http://schemas.openxmlformats.org/officeDocument/2006/relationships/font" Target="fonts/Signika-regular.fntdata"/><Relationship Id="rId16" Type="http://schemas.openxmlformats.org/officeDocument/2006/relationships/slide" Target="slides/slide12.xml"/><Relationship Id="rId38" Type="http://schemas.openxmlformats.org/officeDocument/2006/relationships/font" Target="fonts/Raleway-boldItalic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15553f1e97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Google Shape;43;g15553f1e97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pl" sz="1400">
                <a:solidFill>
                  <a:schemeClr val="dk1"/>
                </a:solidFill>
                <a:highlight>
                  <a:srgbClr val="FFCD00"/>
                </a:highlight>
                <a:latin typeface="Signika"/>
                <a:ea typeface="Signika"/>
                <a:cs typeface="Signika"/>
                <a:sym typeface="Signika"/>
              </a:rPr>
              <a:t>To get an editable version of this presentation:</a:t>
            </a:r>
            <a:endParaRPr b="1" sz="1400">
              <a:solidFill>
                <a:schemeClr val="dk1"/>
              </a:solidFill>
              <a:highlight>
                <a:srgbClr val="FFCD00"/>
              </a:highlight>
              <a:latin typeface="Signika"/>
              <a:ea typeface="Signika"/>
              <a:cs typeface="Signika"/>
              <a:sym typeface="Signik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" sz="1400">
                <a:solidFill>
                  <a:schemeClr val="dk1"/>
                </a:solidFill>
                <a:highlight>
                  <a:srgbClr val="FFCD00"/>
                </a:highlight>
                <a:latin typeface="Signika Light"/>
                <a:ea typeface="Signika Light"/>
                <a:cs typeface="Signika Light"/>
                <a:sym typeface="Signika Light"/>
              </a:rPr>
              <a:t>1. Click File &gt; Make a copy &gt; Entire presentation</a:t>
            </a:r>
            <a:endParaRPr sz="1400">
              <a:solidFill>
                <a:schemeClr val="dk1"/>
              </a:solidFill>
              <a:highlight>
                <a:srgbClr val="FFCD00"/>
              </a:highlight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" sz="1400">
                <a:solidFill>
                  <a:schemeClr val="dk1"/>
                </a:solidFill>
                <a:highlight>
                  <a:srgbClr val="FFCD00"/>
                </a:highlight>
                <a:latin typeface="Signika Light"/>
                <a:ea typeface="Signika Light"/>
                <a:cs typeface="Signika Light"/>
                <a:sym typeface="Signika Light"/>
              </a:rPr>
              <a:t>OR</a:t>
            </a:r>
            <a:endParaRPr sz="1400">
              <a:solidFill>
                <a:schemeClr val="dk1"/>
              </a:solidFill>
              <a:highlight>
                <a:srgbClr val="FFCD00"/>
              </a:highlight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" sz="1400">
                <a:solidFill>
                  <a:schemeClr val="dk1"/>
                </a:solidFill>
                <a:highlight>
                  <a:srgbClr val="FFCD00"/>
                </a:highlight>
                <a:latin typeface="Signika Light"/>
                <a:ea typeface="Signika Light"/>
                <a:cs typeface="Signika Light"/>
                <a:sym typeface="Signika Light"/>
              </a:rPr>
              <a:t>2. Click File &gt; Download &gt; Microsoft Powerpoint</a:t>
            </a:r>
            <a:endParaRPr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4c948d76a9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4c948d76a9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402b4796c5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1402b4796c5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14c948d76a9_0_10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14c948d76a9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" sz="1400">
                <a:solidFill>
                  <a:schemeClr val="dk1"/>
                </a:solidFill>
                <a:highlight>
                  <a:srgbClr val="FFCD00"/>
                </a:highlight>
                <a:latin typeface="Signika Light"/>
                <a:ea typeface="Signika Light"/>
                <a:cs typeface="Signika Light"/>
                <a:sym typeface="Signika Light"/>
              </a:rPr>
              <a:t>Possible answers: </a:t>
            </a:r>
            <a:r>
              <a:rPr b="1" lang="pl" sz="1400">
                <a:solidFill>
                  <a:schemeClr val="dk1"/>
                </a:solidFill>
                <a:highlight>
                  <a:srgbClr val="FFCD00"/>
                </a:highlight>
                <a:latin typeface="Signika"/>
                <a:ea typeface="Signika"/>
                <a:cs typeface="Signika"/>
                <a:sym typeface="Signika"/>
              </a:rPr>
              <a:t>English skills</a:t>
            </a:r>
            <a:r>
              <a:rPr lang="pl" sz="1400">
                <a:solidFill>
                  <a:schemeClr val="dk1"/>
                </a:solidFill>
                <a:highlight>
                  <a:srgbClr val="FFCD00"/>
                </a:highlight>
                <a:latin typeface="Signika Light"/>
                <a:ea typeface="Signika Light"/>
                <a:cs typeface="Signika Light"/>
                <a:sym typeface="Signika Light"/>
              </a:rPr>
              <a:t> – understanding people who speak English, writing emails in English; </a:t>
            </a:r>
            <a:r>
              <a:rPr b="1" lang="pl" sz="1400">
                <a:solidFill>
                  <a:schemeClr val="dk1"/>
                </a:solidFill>
                <a:highlight>
                  <a:srgbClr val="FFCD00"/>
                </a:highlight>
                <a:latin typeface="Signika"/>
                <a:ea typeface="Signika"/>
                <a:cs typeface="Signika"/>
                <a:sym typeface="Signika"/>
              </a:rPr>
              <a:t>computer skills</a:t>
            </a:r>
            <a:r>
              <a:rPr lang="pl" sz="1400">
                <a:solidFill>
                  <a:schemeClr val="dk1"/>
                </a:solidFill>
                <a:highlight>
                  <a:srgbClr val="FFCD00"/>
                </a:highlight>
                <a:latin typeface="Signika Light"/>
                <a:ea typeface="Signika Light"/>
                <a:cs typeface="Signika Light"/>
                <a:sym typeface="Signika Light"/>
              </a:rPr>
              <a:t> – using programmes like Excel or PowerPoint;</a:t>
            </a:r>
            <a:r>
              <a:rPr b="1" lang="pl" sz="1400">
                <a:solidFill>
                  <a:schemeClr val="dk1"/>
                </a:solidFill>
                <a:highlight>
                  <a:srgbClr val="FFCD00"/>
                </a:highlight>
                <a:latin typeface="Signika"/>
                <a:ea typeface="Signika"/>
                <a:cs typeface="Signika"/>
                <a:sym typeface="Signika"/>
              </a:rPr>
              <a:t> life skills</a:t>
            </a:r>
            <a:r>
              <a:rPr lang="pl" sz="1400">
                <a:solidFill>
                  <a:schemeClr val="dk1"/>
                </a:solidFill>
                <a:highlight>
                  <a:srgbClr val="FFCD00"/>
                </a:highlight>
                <a:latin typeface="Signika Light"/>
                <a:ea typeface="Signika Light"/>
                <a:cs typeface="Signika Light"/>
                <a:sym typeface="Signika Light"/>
              </a:rPr>
              <a:t> – cleaning, sharing things with others; </a:t>
            </a:r>
            <a:r>
              <a:rPr b="1" lang="pl" sz="1400">
                <a:solidFill>
                  <a:schemeClr val="dk1"/>
                </a:solidFill>
                <a:highlight>
                  <a:srgbClr val="FFCD00"/>
                </a:highlight>
                <a:latin typeface="Signika"/>
                <a:ea typeface="Signika"/>
                <a:cs typeface="Signika"/>
                <a:sym typeface="Signika"/>
              </a:rPr>
              <a:t>presentation skills</a:t>
            </a:r>
            <a:r>
              <a:rPr lang="pl" sz="1400">
                <a:solidFill>
                  <a:schemeClr val="dk1"/>
                </a:solidFill>
                <a:highlight>
                  <a:srgbClr val="FFCD00"/>
                </a:highlight>
                <a:latin typeface="Signika Light"/>
                <a:ea typeface="Signika Light"/>
                <a:cs typeface="Signika Light"/>
                <a:sym typeface="Signika Light"/>
              </a:rPr>
              <a:t> – explaining things well, answering questions in a friendly way; </a:t>
            </a:r>
            <a:r>
              <a:rPr b="1" lang="pl" sz="1400">
                <a:solidFill>
                  <a:schemeClr val="dk1"/>
                </a:solidFill>
                <a:highlight>
                  <a:srgbClr val="FFCD00"/>
                </a:highlight>
                <a:latin typeface="Signika"/>
                <a:ea typeface="Signika"/>
                <a:cs typeface="Signika"/>
                <a:sym typeface="Signika"/>
              </a:rPr>
              <a:t>communication skills</a:t>
            </a:r>
            <a:r>
              <a:rPr lang="pl" sz="1400">
                <a:solidFill>
                  <a:schemeClr val="dk1"/>
                </a:solidFill>
                <a:highlight>
                  <a:srgbClr val="FFCD00"/>
                </a:highlight>
                <a:latin typeface="Signika Light"/>
                <a:ea typeface="Signika Light"/>
                <a:cs typeface="Signika Light"/>
                <a:sym typeface="Signika Light"/>
              </a:rPr>
              <a:t> – talking to people when you or they are angry, explaining things well; </a:t>
            </a:r>
            <a:r>
              <a:rPr b="1" lang="pl" sz="1400">
                <a:solidFill>
                  <a:schemeClr val="dk1"/>
                </a:solidFill>
                <a:highlight>
                  <a:srgbClr val="FFCD00"/>
                </a:highlight>
                <a:latin typeface="Signika"/>
                <a:ea typeface="Signika"/>
                <a:cs typeface="Signika"/>
                <a:sym typeface="Signika"/>
              </a:rPr>
              <a:t>reading skills</a:t>
            </a:r>
            <a:r>
              <a:rPr lang="pl" sz="1400">
                <a:solidFill>
                  <a:schemeClr val="dk1"/>
                </a:solidFill>
                <a:highlight>
                  <a:srgbClr val="FFCD00"/>
                </a:highlight>
                <a:latin typeface="Signika Light"/>
                <a:ea typeface="Signika Light"/>
                <a:cs typeface="Signika Light"/>
                <a:sym typeface="Signika Light"/>
              </a:rPr>
              <a:t> – finding the most important information in a text, understanding long sentences</a:t>
            </a:r>
            <a:endParaRPr sz="1400">
              <a:solidFill>
                <a:schemeClr val="dk1"/>
              </a:solidFill>
              <a:highlight>
                <a:srgbClr val="FFCD00"/>
              </a:highlight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Signika Light"/>
              <a:ea typeface="Signika Light"/>
              <a:cs typeface="Signika Light"/>
              <a:sym typeface="Signika Light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14c948d76a9_0_8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14c948d76a9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f4495e8bf0_0_6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f4495e8bf0_0_6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14c948d76a9_0_14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14c948d76a9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14c948d76a9_0_15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14c948d76a9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14c948d76a9_0_16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14c948d76a9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ignika Light"/>
              <a:ea typeface="Signika Light"/>
              <a:cs typeface="Signika Light"/>
              <a:sym typeface="Signika Light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14c948d76a9_0_19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14c948d76a9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4c948d76a9_0_20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4c948d76a9_0_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f4495e8bf0_0_8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f4495e8bf0_0_8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14c948d76a9_0_21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14c948d76a9_0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400">
                <a:solidFill>
                  <a:schemeClr val="dk1"/>
                </a:solidFill>
                <a:latin typeface="Signika"/>
                <a:ea typeface="Signika"/>
                <a:cs typeface="Signika"/>
                <a:sym typeface="Signika"/>
              </a:rPr>
              <a:t>TIMESTAMPS:</a:t>
            </a:r>
            <a:endParaRPr b="1" sz="1400">
              <a:solidFill>
                <a:schemeClr val="dk1"/>
              </a:solidFill>
              <a:latin typeface="Signika"/>
              <a:ea typeface="Signika"/>
              <a:cs typeface="Signika"/>
              <a:sym typeface="Signika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ignika Light"/>
              <a:buAutoNum type="alphaUcPeriod"/>
            </a:pPr>
            <a:r>
              <a:rPr lang="pl" sz="14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00:15</a:t>
            </a:r>
            <a:endParaRPr sz="14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ignika Light"/>
              <a:buAutoNum type="alphaUcPeriod"/>
            </a:pPr>
            <a:r>
              <a:rPr lang="pl" sz="14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00:32</a:t>
            </a:r>
            <a:endParaRPr sz="14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ignika Light"/>
              <a:buAutoNum type="alphaUcPeriod"/>
            </a:pPr>
            <a:r>
              <a:rPr lang="pl" sz="14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00:38</a:t>
            </a:r>
            <a:endParaRPr sz="14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ignika Light"/>
              <a:buAutoNum type="alphaUcPeriod"/>
            </a:pPr>
            <a:r>
              <a:rPr lang="pl" sz="14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00:44</a:t>
            </a:r>
            <a:endParaRPr sz="14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ignika Light"/>
              <a:buAutoNum type="alphaUcPeriod"/>
            </a:pPr>
            <a:r>
              <a:rPr lang="pl" sz="14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00:58</a:t>
            </a:r>
            <a:endParaRPr sz="14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ignika Light"/>
              <a:buAutoNum type="alphaUcPeriod"/>
            </a:pPr>
            <a:r>
              <a:rPr lang="pl" sz="14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01:</a:t>
            </a:r>
            <a:r>
              <a:rPr lang="pl" sz="14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10</a:t>
            </a:r>
            <a:endParaRPr sz="14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ignika Light"/>
              <a:buAutoNum type="alphaUcPeriod"/>
            </a:pPr>
            <a:r>
              <a:rPr lang="pl" sz="14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01:36</a:t>
            </a:r>
            <a:endParaRPr sz="14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chemeClr val="dk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14c948d76a9_0_2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14c948d76a9_0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14c948d76a9_0_2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14c948d76a9_0_2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14c948d76a9_0_3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14c948d76a9_0_3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4c948d76a9_0_3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14c948d76a9_0_3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14c948d76a9_0_34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14c948d76a9_0_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l" sz="1400">
                <a:highlight>
                  <a:srgbClr val="FFCD00"/>
                </a:highlight>
                <a:latin typeface="Signika Light"/>
                <a:ea typeface="Signika Light"/>
                <a:cs typeface="Signika Light"/>
                <a:sym typeface="Signika Light"/>
              </a:rPr>
              <a:t>Possible answers: hard skills: driving a car, project management; soft skills: being a team player, project management, being a good leader, being creative, time management, public speaking</a:t>
            </a:r>
            <a:endParaRPr sz="1400">
              <a:highlight>
                <a:srgbClr val="FFCD00"/>
              </a:highlight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>
              <a:highlight>
                <a:srgbClr val="FFCD00"/>
              </a:highlight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highlight>
                <a:srgbClr val="FFCD00"/>
              </a:highlight>
              <a:latin typeface="Signika Light"/>
              <a:ea typeface="Signika Light"/>
              <a:cs typeface="Signika Light"/>
              <a:sym typeface="Signika Light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1402b4796c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1402b4796c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14c948d76a9_0_38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14c948d76a9_0_3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14c948d76a9_0_4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14c948d76a9_0_4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4c948d76a9_0_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4c948d76a9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402b4796c5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402b4796c5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4c948d76a9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4c948d76a9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4c948d76a9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4c948d76a9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4c948d76a9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4c948d76a9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4c948d76a9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4c948d76a9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4c948d76a9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14c948d76a9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sson titl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330000" y="2098800"/>
            <a:ext cx="5144400" cy="1846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b="1"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2" type="sldNum"/>
          </p:nvPr>
        </p:nvSpPr>
        <p:spPr>
          <a:xfrm>
            <a:off x="8474400" y="4663225"/>
            <a:ext cx="5466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 sz="1000"/>
          </a:p>
        </p:txBody>
      </p:sp>
      <p:sp>
        <p:nvSpPr>
          <p:cNvPr id="12" name="Google Shape;12;p2"/>
          <p:cNvSpPr txBox="1"/>
          <p:nvPr/>
        </p:nvSpPr>
        <p:spPr>
          <a:xfrm flipH="1">
            <a:off x="222075" y="4743300"/>
            <a:ext cx="1891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rgbClr val="FF5C5C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rgbClr val="FF5C5C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13" name="Google Shape;13;p2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rgbClr val="FF5C5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rgbClr val="FF5C5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2"/>
          <p:cNvSpPr/>
          <p:nvPr>
            <p:ph idx="2" type="pic"/>
          </p:nvPr>
        </p:nvSpPr>
        <p:spPr>
          <a:xfrm>
            <a:off x="446400" y="1764000"/>
            <a:ext cx="2520000" cy="2520000"/>
          </a:xfrm>
          <a:prstGeom prst="ellipse">
            <a:avLst/>
          </a:prstGeom>
          <a:noFill/>
          <a:ln cap="flat" cmpd="sng" w="9525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ransition" type="secHead">
  <p:cSld name="SECTION_HEADER">
    <p:bg>
      <p:bgPr>
        <a:solidFill>
          <a:srgbClr val="FF5C5C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/>
        </p:nvSpPr>
        <p:spPr>
          <a:xfrm flipH="1">
            <a:off x="138200" y="4743300"/>
            <a:ext cx="201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chemeClr val="lt1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18" name="Google Shape;18;p3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3"/>
          <p:cNvSpPr txBox="1"/>
          <p:nvPr>
            <p:ph type="title"/>
          </p:nvPr>
        </p:nvSpPr>
        <p:spPr>
          <a:xfrm>
            <a:off x="136800" y="2937600"/>
            <a:ext cx="7210800" cy="73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" type="subTitle"/>
          </p:nvPr>
        </p:nvSpPr>
        <p:spPr>
          <a:xfrm>
            <a:off x="136800" y="3639600"/>
            <a:ext cx="5393700" cy="64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o transition">
  <p:cSld name="SECTION_HEADER_1">
    <p:bg>
      <p:bgPr>
        <a:solidFill>
          <a:srgbClr val="FF5C5C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/>
        </p:nvSpPr>
        <p:spPr>
          <a:xfrm flipH="1">
            <a:off x="138200" y="4743300"/>
            <a:ext cx="2010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chemeClr val="lt1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" name="Google Shape;25;p4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4"/>
          <p:cNvSpPr txBox="1"/>
          <p:nvPr>
            <p:ph type="title"/>
          </p:nvPr>
        </p:nvSpPr>
        <p:spPr>
          <a:xfrm>
            <a:off x="136800" y="2937600"/>
            <a:ext cx="7210800" cy="73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b="1"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Signika Light"/>
                <a:ea typeface="Signika Light"/>
                <a:cs typeface="Signika Light"/>
                <a:sym typeface="Signika Light"/>
              </a:defRPr>
            </a:lvl9pPr>
          </a:lstStyle>
          <a:p/>
        </p:txBody>
      </p:sp>
      <p:pic>
        <p:nvPicPr>
          <p:cNvPr id="27" name="Google Shape;27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05825" y="136325"/>
            <a:ext cx="884150" cy="88415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 txBox="1"/>
          <p:nvPr>
            <p:ph idx="1" type="subTitle"/>
          </p:nvPr>
        </p:nvSpPr>
        <p:spPr>
          <a:xfrm>
            <a:off x="136800" y="3819600"/>
            <a:ext cx="5162400" cy="55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2" type="subTitle"/>
          </p:nvPr>
        </p:nvSpPr>
        <p:spPr>
          <a:xfrm>
            <a:off x="136800" y="2109600"/>
            <a:ext cx="6445800" cy="55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ull-page Video">
  <p:cSld name="CUSTOM">
    <p:bg>
      <p:bgPr>
        <a:solidFill>
          <a:srgbClr val="000032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/>
        </p:nvSpPr>
        <p:spPr>
          <a:xfrm flipH="1">
            <a:off x="138150" y="4743300"/>
            <a:ext cx="2433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chemeClr val="lt1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32" name="Google Shape;32;p5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5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5"/>
          <p:cNvSpPr txBox="1"/>
          <p:nvPr>
            <p:ph type="title"/>
          </p:nvPr>
        </p:nvSpPr>
        <p:spPr>
          <a:xfrm>
            <a:off x="223200" y="205200"/>
            <a:ext cx="78513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Signika Light"/>
                <a:ea typeface="Signika Light"/>
                <a:cs typeface="Signika Light"/>
                <a:sym typeface="Signika Ligh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Signika Light"/>
                <a:ea typeface="Signika Light"/>
                <a:cs typeface="Signika Light"/>
                <a:sym typeface="Signika Ligh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Signika Light"/>
                <a:ea typeface="Signika Light"/>
                <a:cs typeface="Signika Light"/>
                <a:sym typeface="Signika Ligh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Signika Light"/>
                <a:ea typeface="Signika Light"/>
                <a:cs typeface="Signika Light"/>
                <a:sym typeface="Signika Ligh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Signika Light"/>
                <a:ea typeface="Signika Light"/>
                <a:cs typeface="Signika Light"/>
                <a:sym typeface="Signika Ligh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Signika Light"/>
                <a:ea typeface="Signika Light"/>
                <a:cs typeface="Signika Light"/>
                <a:sym typeface="Signika Ligh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Signika Light"/>
                <a:ea typeface="Signika Light"/>
                <a:cs typeface="Signika Light"/>
                <a:sym typeface="Signika Ligh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Signika Light"/>
                <a:ea typeface="Signika Light"/>
                <a:cs typeface="Signika Light"/>
                <a:sym typeface="Signika Light"/>
              </a:defRPr>
            </a:lvl9pPr>
          </a:lstStyle>
          <a:p/>
        </p:txBody>
      </p:sp>
      <p:sp>
        <p:nvSpPr>
          <p:cNvPr id="35" name="Google Shape;35;p5"/>
          <p:cNvSpPr/>
          <p:nvPr>
            <p:ph idx="2" type="pic"/>
          </p:nvPr>
        </p:nvSpPr>
        <p:spPr>
          <a:xfrm>
            <a:off x="1843200" y="748800"/>
            <a:ext cx="5457600" cy="4093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 sz="900">
                <a:solidFill>
                  <a:srgbClr val="FF5C5C"/>
                </a:solidFill>
              </a:defRPr>
            </a:lvl1pPr>
            <a:lvl2pPr lvl="1">
              <a:buNone/>
              <a:defRPr sz="900">
                <a:solidFill>
                  <a:srgbClr val="FF5C5C"/>
                </a:solidFill>
              </a:defRPr>
            </a:lvl2pPr>
            <a:lvl3pPr lvl="2">
              <a:buNone/>
              <a:defRPr sz="900">
                <a:solidFill>
                  <a:srgbClr val="FF5C5C"/>
                </a:solidFill>
              </a:defRPr>
            </a:lvl3pPr>
            <a:lvl4pPr lvl="3">
              <a:buNone/>
              <a:defRPr sz="900">
                <a:solidFill>
                  <a:srgbClr val="FF5C5C"/>
                </a:solidFill>
              </a:defRPr>
            </a:lvl4pPr>
            <a:lvl5pPr lvl="4">
              <a:buNone/>
              <a:defRPr sz="900">
                <a:solidFill>
                  <a:srgbClr val="FF5C5C"/>
                </a:solidFill>
              </a:defRPr>
            </a:lvl5pPr>
            <a:lvl6pPr lvl="5">
              <a:buNone/>
              <a:defRPr sz="900">
                <a:solidFill>
                  <a:srgbClr val="FF5C5C"/>
                </a:solidFill>
              </a:defRPr>
            </a:lvl6pPr>
            <a:lvl7pPr lvl="6">
              <a:buNone/>
              <a:defRPr sz="900">
                <a:solidFill>
                  <a:srgbClr val="FF5C5C"/>
                </a:solidFill>
              </a:defRPr>
            </a:lvl7pPr>
            <a:lvl8pPr lvl="7">
              <a:buNone/>
              <a:defRPr sz="900">
                <a:solidFill>
                  <a:srgbClr val="FF5C5C"/>
                </a:solidFill>
              </a:defRPr>
            </a:lvl8pPr>
            <a:lvl9pPr lvl="8">
              <a:buNone/>
              <a:defRPr sz="900">
                <a:solidFill>
                  <a:srgbClr val="FF5C5C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 sz="1000"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8" name="Google Shape;38;p6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rgbClr val="FF5C5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6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rgbClr val="FF5C5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6"/>
          <p:cNvSpPr txBox="1"/>
          <p:nvPr/>
        </p:nvSpPr>
        <p:spPr>
          <a:xfrm flipH="1">
            <a:off x="221975" y="4743300"/>
            <a:ext cx="1026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rgbClr val="FF5C5C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rgbClr val="FF5C5C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Signika"/>
              <a:buNone/>
              <a:defRPr sz="2800">
                <a:solidFill>
                  <a:schemeClr val="dk1"/>
                </a:solidFill>
                <a:latin typeface="Signika"/>
                <a:ea typeface="Signika"/>
                <a:cs typeface="Signika"/>
                <a:sym typeface="Signik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302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Signika Light"/>
              <a:buChar char="●"/>
              <a:defRPr sz="1600">
                <a:solidFill>
                  <a:schemeClr val="dk2"/>
                </a:solidFill>
                <a:latin typeface="Signika Light"/>
                <a:ea typeface="Signika Light"/>
                <a:cs typeface="Signika Light"/>
                <a:sym typeface="Signika Light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ignika Light"/>
              <a:buChar char="○"/>
              <a:defRPr>
                <a:solidFill>
                  <a:schemeClr val="dk2"/>
                </a:solidFill>
                <a:latin typeface="Signika Light"/>
                <a:ea typeface="Signika Light"/>
                <a:cs typeface="Signika Light"/>
                <a:sym typeface="Signika Light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ignika Light"/>
              <a:buChar char="■"/>
              <a:defRPr>
                <a:solidFill>
                  <a:schemeClr val="dk2"/>
                </a:solidFill>
                <a:latin typeface="Signika Light"/>
                <a:ea typeface="Signika Light"/>
                <a:cs typeface="Signika Light"/>
                <a:sym typeface="Signika Light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ignika Light"/>
              <a:buChar char="●"/>
              <a:defRPr>
                <a:solidFill>
                  <a:schemeClr val="dk2"/>
                </a:solidFill>
                <a:latin typeface="Signika Light"/>
                <a:ea typeface="Signika Light"/>
                <a:cs typeface="Signika Light"/>
                <a:sym typeface="Signika Light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ignika Light"/>
              <a:buChar char="○"/>
              <a:defRPr>
                <a:solidFill>
                  <a:schemeClr val="dk2"/>
                </a:solidFill>
                <a:latin typeface="Signika Light"/>
                <a:ea typeface="Signika Light"/>
                <a:cs typeface="Signika Light"/>
                <a:sym typeface="Signika Light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ignika Light"/>
              <a:buChar char="■"/>
              <a:defRPr>
                <a:solidFill>
                  <a:schemeClr val="dk2"/>
                </a:solidFill>
                <a:latin typeface="Signika Light"/>
                <a:ea typeface="Signika Light"/>
                <a:cs typeface="Signika Light"/>
                <a:sym typeface="Signika Light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ignika Light"/>
              <a:buChar char="●"/>
              <a:defRPr>
                <a:solidFill>
                  <a:schemeClr val="dk2"/>
                </a:solidFill>
                <a:latin typeface="Signika Light"/>
                <a:ea typeface="Signika Light"/>
                <a:cs typeface="Signika Light"/>
                <a:sym typeface="Signika Light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ignika Light"/>
              <a:buChar char="○"/>
              <a:defRPr>
                <a:solidFill>
                  <a:schemeClr val="dk2"/>
                </a:solidFill>
                <a:latin typeface="Signika Light"/>
                <a:ea typeface="Signika Light"/>
                <a:cs typeface="Signika Light"/>
                <a:sym typeface="Signika Light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ignika Light"/>
              <a:buChar char="■"/>
              <a:defRPr>
                <a:solidFill>
                  <a:schemeClr val="dk2"/>
                </a:solidFill>
                <a:latin typeface="Signika Light"/>
                <a:ea typeface="Signika Light"/>
                <a:cs typeface="Signika Light"/>
                <a:sym typeface="Signika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6050" y="4749900"/>
            <a:ext cx="531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900">
                <a:solidFill>
                  <a:schemeClr val="accent1"/>
                </a:solidFill>
                <a:latin typeface="Signika"/>
                <a:ea typeface="Signika"/>
                <a:cs typeface="Signika"/>
                <a:sym typeface="Signika"/>
              </a:defRPr>
            </a:lvl1pPr>
            <a:lvl2pPr lvl="1" algn="r">
              <a:buNone/>
              <a:defRPr sz="900">
                <a:solidFill>
                  <a:schemeClr val="accent1"/>
                </a:solidFill>
                <a:latin typeface="Signika"/>
                <a:ea typeface="Signika"/>
                <a:cs typeface="Signika"/>
                <a:sym typeface="Signika"/>
              </a:defRPr>
            </a:lvl2pPr>
            <a:lvl3pPr lvl="2" algn="r">
              <a:buNone/>
              <a:defRPr sz="900">
                <a:solidFill>
                  <a:schemeClr val="accent1"/>
                </a:solidFill>
                <a:latin typeface="Signika"/>
                <a:ea typeface="Signika"/>
                <a:cs typeface="Signika"/>
                <a:sym typeface="Signika"/>
              </a:defRPr>
            </a:lvl3pPr>
            <a:lvl4pPr lvl="3" algn="r">
              <a:buNone/>
              <a:defRPr sz="900">
                <a:solidFill>
                  <a:schemeClr val="accent1"/>
                </a:solidFill>
                <a:latin typeface="Signika"/>
                <a:ea typeface="Signika"/>
                <a:cs typeface="Signika"/>
                <a:sym typeface="Signika"/>
              </a:defRPr>
            </a:lvl4pPr>
            <a:lvl5pPr lvl="4" algn="r">
              <a:buNone/>
              <a:defRPr sz="900">
                <a:solidFill>
                  <a:schemeClr val="accent1"/>
                </a:solidFill>
                <a:latin typeface="Signika"/>
                <a:ea typeface="Signika"/>
                <a:cs typeface="Signika"/>
                <a:sym typeface="Signika"/>
              </a:defRPr>
            </a:lvl5pPr>
            <a:lvl6pPr lvl="5" algn="r">
              <a:buNone/>
              <a:defRPr sz="900">
                <a:solidFill>
                  <a:schemeClr val="accent1"/>
                </a:solidFill>
                <a:latin typeface="Signika"/>
                <a:ea typeface="Signika"/>
                <a:cs typeface="Signika"/>
                <a:sym typeface="Signika"/>
              </a:defRPr>
            </a:lvl6pPr>
            <a:lvl7pPr lvl="6" algn="r">
              <a:buNone/>
              <a:defRPr sz="900">
                <a:solidFill>
                  <a:schemeClr val="accent1"/>
                </a:solidFill>
                <a:latin typeface="Signika"/>
                <a:ea typeface="Signika"/>
                <a:cs typeface="Signika"/>
                <a:sym typeface="Signika"/>
              </a:defRPr>
            </a:lvl7pPr>
            <a:lvl8pPr lvl="7" algn="r">
              <a:buNone/>
              <a:defRPr sz="900">
                <a:solidFill>
                  <a:schemeClr val="accent1"/>
                </a:solidFill>
                <a:latin typeface="Signika"/>
                <a:ea typeface="Signika"/>
                <a:cs typeface="Signika"/>
                <a:sym typeface="Signika"/>
              </a:defRPr>
            </a:lvl8pPr>
            <a:lvl9pPr lvl="8" algn="r">
              <a:buNone/>
              <a:defRPr sz="900">
                <a:solidFill>
                  <a:schemeClr val="accent1"/>
                </a:solidFill>
                <a:latin typeface="Signika"/>
                <a:ea typeface="Signika"/>
                <a:cs typeface="Signika"/>
                <a:sym typeface="Signik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Relationship Id="rId4" Type="http://schemas.openxmlformats.org/officeDocument/2006/relationships/image" Target="../media/image14.png"/><Relationship Id="rId5" Type="http://schemas.openxmlformats.org/officeDocument/2006/relationships/image" Target="../media/image1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www.youtube.com/watch?v=0FFLFcB9xfQ" TargetMode="External"/><Relationship Id="rId4" Type="http://schemas.openxmlformats.org/officeDocument/2006/relationships/image" Target="../media/image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://www.youtube.com/watch?v=0FFLFcB9xfQ" TargetMode="External"/><Relationship Id="rId4" Type="http://schemas.openxmlformats.org/officeDocument/2006/relationships/image" Target="../media/image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/>
        </p:nvSpPr>
        <p:spPr>
          <a:xfrm>
            <a:off x="3286000" y="2653600"/>
            <a:ext cx="51429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3600">
                <a:solidFill>
                  <a:srgbClr val="FF5C5C"/>
                </a:solidFill>
                <a:latin typeface="Signika"/>
                <a:ea typeface="Signika"/>
                <a:cs typeface="Signika"/>
                <a:sym typeface="Signika"/>
              </a:rPr>
              <a:t>Skills for the job</a:t>
            </a:r>
            <a:endParaRPr b="1" sz="3600">
              <a:solidFill>
                <a:srgbClr val="FF5C5C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pic>
        <p:nvPicPr>
          <p:cNvPr id="46" name="Google Shape;46;p7"/>
          <p:cNvPicPr preferRelativeResize="0"/>
          <p:nvPr/>
        </p:nvPicPr>
        <p:blipFill rotWithShape="1">
          <a:blip r:embed="rId3">
            <a:alphaModFix/>
          </a:blip>
          <a:srcRect b="0" l="21738" r="21738" t="0"/>
          <a:stretch/>
        </p:blipFill>
        <p:spPr>
          <a:xfrm>
            <a:off x="444698" y="1763950"/>
            <a:ext cx="2518200" cy="2518200"/>
          </a:xfrm>
          <a:prstGeom prst="ellipse">
            <a:avLst/>
          </a:prstGeom>
          <a:noFill/>
          <a:ln cap="flat" cmpd="sng" w="9525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6"/>
          <p:cNvSpPr txBox="1"/>
          <p:nvPr/>
        </p:nvSpPr>
        <p:spPr>
          <a:xfrm>
            <a:off x="1215474" y="917100"/>
            <a:ext cx="7116000" cy="3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My grandparents taught me some camping </a:t>
            </a: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skills</a:t>
            </a: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If you want to study in the US, you should improve your English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still needs to work on his computer skills if he wants to get that job in the office.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Sharing a room with a sibling can help children develop important life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I’m going to a conference next week, which means I will have to use my presentation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wants to work in customer service, but he needs to practise his communication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This exam will measure your reading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138" name="Google Shape;138;p16"/>
          <p:cNvSpPr/>
          <p:nvPr/>
        </p:nvSpPr>
        <p:spPr>
          <a:xfrm>
            <a:off x="6419250" y="1404150"/>
            <a:ext cx="1267800" cy="254700"/>
          </a:xfrm>
          <a:prstGeom prst="rect">
            <a:avLst/>
          </a:prstGeom>
          <a:solidFill>
            <a:srgbClr val="60AE92">
              <a:alpha val="797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CD56A"/>
              </a:highlight>
            </a:endParaRPr>
          </a:p>
        </p:txBody>
      </p:sp>
      <p:sp>
        <p:nvSpPr>
          <p:cNvPr id="139" name="Google Shape;139;p16"/>
          <p:cNvSpPr/>
          <p:nvPr/>
        </p:nvSpPr>
        <p:spPr>
          <a:xfrm>
            <a:off x="4640450" y="998200"/>
            <a:ext cx="1337700" cy="254700"/>
          </a:xfrm>
          <a:prstGeom prst="rect">
            <a:avLst/>
          </a:prstGeom>
          <a:solidFill>
            <a:srgbClr val="60AE92">
              <a:alpha val="797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CD56A"/>
              </a:highlight>
            </a:endParaRPr>
          </a:p>
        </p:txBody>
      </p:sp>
      <p:sp>
        <p:nvSpPr>
          <p:cNvPr id="140" name="Google Shape;140;p16"/>
          <p:cNvSpPr/>
          <p:nvPr/>
        </p:nvSpPr>
        <p:spPr>
          <a:xfrm>
            <a:off x="1749150" y="3189400"/>
            <a:ext cx="1640400" cy="254700"/>
          </a:xfrm>
          <a:prstGeom prst="rect">
            <a:avLst/>
          </a:prstGeom>
          <a:solidFill>
            <a:srgbClr val="60AE92">
              <a:alpha val="797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CD56A"/>
              </a:highlight>
            </a:endParaRPr>
          </a:p>
        </p:txBody>
      </p:sp>
      <p:sp>
        <p:nvSpPr>
          <p:cNvPr id="141" name="Google Shape;141;p16"/>
          <p:cNvSpPr/>
          <p:nvPr/>
        </p:nvSpPr>
        <p:spPr>
          <a:xfrm>
            <a:off x="4182350" y="1819050"/>
            <a:ext cx="1337700" cy="254700"/>
          </a:xfrm>
          <a:prstGeom prst="rect">
            <a:avLst/>
          </a:prstGeom>
          <a:solidFill>
            <a:srgbClr val="60AE92">
              <a:alpha val="797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CD56A"/>
              </a:highlight>
            </a:endParaRPr>
          </a:p>
        </p:txBody>
      </p:sp>
      <p:sp>
        <p:nvSpPr>
          <p:cNvPr id="142" name="Google Shape;142;p16"/>
          <p:cNvSpPr/>
          <p:nvPr/>
        </p:nvSpPr>
        <p:spPr>
          <a:xfrm>
            <a:off x="7376075" y="2504425"/>
            <a:ext cx="924300" cy="254700"/>
          </a:xfrm>
          <a:prstGeom prst="rect">
            <a:avLst/>
          </a:prstGeom>
          <a:solidFill>
            <a:srgbClr val="60AE92">
              <a:alpha val="797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CD56A"/>
              </a:highlight>
            </a:endParaRPr>
          </a:p>
        </p:txBody>
      </p:sp>
      <p:sp>
        <p:nvSpPr>
          <p:cNvPr id="143" name="Google Shape;143;p16"/>
          <p:cNvSpPr/>
          <p:nvPr/>
        </p:nvSpPr>
        <p:spPr>
          <a:xfrm>
            <a:off x="4179950" y="4272625"/>
            <a:ext cx="1267800" cy="254700"/>
          </a:xfrm>
          <a:prstGeom prst="rect">
            <a:avLst/>
          </a:prstGeom>
          <a:solidFill>
            <a:srgbClr val="60AE92">
              <a:alpha val="797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CD56A"/>
              </a:highlight>
            </a:endParaRPr>
          </a:p>
        </p:txBody>
      </p:sp>
      <p:sp>
        <p:nvSpPr>
          <p:cNvPr id="144" name="Google Shape;144;p16"/>
          <p:cNvSpPr/>
          <p:nvPr/>
        </p:nvSpPr>
        <p:spPr>
          <a:xfrm>
            <a:off x="1749150" y="3866663"/>
            <a:ext cx="1891200" cy="254700"/>
          </a:xfrm>
          <a:prstGeom prst="rect">
            <a:avLst/>
          </a:prstGeom>
          <a:solidFill>
            <a:srgbClr val="60AE92">
              <a:alpha val="7976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FCD56A"/>
              </a:highlight>
            </a:endParaRPr>
          </a:p>
        </p:txBody>
      </p:sp>
      <p:sp>
        <p:nvSpPr>
          <p:cNvPr id="145" name="Google Shape;145;p16"/>
          <p:cNvSpPr txBox="1"/>
          <p:nvPr/>
        </p:nvSpPr>
        <p:spPr>
          <a:xfrm>
            <a:off x="222175" y="277200"/>
            <a:ext cx="8250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Let’s check the answers. 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46" name="Google Shape;146;p16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7"/>
          <p:cNvSpPr txBox="1"/>
          <p:nvPr/>
        </p:nvSpPr>
        <p:spPr>
          <a:xfrm flipH="1">
            <a:off x="138000" y="4743300"/>
            <a:ext cx="169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chemeClr val="lt1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152" name="Google Shape;152;p17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7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7"/>
          <p:cNvSpPr txBox="1"/>
          <p:nvPr/>
        </p:nvSpPr>
        <p:spPr>
          <a:xfrm>
            <a:off x="138050" y="2939250"/>
            <a:ext cx="833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3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Let’s talk!</a:t>
            </a:r>
            <a:endParaRPr b="1" sz="3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pic>
        <p:nvPicPr>
          <p:cNvPr id="155" name="Google Shape;15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2750" y="135850"/>
            <a:ext cx="781200" cy="7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21600" y="72000"/>
            <a:ext cx="899550" cy="89955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8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  <p:sp>
        <p:nvSpPr>
          <p:cNvPr id="162" name="Google Shape;162;p18"/>
          <p:cNvSpPr txBox="1"/>
          <p:nvPr/>
        </p:nvSpPr>
        <p:spPr>
          <a:xfrm>
            <a:off x="222175" y="277200"/>
            <a:ext cx="7581300" cy="4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Discuss the questions.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63" name="Google Shape;163;p18"/>
          <p:cNvSpPr/>
          <p:nvPr/>
        </p:nvSpPr>
        <p:spPr>
          <a:xfrm>
            <a:off x="0" y="0"/>
            <a:ext cx="835200" cy="302700"/>
          </a:xfrm>
          <a:prstGeom prst="rect">
            <a:avLst/>
          </a:prstGeom>
          <a:solidFill>
            <a:srgbClr val="FF5C5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part 1/2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64" name="Google Shape;164;p18"/>
          <p:cNvSpPr txBox="1"/>
          <p:nvPr/>
        </p:nvSpPr>
        <p:spPr>
          <a:xfrm>
            <a:off x="1216800" y="2328300"/>
            <a:ext cx="6635100" cy="18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Can you give some examples of the skills (e.g. camping skills: building a campfire, putting up a tent)?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Which skills do you have?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Which skills did you develop when you were a child? Did anyone teach you these skills?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165" name="Google Shape;165;p18"/>
          <p:cNvSpPr/>
          <p:nvPr/>
        </p:nvSpPr>
        <p:spPr>
          <a:xfrm>
            <a:off x="1323975" y="10023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camping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66" name="Google Shape;166;p18"/>
          <p:cNvSpPr/>
          <p:nvPr/>
        </p:nvSpPr>
        <p:spPr>
          <a:xfrm>
            <a:off x="3508350" y="10023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communication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67" name="Google Shape;167;p18"/>
          <p:cNvSpPr/>
          <p:nvPr/>
        </p:nvSpPr>
        <p:spPr>
          <a:xfrm>
            <a:off x="5692725" y="10023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computer skills	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68" name="Google Shape;168;p18"/>
          <p:cNvSpPr/>
          <p:nvPr/>
        </p:nvSpPr>
        <p:spPr>
          <a:xfrm>
            <a:off x="1323975" y="13648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English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69" name="Google Shape;169;p18"/>
          <p:cNvSpPr/>
          <p:nvPr/>
        </p:nvSpPr>
        <p:spPr>
          <a:xfrm>
            <a:off x="3508350" y="13648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life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70" name="Google Shape;170;p18"/>
          <p:cNvSpPr/>
          <p:nvPr/>
        </p:nvSpPr>
        <p:spPr>
          <a:xfrm>
            <a:off x="5692725" y="13648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presentation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71" name="Google Shape;171;p18"/>
          <p:cNvSpPr/>
          <p:nvPr/>
        </p:nvSpPr>
        <p:spPr>
          <a:xfrm>
            <a:off x="1323975" y="17273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reading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21600" y="72000"/>
            <a:ext cx="899550" cy="89955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19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  <p:sp>
        <p:nvSpPr>
          <p:cNvPr id="178" name="Google Shape;178;p19"/>
          <p:cNvSpPr txBox="1"/>
          <p:nvPr/>
        </p:nvSpPr>
        <p:spPr>
          <a:xfrm>
            <a:off x="222175" y="277200"/>
            <a:ext cx="7581300" cy="4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Discuss the questions.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79" name="Google Shape;179;p19"/>
          <p:cNvSpPr/>
          <p:nvPr/>
        </p:nvSpPr>
        <p:spPr>
          <a:xfrm>
            <a:off x="0" y="0"/>
            <a:ext cx="835200" cy="302700"/>
          </a:xfrm>
          <a:prstGeom prst="rect">
            <a:avLst/>
          </a:prstGeom>
          <a:solidFill>
            <a:srgbClr val="FF5C5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part 2/2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80" name="Google Shape;180;p19"/>
          <p:cNvSpPr txBox="1"/>
          <p:nvPr/>
        </p:nvSpPr>
        <p:spPr>
          <a:xfrm>
            <a:off x="1216800" y="2258100"/>
            <a:ext cx="6904800" cy="24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Which skills do you use at work? Give some details.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Which skills would you like to work on? Why?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How could someone improve their: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○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presentation skills?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9144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○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communication skills?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9144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Char char="○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computer skills?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181" name="Google Shape;181;p19"/>
          <p:cNvSpPr/>
          <p:nvPr/>
        </p:nvSpPr>
        <p:spPr>
          <a:xfrm>
            <a:off x="1323975" y="10023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camping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82" name="Google Shape;182;p19"/>
          <p:cNvSpPr/>
          <p:nvPr/>
        </p:nvSpPr>
        <p:spPr>
          <a:xfrm>
            <a:off x="3508350" y="10023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communication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83" name="Google Shape;183;p19"/>
          <p:cNvSpPr/>
          <p:nvPr/>
        </p:nvSpPr>
        <p:spPr>
          <a:xfrm>
            <a:off x="5692725" y="10023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computer skills	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84" name="Google Shape;184;p19"/>
          <p:cNvSpPr/>
          <p:nvPr/>
        </p:nvSpPr>
        <p:spPr>
          <a:xfrm>
            <a:off x="1323975" y="13648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English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85" name="Google Shape;185;p19"/>
          <p:cNvSpPr/>
          <p:nvPr/>
        </p:nvSpPr>
        <p:spPr>
          <a:xfrm>
            <a:off x="3508350" y="13648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life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86" name="Google Shape;186;p19"/>
          <p:cNvSpPr/>
          <p:nvPr/>
        </p:nvSpPr>
        <p:spPr>
          <a:xfrm>
            <a:off x="5692725" y="13648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presentation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87" name="Google Shape;187;p19"/>
          <p:cNvSpPr/>
          <p:nvPr/>
        </p:nvSpPr>
        <p:spPr>
          <a:xfrm>
            <a:off x="1323975" y="1727350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reading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0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0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4" name="Google Shape;19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05825" y="136325"/>
            <a:ext cx="884150" cy="88415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0"/>
          <p:cNvSpPr txBox="1"/>
          <p:nvPr/>
        </p:nvSpPr>
        <p:spPr>
          <a:xfrm>
            <a:off x="138050" y="2109600"/>
            <a:ext cx="5357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2400">
                <a:solidFill>
                  <a:schemeClr val="lt1"/>
                </a:solidFill>
                <a:latin typeface="Signika Light"/>
                <a:ea typeface="Signika Light"/>
                <a:cs typeface="Signika Light"/>
                <a:sym typeface="Signika Light"/>
              </a:rPr>
              <a:t>In a moment, you’ll watch a video titled:</a:t>
            </a:r>
            <a:endParaRPr sz="2400">
              <a:solidFill>
                <a:schemeClr val="lt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196" name="Google Shape;196;p20"/>
          <p:cNvSpPr txBox="1"/>
          <p:nvPr/>
        </p:nvSpPr>
        <p:spPr>
          <a:xfrm>
            <a:off x="138050" y="2937600"/>
            <a:ext cx="72117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3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Hard skills vs soft skills</a:t>
            </a:r>
            <a:endParaRPr b="1" sz="3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1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  <p:sp>
        <p:nvSpPr>
          <p:cNvPr id="202" name="Google Shape;202;p21"/>
          <p:cNvSpPr txBox="1"/>
          <p:nvPr/>
        </p:nvSpPr>
        <p:spPr>
          <a:xfrm>
            <a:off x="222175" y="277200"/>
            <a:ext cx="7757400" cy="9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Look at the pictures. What is the difference between hard and soft skills?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pic>
        <p:nvPicPr>
          <p:cNvPr id="203" name="Google Shape;20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21600" y="72000"/>
            <a:ext cx="835200" cy="835177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1"/>
          <p:cNvSpPr/>
          <p:nvPr/>
        </p:nvSpPr>
        <p:spPr>
          <a:xfrm>
            <a:off x="2217750" y="1502100"/>
            <a:ext cx="1464000" cy="302700"/>
          </a:xfrm>
          <a:prstGeom prst="rect">
            <a:avLst/>
          </a:prstGeom>
          <a:solidFill>
            <a:srgbClr val="60AE92"/>
          </a:solidFill>
          <a:ln cap="flat" cmpd="sng" w="9525">
            <a:solidFill>
              <a:srgbClr val="60AE9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600">
                <a:solidFill>
                  <a:srgbClr val="FFFFFF"/>
                </a:solidFill>
                <a:latin typeface="Signika"/>
                <a:ea typeface="Signika"/>
                <a:cs typeface="Signika"/>
                <a:sym typeface="Signika"/>
              </a:rPr>
              <a:t>HARD SKILLS</a:t>
            </a:r>
            <a:r>
              <a:rPr b="1" lang="pl">
                <a:solidFill>
                  <a:srgbClr val="FFFFFF"/>
                </a:solidFill>
                <a:latin typeface="Signika"/>
                <a:ea typeface="Signika"/>
                <a:cs typeface="Signika"/>
                <a:sym typeface="Signika"/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205" name="Google Shape;20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1026" y="2100300"/>
            <a:ext cx="2492298" cy="1993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46125" y="2060825"/>
            <a:ext cx="2568776" cy="2054527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1"/>
          <p:cNvSpPr/>
          <p:nvPr/>
        </p:nvSpPr>
        <p:spPr>
          <a:xfrm>
            <a:off x="5520925" y="1502100"/>
            <a:ext cx="1464000" cy="302700"/>
          </a:xfrm>
          <a:prstGeom prst="rect">
            <a:avLst/>
          </a:prstGeom>
          <a:solidFill>
            <a:srgbClr val="60AE92"/>
          </a:solidFill>
          <a:ln cap="flat" cmpd="sng" w="9525">
            <a:solidFill>
              <a:srgbClr val="60AE9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600">
                <a:solidFill>
                  <a:srgbClr val="FFFFFF"/>
                </a:solidFill>
                <a:latin typeface="Signika"/>
                <a:ea typeface="Signika"/>
                <a:cs typeface="Signika"/>
                <a:sym typeface="Signika"/>
              </a:rPr>
              <a:t>SOFT SKILLS 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2"/>
          <p:cNvSpPr txBox="1"/>
          <p:nvPr/>
        </p:nvSpPr>
        <p:spPr>
          <a:xfrm flipH="1">
            <a:off x="138150" y="4743300"/>
            <a:ext cx="2433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chemeClr val="lt1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214" name="Google Shape;214;p22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2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22"/>
          <p:cNvSpPr txBox="1"/>
          <p:nvPr/>
        </p:nvSpPr>
        <p:spPr>
          <a:xfrm>
            <a:off x="222175" y="277200"/>
            <a:ext cx="8250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Watch the video and check your ideas.</a:t>
            </a:r>
            <a:endParaRPr b="1" sz="18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pic>
        <p:nvPicPr>
          <p:cNvPr descr="In this video, you’ll learn more about the difference between hard and soft skills. Visit https://www.gcflearnfree.org/subjects/work/ for our text-based Work &amp; Career tutorials.&#10;&#10;This video includes information on:&#10;• Hard skills, which include physical skills that are important to your job&#10;• Soft skills, which are people skills like communication, teamwork, and adaptability&#10;• The importance of both types of skills&#10;&#10;We hope you enjoy!" id="217" name="Google Shape;217;p22" title="Hard Skills vs  Soft Skills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25113" y="793925"/>
            <a:ext cx="5101675" cy="3826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3"/>
          <p:cNvSpPr txBox="1"/>
          <p:nvPr/>
        </p:nvSpPr>
        <p:spPr>
          <a:xfrm>
            <a:off x="1054825" y="916275"/>
            <a:ext cx="6097800" cy="11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highlight>
                  <a:schemeClr val="accent6"/>
                </a:highlight>
                <a:latin typeface="Signika Light"/>
                <a:ea typeface="Signika Light"/>
                <a:cs typeface="Signika Light"/>
                <a:sym typeface="Signika Light"/>
              </a:rPr>
              <a:t>You need </a:t>
            </a:r>
            <a:r>
              <a:rPr b="1" lang="pl" sz="1600">
                <a:solidFill>
                  <a:srgbClr val="000032"/>
                </a:solidFill>
                <a:highlight>
                  <a:schemeClr val="accent6"/>
                </a:highlight>
                <a:latin typeface="Signika"/>
                <a:ea typeface="Signika"/>
                <a:cs typeface="Signika"/>
                <a:sym typeface="Signika"/>
              </a:rPr>
              <a:t>hard skills</a:t>
            </a:r>
            <a:r>
              <a:rPr lang="pl" sz="1600">
                <a:solidFill>
                  <a:srgbClr val="000032"/>
                </a:solidFill>
                <a:highlight>
                  <a:schemeClr val="accent6"/>
                </a:highlight>
                <a:latin typeface="Signika Light"/>
                <a:ea typeface="Signika Light"/>
                <a:cs typeface="Signika Light"/>
                <a:sym typeface="Signika Light"/>
              </a:rPr>
              <a:t> to do your work and you can learn </a:t>
            </a:r>
            <a:r>
              <a:rPr lang="pl" sz="1600">
                <a:solidFill>
                  <a:srgbClr val="000032"/>
                </a:solidFill>
                <a:highlight>
                  <a:schemeClr val="accent6"/>
                </a:highlight>
                <a:latin typeface="Signika Light"/>
                <a:ea typeface="Signika Light"/>
                <a:cs typeface="Signika Light"/>
                <a:sym typeface="Signika Light"/>
              </a:rPr>
              <a:t>them</a:t>
            </a:r>
            <a:r>
              <a:rPr lang="pl" sz="1600">
                <a:solidFill>
                  <a:srgbClr val="000032"/>
                </a:solidFill>
                <a:highlight>
                  <a:schemeClr val="accent6"/>
                </a:highlight>
                <a:latin typeface="Signika Light"/>
                <a:ea typeface="Signika Light"/>
                <a:cs typeface="Signika Light"/>
                <a:sym typeface="Signika Light"/>
              </a:rPr>
              <a:t> at school or through training.</a:t>
            </a:r>
            <a:endParaRPr sz="1600">
              <a:solidFill>
                <a:srgbClr val="000032"/>
              </a:solidFill>
              <a:highlight>
                <a:schemeClr val="accent6"/>
              </a:highlight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pl" sz="1600">
                <a:solidFill>
                  <a:srgbClr val="000032"/>
                </a:solidFill>
                <a:highlight>
                  <a:schemeClr val="accent6"/>
                </a:highlight>
                <a:latin typeface="Signika Light"/>
                <a:ea typeface="Signika Light"/>
                <a:cs typeface="Signika Light"/>
                <a:sym typeface="Signika Light"/>
              </a:rPr>
              <a:t>You use </a:t>
            </a:r>
            <a:r>
              <a:rPr b="1" lang="pl" sz="1600">
                <a:solidFill>
                  <a:srgbClr val="000032"/>
                </a:solidFill>
                <a:highlight>
                  <a:schemeClr val="accent6"/>
                </a:highlight>
                <a:latin typeface="Signika"/>
                <a:ea typeface="Signika"/>
                <a:cs typeface="Signika"/>
                <a:sym typeface="Signika"/>
              </a:rPr>
              <a:t>soft skills</a:t>
            </a:r>
            <a:r>
              <a:rPr lang="pl" sz="1600">
                <a:solidFill>
                  <a:srgbClr val="000032"/>
                </a:solidFill>
                <a:highlight>
                  <a:schemeClr val="accent6"/>
                </a:highlight>
                <a:latin typeface="Signika Light"/>
                <a:ea typeface="Signika Light"/>
                <a:cs typeface="Signika Light"/>
                <a:sym typeface="Signika Light"/>
              </a:rPr>
              <a:t> in every job, but they are difficult to measure.</a:t>
            </a:r>
            <a:endParaRPr sz="1600">
              <a:solidFill>
                <a:srgbClr val="000032"/>
              </a:solidFill>
              <a:highlight>
                <a:schemeClr val="accent6"/>
              </a:highlight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223" name="Google Shape;223;p23"/>
          <p:cNvSpPr txBox="1"/>
          <p:nvPr/>
        </p:nvSpPr>
        <p:spPr>
          <a:xfrm>
            <a:off x="572075" y="355725"/>
            <a:ext cx="6638400" cy="3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24" name="Google Shape;224;p23"/>
          <p:cNvSpPr txBox="1"/>
          <p:nvPr/>
        </p:nvSpPr>
        <p:spPr>
          <a:xfrm>
            <a:off x="222175" y="277200"/>
            <a:ext cx="8250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Let’s check the answers.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25" name="Google Shape;225;p23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4"/>
          <p:cNvSpPr txBox="1"/>
          <p:nvPr/>
        </p:nvSpPr>
        <p:spPr>
          <a:xfrm>
            <a:off x="572075" y="355725"/>
            <a:ext cx="6638400" cy="3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1" name="Google Shape;231;p24"/>
          <p:cNvSpPr txBox="1"/>
          <p:nvPr/>
        </p:nvSpPr>
        <p:spPr>
          <a:xfrm>
            <a:off x="222175" y="277200"/>
            <a:ext cx="8250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Decide which sentences are about soft skills and which are about hard skills. 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32" name="Google Shape;232;p24"/>
          <p:cNvSpPr txBox="1"/>
          <p:nvPr/>
        </p:nvSpPr>
        <p:spPr>
          <a:xfrm>
            <a:off x="222175" y="936475"/>
            <a:ext cx="4514700" cy="3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can’t do your work without them.  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They are also called ”people skills”.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Communication is an example of this type of skill.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can learn them in school or when you work.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need to practise them with other people.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can measure them easily.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need them if you want to be successful in your job. 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233" name="Google Shape;233;p24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5"/>
          <p:cNvSpPr txBox="1"/>
          <p:nvPr/>
        </p:nvSpPr>
        <p:spPr>
          <a:xfrm>
            <a:off x="572075" y="355725"/>
            <a:ext cx="6638400" cy="3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9" name="Google Shape;239;p25"/>
          <p:cNvSpPr txBox="1"/>
          <p:nvPr/>
        </p:nvSpPr>
        <p:spPr>
          <a:xfrm>
            <a:off x="222175" y="277200"/>
            <a:ext cx="8250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Watch the video again and check your answers.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40" name="Google Shape;240;p25"/>
          <p:cNvSpPr txBox="1"/>
          <p:nvPr/>
        </p:nvSpPr>
        <p:spPr>
          <a:xfrm>
            <a:off x="222175" y="936475"/>
            <a:ext cx="4514700" cy="3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can’t do your work without them.  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They are also called ”people skills”.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Communication is an example of this type of skill.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can learn them in school or when you work.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need to practise them with other people.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can measure them easily.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need them if you want to be successful in your job. 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241" name="Google Shape;241;p25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  <p:pic>
        <p:nvPicPr>
          <p:cNvPr descr="In this video, you’ll learn more about the difference between hard and soft skills. Visit https://www.gcflearnfree.org/subjects/work/ for our text-based Work &amp; Career tutorials.&#10;&#10;This video includes information on:&#10;• Hard skills, which include physical skills that are important to your job&#10;• Soft skills, which are people skills like communication, teamwork, and adaptability&#10;• The importance of both types of skills&#10;&#10;We hope you enjoy!" id="242" name="Google Shape;242;p25" title="Hard Skills vs  Soft Skills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14300" y="1255375"/>
            <a:ext cx="3638200" cy="272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/>
          <p:nvPr/>
        </p:nvSpPr>
        <p:spPr>
          <a:xfrm flipH="1">
            <a:off x="138000" y="4743300"/>
            <a:ext cx="169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chemeClr val="lt1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52" name="Google Shape;52;p8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8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8"/>
          <p:cNvSpPr txBox="1"/>
          <p:nvPr/>
        </p:nvSpPr>
        <p:spPr>
          <a:xfrm>
            <a:off x="138050" y="2939250"/>
            <a:ext cx="833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3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Let’s get started</a:t>
            </a:r>
            <a:endParaRPr b="1" sz="3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55" name="Google Shape;55;p8"/>
          <p:cNvSpPr txBox="1"/>
          <p:nvPr/>
        </p:nvSpPr>
        <p:spPr>
          <a:xfrm>
            <a:off x="138050" y="3639450"/>
            <a:ext cx="8334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pl" sz="2400">
                <a:solidFill>
                  <a:schemeClr val="lt1"/>
                </a:solidFill>
                <a:latin typeface="Signika Light"/>
                <a:ea typeface="Signika Light"/>
                <a:cs typeface="Signika Light"/>
                <a:sym typeface="Signika Light"/>
              </a:rPr>
              <a:t>with a warm-up </a:t>
            </a:r>
            <a:endParaRPr sz="2400">
              <a:solidFill>
                <a:schemeClr val="lt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pic>
        <p:nvPicPr>
          <p:cNvPr id="56" name="Google Shape;56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06400" y="136800"/>
            <a:ext cx="781200" cy="7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6"/>
          <p:cNvSpPr txBox="1"/>
          <p:nvPr/>
        </p:nvSpPr>
        <p:spPr>
          <a:xfrm>
            <a:off x="572075" y="355725"/>
            <a:ext cx="6638400" cy="3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48" name="Google Shape;248;p26"/>
          <p:cNvSpPr txBox="1"/>
          <p:nvPr/>
        </p:nvSpPr>
        <p:spPr>
          <a:xfrm>
            <a:off x="222175" y="277200"/>
            <a:ext cx="8250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Let’s check the answers.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49" name="Google Shape;249;p26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 sz="1000"/>
          </a:p>
        </p:txBody>
      </p:sp>
      <p:sp>
        <p:nvSpPr>
          <p:cNvPr id="250" name="Google Shape;250;p26"/>
          <p:cNvSpPr txBox="1"/>
          <p:nvPr/>
        </p:nvSpPr>
        <p:spPr>
          <a:xfrm>
            <a:off x="222175" y="936475"/>
            <a:ext cx="4514700" cy="3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can’t do your work without them.  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They are also called ”people skills”.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Communication is an example of this type of skill.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can learn them in school or when you work.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need to practise them with other people.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can measure them easily.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Signika Light"/>
              <a:buAutoNum type="alphaUcPeriod"/>
            </a:pPr>
            <a:r>
              <a:rPr lang="pl" sz="1600">
                <a:latin typeface="Signika Light"/>
                <a:ea typeface="Signika Light"/>
                <a:cs typeface="Signika Light"/>
                <a:sym typeface="Signika Light"/>
              </a:rPr>
              <a:t>You need them if you want to be successful in your job. </a:t>
            </a:r>
            <a:endParaRPr sz="1600"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251" name="Google Shape;251;p26"/>
          <p:cNvSpPr/>
          <p:nvPr/>
        </p:nvSpPr>
        <p:spPr>
          <a:xfrm>
            <a:off x="5566075" y="1033775"/>
            <a:ext cx="1259100" cy="254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hard skills</a:t>
            </a:r>
            <a:endParaRPr b="1" sz="1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52" name="Google Shape;252;p26"/>
          <p:cNvSpPr/>
          <p:nvPr/>
        </p:nvSpPr>
        <p:spPr>
          <a:xfrm>
            <a:off x="5566075" y="1439513"/>
            <a:ext cx="1259100" cy="254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soft skills</a:t>
            </a:r>
            <a:endParaRPr b="1" sz="1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53" name="Google Shape;253;p26"/>
          <p:cNvSpPr/>
          <p:nvPr/>
        </p:nvSpPr>
        <p:spPr>
          <a:xfrm>
            <a:off x="5566075" y="1845250"/>
            <a:ext cx="1259100" cy="254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soft skills</a:t>
            </a:r>
            <a:endParaRPr b="1" sz="1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54" name="Google Shape;254;p26"/>
          <p:cNvSpPr/>
          <p:nvPr/>
        </p:nvSpPr>
        <p:spPr>
          <a:xfrm>
            <a:off x="5566075" y="3206325"/>
            <a:ext cx="1259100" cy="254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soft skills</a:t>
            </a:r>
            <a:endParaRPr b="1" sz="1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55" name="Google Shape;255;p26"/>
          <p:cNvSpPr/>
          <p:nvPr/>
        </p:nvSpPr>
        <p:spPr>
          <a:xfrm>
            <a:off x="5566075" y="2560150"/>
            <a:ext cx="1259100" cy="254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hard skills</a:t>
            </a:r>
            <a:endParaRPr b="1" sz="1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56" name="Google Shape;256;p26"/>
          <p:cNvSpPr/>
          <p:nvPr/>
        </p:nvSpPr>
        <p:spPr>
          <a:xfrm>
            <a:off x="5566075" y="3624600"/>
            <a:ext cx="1259100" cy="254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hard skills</a:t>
            </a:r>
            <a:endParaRPr b="1" sz="1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57" name="Google Shape;257;p26"/>
          <p:cNvSpPr/>
          <p:nvPr/>
        </p:nvSpPr>
        <p:spPr>
          <a:xfrm>
            <a:off x="5566075" y="4042875"/>
            <a:ext cx="2525400" cy="254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hard skills and soft skills</a:t>
            </a:r>
            <a:endParaRPr b="1" sz="1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7"/>
          <p:cNvSpPr txBox="1"/>
          <p:nvPr/>
        </p:nvSpPr>
        <p:spPr>
          <a:xfrm flipH="1">
            <a:off x="138000" y="4743300"/>
            <a:ext cx="169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chemeClr val="lt1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263" name="Google Shape;263;p27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27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27"/>
          <p:cNvSpPr txBox="1"/>
          <p:nvPr/>
        </p:nvSpPr>
        <p:spPr>
          <a:xfrm>
            <a:off x="138050" y="2939250"/>
            <a:ext cx="833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3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Let’s learn more vocabulary!</a:t>
            </a:r>
            <a:endParaRPr b="1" sz="3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pic>
        <p:nvPicPr>
          <p:cNvPr id="266" name="Google Shape;26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5763" y="135838"/>
            <a:ext cx="781200" cy="7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8"/>
          <p:cNvSpPr txBox="1"/>
          <p:nvPr/>
        </p:nvSpPr>
        <p:spPr>
          <a:xfrm>
            <a:off x="222175" y="277200"/>
            <a:ext cx="828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Match the halves to create different skills.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72" name="Google Shape;272;p28"/>
          <p:cNvSpPr txBox="1"/>
          <p:nvPr/>
        </p:nvSpPr>
        <p:spPr>
          <a:xfrm>
            <a:off x="1079800" y="1112500"/>
            <a:ext cx="3000000" cy="28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being a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being a team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project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driving a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being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time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public 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273" name="Google Shape;273;p28"/>
          <p:cNvSpPr txBox="1"/>
          <p:nvPr/>
        </p:nvSpPr>
        <p:spPr>
          <a:xfrm>
            <a:off x="5125575" y="1112500"/>
            <a:ext cx="3000000" cy="28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player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creative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good leader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management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management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speaking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car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274" name="Google Shape;274;p28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9"/>
          <p:cNvSpPr txBox="1"/>
          <p:nvPr/>
        </p:nvSpPr>
        <p:spPr>
          <a:xfrm>
            <a:off x="222175" y="277200"/>
            <a:ext cx="828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Let’s check the answers. 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280" name="Google Shape;280;p29"/>
          <p:cNvSpPr txBox="1"/>
          <p:nvPr/>
        </p:nvSpPr>
        <p:spPr>
          <a:xfrm>
            <a:off x="1079800" y="1112500"/>
            <a:ext cx="3000000" cy="28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being a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being a team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project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driving a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being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time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000032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public 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281" name="Google Shape;281;p29"/>
          <p:cNvSpPr txBox="1"/>
          <p:nvPr/>
        </p:nvSpPr>
        <p:spPr>
          <a:xfrm>
            <a:off x="5125575" y="1112500"/>
            <a:ext cx="3000000" cy="289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player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creative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good leader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management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management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speaking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AutoNum type="arabicPeriod"/>
            </a:pPr>
            <a:r>
              <a:rPr lang="pl" sz="1600">
                <a:solidFill>
                  <a:srgbClr val="000032"/>
                </a:solidFill>
                <a:latin typeface="Signika Light"/>
                <a:ea typeface="Signika Light"/>
                <a:cs typeface="Signika Light"/>
                <a:sym typeface="Signika Light"/>
              </a:rPr>
              <a:t>car</a:t>
            </a:r>
            <a:endParaRPr sz="1600">
              <a:solidFill>
                <a:srgbClr val="000032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282" name="Google Shape;282;p29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  <p:sp>
        <p:nvSpPr>
          <p:cNvPr id="283" name="Google Shape;283;p29"/>
          <p:cNvSpPr/>
          <p:nvPr/>
        </p:nvSpPr>
        <p:spPr>
          <a:xfrm flipH="1" rot="10800000">
            <a:off x="2321800" y="2161680"/>
            <a:ext cx="2893231" cy="437545"/>
          </a:xfrm>
          <a:custGeom>
            <a:rect b="b" l="l" r="r" t="t"/>
            <a:pathLst>
              <a:path extrusionOk="0" h="17890" w="102081">
                <a:moveTo>
                  <a:pt x="0" y="17890"/>
                </a:moveTo>
                <a:cubicBezTo>
                  <a:pt x="19655" y="11341"/>
                  <a:pt x="39585" y="4107"/>
                  <a:pt x="60249" y="2631"/>
                </a:cubicBezTo>
                <a:cubicBezTo>
                  <a:pt x="74185" y="1636"/>
                  <a:pt x="88825" y="4413"/>
                  <a:pt x="102081" y="0"/>
                </a:cubicBezTo>
              </a:path>
            </a:pathLst>
          </a:custGeom>
          <a:noFill/>
          <a:ln cap="flat" cmpd="sng" w="19050">
            <a:solidFill>
              <a:srgbClr val="F59A23"/>
            </a:solidFill>
            <a:prstDash val="solid"/>
            <a:round/>
            <a:headEnd len="med" w="med" type="oval"/>
            <a:tailEnd len="med" w="med" type="oval"/>
          </a:ln>
        </p:spPr>
      </p:sp>
      <p:sp>
        <p:nvSpPr>
          <p:cNvPr id="284" name="Google Shape;284;p29"/>
          <p:cNvSpPr/>
          <p:nvPr/>
        </p:nvSpPr>
        <p:spPr>
          <a:xfrm>
            <a:off x="2178900" y="1790525"/>
            <a:ext cx="3000010" cy="1220461"/>
          </a:xfrm>
          <a:custGeom>
            <a:rect b="b" l="l" r="r" t="t"/>
            <a:pathLst>
              <a:path extrusionOk="0" h="73666" w="117867">
                <a:moveTo>
                  <a:pt x="0" y="73666"/>
                </a:moveTo>
                <a:cubicBezTo>
                  <a:pt x="11903" y="67720"/>
                  <a:pt x="21920" y="58533"/>
                  <a:pt x="33413" y="51829"/>
                </a:cubicBezTo>
                <a:cubicBezTo>
                  <a:pt x="61944" y="35187"/>
                  <a:pt x="90385" y="18322"/>
                  <a:pt x="117867" y="0"/>
                </a:cubicBezTo>
              </a:path>
            </a:pathLst>
          </a:cu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oval"/>
            <a:tailEnd len="med" w="med" type="oval"/>
          </a:ln>
        </p:spPr>
      </p:sp>
      <p:sp>
        <p:nvSpPr>
          <p:cNvPr id="285" name="Google Shape;285;p29"/>
          <p:cNvSpPr/>
          <p:nvPr/>
        </p:nvSpPr>
        <p:spPr>
          <a:xfrm>
            <a:off x="2348125" y="1363775"/>
            <a:ext cx="2894037" cy="802428"/>
          </a:xfrm>
          <a:custGeom>
            <a:rect b="b" l="l" r="r" t="t"/>
            <a:pathLst>
              <a:path extrusionOk="0" h="57092" w="119182">
                <a:moveTo>
                  <a:pt x="0" y="0"/>
                </a:moveTo>
                <a:cubicBezTo>
                  <a:pt x="12451" y="3555"/>
                  <a:pt x="24782" y="8698"/>
                  <a:pt x="35255" y="16312"/>
                </a:cubicBezTo>
                <a:cubicBezTo>
                  <a:pt x="41077" y="20545"/>
                  <a:pt x="45311" y="26690"/>
                  <a:pt x="51041" y="31045"/>
                </a:cubicBezTo>
                <a:cubicBezTo>
                  <a:pt x="61979" y="39359"/>
                  <a:pt x="75630" y="43534"/>
                  <a:pt x="88663" y="47884"/>
                </a:cubicBezTo>
                <a:cubicBezTo>
                  <a:pt x="98742" y="51248"/>
                  <a:pt x="108556" y="57092"/>
                  <a:pt x="119182" y="57092"/>
                </a:cubicBezTo>
              </a:path>
            </a:pathLst>
          </a:custGeom>
          <a:noFill/>
          <a:ln cap="flat" cmpd="sng" w="19050">
            <a:solidFill>
              <a:srgbClr val="000032"/>
            </a:solidFill>
            <a:prstDash val="solid"/>
            <a:round/>
            <a:headEnd len="med" w="med" type="oval"/>
            <a:tailEnd len="med" w="med" type="oval"/>
          </a:ln>
        </p:spPr>
      </p:sp>
      <p:sp>
        <p:nvSpPr>
          <p:cNvPr id="286" name="Google Shape;286;p29"/>
          <p:cNvSpPr/>
          <p:nvPr/>
        </p:nvSpPr>
        <p:spPr>
          <a:xfrm>
            <a:off x="2490376" y="2591575"/>
            <a:ext cx="2705531" cy="1169825"/>
          </a:xfrm>
          <a:custGeom>
            <a:rect b="b" l="l" r="r" t="t"/>
            <a:pathLst>
              <a:path extrusionOk="0" h="56829" w="98661">
                <a:moveTo>
                  <a:pt x="0" y="0"/>
                </a:moveTo>
                <a:cubicBezTo>
                  <a:pt x="12392" y="4960"/>
                  <a:pt x="26483" y="7570"/>
                  <a:pt x="36570" y="16312"/>
                </a:cubicBezTo>
                <a:cubicBezTo>
                  <a:pt x="47725" y="25980"/>
                  <a:pt x="54150" y="41544"/>
                  <a:pt x="67352" y="48147"/>
                </a:cubicBezTo>
                <a:cubicBezTo>
                  <a:pt x="77038" y="52992"/>
                  <a:pt x="88385" y="53408"/>
                  <a:pt x="98661" y="56829"/>
                </a:cubicBezTo>
              </a:path>
            </a:pathLst>
          </a:custGeom>
          <a:noFill/>
          <a:ln cap="flat" cmpd="sng" w="19050">
            <a:solidFill>
              <a:srgbClr val="AAAAAA"/>
            </a:solidFill>
            <a:prstDash val="solid"/>
            <a:round/>
            <a:headEnd len="med" w="med" type="oval"/>
            <a:tailEnd len="med" w="med" type="oval"/>
          </a:ln>
        </p:spPr>
      </p:sp>
      <p:sp>
        <p:nvSpPr>
          <p:cNvPr id="287" name="Google Shape;287;p29"/>
          <p:cNvSpPr/>
          <p:nvPr/>
        </p:nvSpPr>
        <p:spPr>
          <a:xfrm flipH="1" rot="10800000">
            <a:off x="2801475" y="1396999"/>
            <a:ext cx="2394516" cy="393526"/>
          </a:xfrm>
          <a:custGeom>
            <a:rect b="b" l="l" r="r" t="t"/>
            <a:pathLst>
              <a:path extrusionOk="0" h="76823" w="115761">
                <a:moveTo>
                  <a:pt x="0" y="0"/>
                </a:moveTo>
                <a:cubicBezTo>
                  <a:pt x="13243" y="0"/>
                  <a:pt x="25976" y="7576"/>
                  <a:pt x="36570" y="15522"/>
                </a:cubicBezTo>
                <a:cubicBezTo>
                  <a:pt x="51430" y="26668"/>
                  <a:pt x="67025" y="36965"/>
                  <a:pt x="80770" y="49461"/>
                </a:cubicBezTo>
                <a:cubicBezTo>
                  <a:pt x="91726" y="59421"/>
                  <a:pt x="100955" y="76823"/>
                  <a:pt x="115761" y="76823"/>
                </a:cubicBezTo>
              </a:path>
            </a:pathLst>
          </a:custGeom>
          <a:noFill/>
          <a:ln cap="flat" cmpd="sng" w="19050">
            <a:solidFill>
              <a:srgbClr val="FF5C5C"/>
            </a:solidFill>
            <a:prstDash val="solid"/>
            <a:round/>
            <a:headEnd len="med" w="med" type="oval"/>
            <a:tailEnd len="med" w="med" type="oval"/>
          </a:ln>
        </p:spPr>
      </p:sp>
      <p:sp>
        <p:nvSpPr>
          <p:cNvPr id="288" name="Google Shape;288;p29"/>
          <p:cNvSpPr/>
          <p:nvPr/>
        </p:nvSpPr>
        <p:spPr>
          <a:xfrm flipH="1" rot="10800000">
            <a:off x="2088375" y="2978491"/>
            <a:ext cx="3110209" cy="409659"/>
          </a:xfrm>
          <a:custGeom>
            <a:rect b="b" l="l" r="r" t="t"/>
            <a:pathLst>
              <a:path extrusionOk="0" h="76823" w="115761">
                <a:moveTo>
                  <a:pt x="0" y="0"/>
                </a:moveTo>
                <a:cubicBezTo>
                  <a:pt x="13243" y="0"/>
                  <a:pt x="25976" y="7576"/>
                  <a:pt x="36570" y="15522"/>
                </a:cubicBezTo>
                <a:cubicBezTo>
                  <a:pt x="51430" y="26668"/>
                  <a:pt x="67025" y="36965"/>
                  <a:pt x="80770" y="49461"/>
                </a:cubicBezTo>
                <a:cubicBezTo>
                  <a:pt x="91726" y="59421"/>
                  <a:pt x="100955" y="76823"/>
                  <a:pt x="115761" y="76823"/>
                </a:cubicBezTo>
              </a:path>
            </a:pathLst>
          </a:custGeom>
          <a:noFill/>
          <a:ln cap="flat" cmpd="sng" w="19050">
            <a:solidFill>
              <a:srgbClr val="FF5C5C"/>
            </a:solidFill>
            <a:prstDash val="solid"/>
            <a:round/>
            <a:headEnd len="med" w="med" type="oval"/>
            <a:tailEnd len="med" w="med" type="oval"/>
          </a:ln>
        </p:spPr>
      </p:sp>
      <p:sp>
        <p:nvSpPr>
          <p:cNvPr id="289" name="Google Shape;289;p29"/>
          <p:cNvSpPr/>
          <p:nvPr/>
        </p:nvSpPr>
        <p:spPr>
          <a:xfrm flipH="1" rot="10800000">
            <a:off x="2224225" y="3390551"/>
            <a:ext cx="2974187" cy="399073"/>
          </a:xfrm>
          <a:custGeom>
            <a:rect b="b" l="l" r="r" t="t"/>
            <a:pathLst>
              <a:path extrusionOk="0" h="57092" w="119182">
                <a:moveTo>
                  <a:pt x="0" y="0"/>
                </a:moveTo>
                <a:cubicBezTo>
                  <a:pt x="12451" y="3555"/>
                  <a:pt x="24782" y="8698"/>
                  <a:pt x="35255" y="16312"/>
                </a:cubicBezTo>
                <a:cubicBezTo>
                  <a:pt x="41077" y="20545"/>
                  <a:pt x="45311" y="26690"/>
                  <a:pt x="51041" y="31045"/>
                </a:cubicBezTo>
                <a:cubicBezTo>
                  <a:pt x="61979" y="39359"/>
                  <a:pt x="75630" y="43534"/>
                  <a:pt x="88663" y="47884"/>
                </a:cubicBezTo>
                <a:cubicBezTo>
                  <a:pt x="98742" y="51248"/>
                  <a:pt x="108556" y="57092"/>
                  <a:pt x="119182" y="57092"/>
                </a:cubicBezTo>
              </a:path>
            </a:pathLst>
          </a:custGeom>
          <a:noFill/>
          <a:ln cap="flat" cmpd="sng" w="19050">
            <a:solidFill>
              <a:srgbClr val="000032"/>
            </a:solidFill>
            <a:prstDash val="solid"/>
            <a:round/>
            <a:headEnd len="med" w="med" type="oval"/>
            <a:tailEnd len="med" w="med" type="oval"/>
          </a:ln>
        </p:spPr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0"/>
          <p:cNvSpPr txBox="1"/>
          <p:nvPr/>
        </p:nvSpPr>
        <p:spPr>
          <a:xfrm flipH="1">
            <a:off x="138000" y="4743300"/>
            <a:ext cx="169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chemeClr val="lt1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295" name="Google Shape;295;p30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30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30"/>
          <p:cNvSpPr txBox="1"/>
          <p:nvPr/>
        </p:nvSpPr>
        <p:spPr>
          <a:xfrm>
            <a:off x="138050" y="2939250"/>
            <a:ext cx="833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3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Let’s discuss!</a:t>
            </a:r>
            <a:endParaRPr b="1" sz="3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pic>
        <p:nvPicPr>
          <p:cNvPr id="298" name="Google Shape;29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2750" y="135850"/>
            <a:ext cx="781200" cy="7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21600" y="72000"/>
            <a:ext cx="899550" cy="899550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31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  <p:sp>
        <p:nvSpPr>
          <p:cNvPr id="305" name="Google Shape;305;p31"/>
          <p:cNvSpPr txBox="1"/>
          <p:nvPr/>
        </p:nvSpPr>
        <p:spPr>
          <a:xfrm>
            <a:off x="222175" y="277200"/>
            <a:ext cx="7581300" cy="4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Look at the skills and discuss the questions. 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06" name="Google Shape;306;p31"/>
          <p:cNvSpPr txBox="1"/>
          <p:nvPr/>
        </p:nvSpPr>
        <p:spPr>
          <a:xfrm>
            <a:off x="1216800" y="2467650"/>
            <a:ext cx="6904800" cy="19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Which of the skills are hard and which are soft? If you think that some skills can be both hard and soft, explain why. 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Why are soft skills important in a workplace?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Should soft skills be a school subject? Why/Why not?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Is it easier for you to develop soft or hard skills? Can you give examples?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307" name="Google Shape;307;p31"/>
          <p:cNvSpPr/>
          <p:nvPr/>
        </p:nvSpPr>
        <p:spPr>
          <a:xfrm>
            <a:off x="1323975" y="11090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being a good leader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08" name="Google Shape;308;p31"/>
          <p:cNvSpPr/>
          <p:nvPr/>
        </p:nvSpPr>
        <p:spPr>
          <a:xfrm>
            <a:off x="3508350" y="11090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being a team player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09" name="Google Shape;309;p31"/>
          <p:cNvSpPr/>
          <p:nvPr/>
        </p:nvSpPr>
        <p:spPr>
          <a:xfrm>
            <a:off x="5692725" y="11090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being creative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10" name="Google Shape;310;p31"/>
          <p:cNvSpPr/>
          <p:nvPr/>
        </p:nvSpPr>
        <p:spPr>
          <a:xfrm>
            <a:off x="1323975" y="14715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  driving a car 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11" name="Google Shape;311;p31"/>
          <p:cNvSpPr/>
          <p:nvPr/>
        </p:nvSpPr>
        <p:spPr>
          <a:xfrm>
            <a:off x="3508350" y="14715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project management 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12" name="Google Shape;312;p31"/>
          <p:cNvSpPr/>
          <p:nvPr/>
        </p:nvSpPr>
        <p:spPr>
          <a:xfrm>
            <a:off x="5692725" y="14715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public speaking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13" name="Google Shape;313;p31"/>
          <p:cNvSpPr/>
          <p:nvPr/>
        </p:nvSpPr>
        <p:spPr>
          <a:xfrm>
            <a:off x="1323975" y="18340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time management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2"/>
          <p:cNvSpPr txBox="1"/>
          <p:nvPr/>
        </p:nvSpPr>
        <p:spPr>
          <a:xfrm flipH="1">
            <a:off x="138000" y="4743300"/>
            <a:ext cx="169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chemeClr val="lt1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319" name="Google Shape;319;p32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32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32"/>
          <p:cNvSpPr txBox="1"/>
          <p:nvPr/>
        </p:nvSpPr>
        <p:spPr>
          <a:xfrm>
            <a:off x="138050" y="2939250"/>
            <a:ext cx="833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3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Let’s think!</a:t>
            </a:r>
            <a:endParaRPr b="1" sz="3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pic>
        <p:nvPicPr>
          <p:cNvPr id="322" name="Google Shape;32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06400" y="137775"/>
            <a:ext cx="886968" cy="886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3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  <p:sp>
        <p:nvSpPr>
          <p:cNvPr id="328" name="Google Shape;328;p33"/>
          <p:cNvSpPr txBox="1"/>
          <p:nvPr/>
        </p:nvSpPr>
        <p:spPr>
          <a:xfrm>
            <a:off x="222175" y="277200"/>
            <a:ext cx="7757400" cy="9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Look at the skills in the boxes and decide which fit best into each category below. Explain your choices.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29" name="Google Shape;329;p33"/>
          <p:cNvSpPr txBox="1"/>
          <p:nvPr/>
        </p:nvSpPr>
        <p:spPr>
          <a:xfrm>
            <a:off x="1233300" y="2748500"/>
            <a:ext cx="6001200" cy="16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the three most important skills for a social media specialist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three skills which take the most time to learn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the three most important skills in the job market today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three skills which are the most difficult to measure 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pic>
        <p:nvPicPr>
          <p:cNvPr id="330" name="Google Shape;330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21600" y="72000"/>
            <a:ext cx="835200" cy="835177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33"/>
          <p:cNvSpPr/>
          <p:nvPr/>
        </p:nvSpPr>
        <p:spPr>
          <a:xfrm>
            <a:off x="1323975" y="13151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being a good leader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32" name="Google Shape;332;p33"/>
          <p:cNvSpPr/>
          <p:nvPr/>
        </p:nvSpPr>
        <p:spPr>
          <a:xfrm>
            <a:off x="3508350" y="13151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being a team player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33" name="Google Shape;333;p33"/>
          <p:cNvSpPr/>
          <p:nvPr/>
        </p:nvSpPr>
        <p:spPr>
          <a:xfrm>
            <a:off x="5692725" y="13151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being creative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34" name="Google Shape;334;p33"/>
          <p:cNvSpPr/>
          <p:nvPr/>
        </p:nvSpPr>
        <p:spPr>
          <a:xfrm>
            <a:off x="3508350" y="1677663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communication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35" name="Google Shape;335;p33"/>
          <p:cNvSpPr/>
          <p:nvPr/>
        </p:nvSpPr>
        <p:spPr>
          <a:xfrm>
            <a:off x="1323975" y="16776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project management 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36" name="Google Shape;336;p33"/>
          <p:cNvSpPr/>
          <p:nvPr/>
        </p:nvSpPr>
        <p:spPr>
          <a:xfrm>
            <a:off x="5692725" y="16776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computer skills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37" name="Google Shape;337;p33"/>
          <p:cNvSpPr/>
          <p:nvPr/>
        </p:nvSpPr>
        <p:spPr>
          <a:xfrm>
            <a:off x="1323975" y="2040175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public speaking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38" name="Google Shape;338;p33"/>
          <p:cNvSpPr/>
          <p:nvPr/>
        </p:nvSpPr>
        <p:spPr>
          <a:xfrm>
            <a:off x="3508350" y="2031838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time management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39" name="Google Shape;339;p33"/>
          <p:cNvSpPr/>
          <p:nvPr/>
        </p:nvSpPr>
        <p:spPr>
          <a:xfrm>
            <a:off x="5692725" y="2031838"/>
            <a:ext cx="2127300" cy="302400"/>
          </a:xfrm>
          <a:prstGeom prst="roundRect">
            <a:avLst>
              <a:gd fmla="val 6627" name="adj"/>
            </a:avLst>
          </a:prstGeom>
          <a:solidFill>
            <a:srgbClr val="FFFFFF"/>
          </a:solidFill>
          <a:ln cap="flat" cmpd="sng" w="19050">
            <a:solidFill>
              <a:srgbClr val="AAAAA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pl" sz="16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writing in English</a:t>
            </a:r>
            <a:endParaRPr sz="16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5C5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p34"/>
          <p:cNvSpPr txBox="1"/>
          <p:nvPr/>
        </p:nvSpPr>
        <p:spPr>
          <a:xfrm flipH="1">
            <a:off x="138150" y="4743300"/>
            <a:ext cx="2433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chemeClr val="lt1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346" name="Google Shape;346;p34"/>
          <p:cNvSpPr txBox="1"/>
          <p:nvPr/>
        </p:nvSpPr>
        <p:spPr>
          <a:xfrm>
            <a:off x="138050" y="3489825"/>
            <a:ext cx="833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3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THANKS!</a:t>
            </a:r>
            <a:endParaRPr b="1" sz="3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347" name="Google Shape;347;p34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34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 sz="1000"/>
          </a:p>
        </p:txBody>
      </p:sp>
      <p:sp>
        <p:nvSpPr>
          <p:cNvPr id="62" name="Google Shape;62;p9"/>
          <p:cNvSpPr txBox="1"/>
          <p:nvPr/>
        </p:nvSpPr>
        <p:spPr>
          <a:xfrm>
            <a:off x="222175" y="277200"/>
            <a:ext cx="768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Look at the photos of people learning and discuss the questions.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63" name="Google Shape;63;p9"/>
          <p:cNvSpPr txBox="1"/>
          <p:nvPr/>
        </p:nvSpPr>
        <p:spPr>
          <a:xfrm>
            <a:off x="1216800" y="900700"/>
            <a:ext cx="6360600" cy="12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What do you think they are learning?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Would you like to be in any of these situations? Why/Why not?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Char char="●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Do you like learning new things? Why/Why not?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pic>
        <p:nvPicPr>
          <p:cNvPr id="64" name="Google Shape;64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21600" y="72000"/>
            <a:ext cx="899550" cy="89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9"/>
          <p:cNvPicPr preferRelativeResize="0"/>
          <p:nvPr/>
        </p:nvPicPr>
        <p:blipFill rotWithShape="1">
          <a:blip r:embed="rId4">
            <a:alphaModFix/>
          </a:blip>
          <a:srcRect b="32265" l="0" r="0" t="28232"/>
          <a:stretch/>
        </p:blipFill>
        <p:spPr>
          <a:xfrm>
            <a:off x="726225" y="2377225"/>
            <a:ext cx="7691556" cy="243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/>
          <p:nvPr/>
        </p:nvSpPr>
        <p:spPr>
          <a:xfrm flipH="1">
            <a:off x="138000" y="4743300"/>
            <a:ext cx="169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>
                <a:solidFill>
                  <a:schemeClr val="lt1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ESL Brains</a:t>
            </a:r>
            <a:endParaRPr b="1">
              <a:solidFill>
                <a:schemeClr val="lt1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71" name="Google Shape;71;p10"/>
          <p:cNvSpPr/>
          <p:nvPr/>
        </p:nvSpPr>
        <p:spPr>
          <a:xfrm>
            <a:off x="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0"/>
          <p:cNvSpPr/>
          <p:nvPr/>
        </p:nvSpPr>
        <p:spPr>
          <a:xfrm>
            <a:off x="9078300" y="0"/>
            <a:ext cx="65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0"/>
          <p:cNvSpPr txBox="1"/>
          <p:nvPr/>
        </p:nvSpPr>
        <p:spPr>
          <a:xfrm>
            <a:off x="138050" y="2939250"/>
            <a:ext cx="833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3600">
                <a:solidFill>
                  <a:schemeClr val="lt1"/>
                </a:solidFill>
                <a:latin typeface="Signika"/>
                <a:ea typeface="Signika"/>
                <a:cs typeface="Signika"/>
                <a:sym typeface="Signika"/>
              </a:rPr>
              <a:t>Let’s learn some vocabulary!</a:t>
            </a:r>
            <a:endParaRPr b="1" sz="3600">
              <a:solidFill>
                <a:schemeClr val="lt1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pic>
        <p:nvPicPr>
          <p:cNvPr id="74" name="Google Shape;74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5763" y="135838"/>
            <a:ext cx="781200" cy="78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1"/>
          <p:cNvSpPr txBox="1"/>
          <p:nvPr/>
        </p:nvSpPr>
        <p:spPr>
          <a:xfrm>
            <a:off x="222175" y="277200"/>
            <a:ext cx="8250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Read the sentences and underline seven verbs which go with the noun </a:t>
            </a:r>
            <a:r>
              <a:rPr b="1" i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skills</a:t>
            </a: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.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0" name="Google Shape;80;p11"/>
          <p:cNvSpPr txBox="1"/>
          <p:nvPr/>
        </p:nvSpPr>
        <p:spPr>
          <a:xfrm>
            <a:off x="1215474" y="917100"/>
            <a:ext cx="7116000" cy="3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My grandparents taught me some camping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If you want to study in the US, you should improve your English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still needs to work on his computer skills if he wants to get that job in the office.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Sharing a room with a sibling can help children develop important life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I’m going to a conference next week, which means I will have to use my presentation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wants to work in customer service, but he needs to practise his communication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This exam will measure your reading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81" name="Google Shape;81;p11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2"/>
          <p:cNvSpPr txBox="1"/>
          <p:nvPr/>
        </p:nvSpPr>
        <p:spPr>
          <a:xfrm>
            <a:off x="222175" y="277200"/>
            <a:ext cx="8250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Let’s check the answers. 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87" name="Google Shape;87;p12"/>
          <p:cNvSpPr txBox="1"/>
          <p:nvPr/>
        </p:nvSpPr>
        <p:spPr>
          <a:xfrm>
            <a:off x="1215474" y="917100"/>
            <a:ext cx="7116000" cy="3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My grandparents taught me some camping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If you want to study in the US, you should improve your English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still needs to work on his computer skills if he wants to get that job in the office.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Sharing a room with a sibling can help children develop important life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I’m going to a conference next week, which means I will have to use my presentation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wants to work in customer service, but he needs to practise his communication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This exam will measure your reading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88" name="Google Shape;88;p12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  <p:cxnSp>
        <p:nvCxnSpPr>
          <p:cNvPr id="89" name="Google Shape;89;p12"/>
          <p:cNvCxnSpPr/>
          <p:nvPr/>
        </p:nvCxnSpPr>
        <p:spPr>
          <a:xfrm flipH="1" rot="10800000">
            <a:off x="3217450" y="1263850"/>
            <a:ext cx="637500" cy="6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12"/>
          <p:cNvCxnSpPr/>
          <p:nvPr/>
        </p:nvCxnSpPr>
        <p:spPr>
          <a:xfrm flipH="1" rot="10800000">
            <a:off x="5323375" y="1684350"/>
            <a:ext cx="666300" cy="45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1" name="Google Shape;91;p12"/>
          <p:cNvCxnSpPr/>
          <p:nvPr/>
        </p:nvCxnSpPr>
        <p:spPr>
          <a:xfrm flipH="1" rot="10800000">
            <a:off x="3159550" y="2088225"/>
            <a:ext cx="687000" cy="3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" name="Google Shape;92;p12"/>
          <p:cNvCxnSpPr/>
          <p:nvPr/>
        </p:nvCxnSpPr>
        <p:spPr>
          <a:xfrm flipH="1" rot="10800000">
            <a:off x="5806800" y="2780625"/>
            <a:ext cx="674400" cy="57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" name="Google Shape;93;p12"/>
          <p:cNvCxnSpPr/>
          <p:nvPr/>
        </p:nvCxnSpPr>
        <p:spPr>
          <a:xfrm flipH="1" rot="10800000">
            <a:off x="6379200" y="3860375"/>
            <a:ext cx="683100" cy="42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12"/>
          <p:cNvCxnSpPr/>
          <p:nvPr/>
        </p:nvCxnSpPr>
        <p:spPr>
          <a:xfrm flipH="1" rot="10800000">
            <a:off x="3002575" y="4552625"/>
            <a:ext cx="745200" cy="84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5" name="Google Shape;95;p12"/>
          <p:cNvCxnSpPr/>
          <p:nvPr/>
        </p:nvCxnSpPr>
        <p:spPr>
          <a:xfrm flipH="1" rot="10800000">
            <a:off x="7160400" y="3179225"/>
            <a:ext cx="363600" cy="60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3"/>
          <p:cNvSpPr txBox="1"/>
          <p:nvPr/>
        </p:nvSpPr>
        <p:spPr>
          <a:xfrm>
            <a:off x="222175" y="277200"/>
            <a:ext cx="8250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Look at the underlined verbs again. Can you find two pairs of synonyms?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1215474" y="917100"/>
            <a:ext cx="7116000" cy="3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My grandparents taught me some camping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If you want to study in the US, you should improve your English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still needs to work on his computer skills if he wants to get that job in the office.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Sharing a room with a sibling can help children develop important life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I’m going to a conference next week, which means I will have to use my presentation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wants to work in customer service, but he needs to practise his communication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This exam will measure your reading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102" name="Google Shape;102;p13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  <p:cxnSp>
        <p:nvCxnSpPr>
          <p:cNvPr id="103" name="Google Shape;103;p13"/>
          <p:cNvCxnSpPr/>
          <p:nvPr/>
        </p:nvCxnSpPr>
        <p:spPr>
          <a:xfrm flipH="1" rot="10800000">
            <a:off x="3217450" y="1263850"/>
            <a:ext cx="637500" cy="6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4" name="Google Shape;104;p13"/>
          <p:cNvCxnSpPr/>
          <p:nvPr/>
        </p:nvCxnSpPr>
        <p:spPr>
          <a:xfrm flipH="1" rot="10800000">
            <a:off x="5323375" y="1684350"/>
            <a:ext cx="666300" cy="45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" name="Google Shape;105;p13"/>
          <p:cNvCxnSpPr/>
          <p:nvPr/>
        </p:nvCxnSpPr>
        <p:spPr>
          <a:xfrm flipH="1" rot="10800000">
            <a:off x="3159550" y="2088225"/>
            <a:ext cx="687000" cy="3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" name="Google Shape;106;p13"/>
          <p:cNvCxnSpPr/>
          <p:nvPr/>
        </p:nvCxnSpPr>
        <p:spPr>
          <a:xfrm flipH="1" rot="10800000">
            <a:off x="6394575" y="3860375"/>
            <a:ext cx="683100" cy="42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7" name="Google Shape;107;p13"/>
          <p:cNvCxnSpPr/>
          <p:nvPr/>
        </p:nvCxnSpPr>
        <p:spPr>
          <a:xfrm flipH="1" rot="10800000">
            <a:off x="3002575" y="4552625"/>
            <a:ext cx="745200" cy="84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8" name="Google Shape;108;p13"/>
          <p:cNvCxnSpPr/>
          <p:nvPr/>
        </p:nvCxnSpPr>
        <p:spPr>
          <a:xfrm flipH="1" rot="10800000">
            <a:off x="5826475" y="2780625"/>
            <a:ext cx="674400" cy="57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9" name="Google Shape;109;p13"/>
          <p:cNvCxnSpPr/>
          <p:nvPr/>
        </p:nvCxnSpPr>
        <p:spPr>
          <a:xfrm flipH="1" rot="10800000">
            <a:off x="7174300" y="3179225"/>
            <a:ext cx="326400" cy="60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4"/>
          <p:cNvSpPr txBox="1"/>
          <p:nvPr/>
        </p:nvSpPr>
        <p:spPr>
          <a:xfrm>
            <a:off x="222175" y="277200"/>
            <a:ext cx="8250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Let’s check the answers. 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15" name="Google Shape;115;p14"/>
          <p:cNvSpPr txBox="1"/>
          <p:nvPr/>
        </p:nvSpPr>
        <p:spPr>
          <a:xfrm>
            <a:off x="1215474" y="917100"/>
            <a:ext cx="7116000" cy="3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My grandparents taught me some camping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If you want to study in the US, you should improve your English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still needs to work on his computer skills if he wants to get that job in the office.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Sharing a room with a sibling can help children develop important life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I’m going to a conference next week, which means I will have to use my presentation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wants to work in customer service, but he needs to practise his communication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This exam will measure your reading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116" name="Google Shape;116;p14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  <p:cxnSp>
        <p:nvCxnSpPr>
          <p:cNvPr id="117" name="Google Shape;117;p14"/>
          <p:cNvCxnSpPr/>
          <p:nvPr/>
        </p:nvCxnSpPr>
        <p:spPr>
          <a:xfrm flipH="1" rot="10800000">
            <a:off x="3217450" y="1263850"/>
            <a:ext cx="637500" cy="6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" name="Google Shape;118;p14"/>
          <p:cNvCxnSpPr/>
          <p:nvPr/>
        </p:nvCxnSpPr>
        <p:spPr>
          <a:xfrm flipH="1" rot="10800000">
            <a:off x="5323375" y="1684350"/>
            <a:ext cx="666300" cy="45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" name="Google Shape;119;p14"/>
          <p:cNvCxnSpPr/>
          <p:nvPr/>
        </p:nvCxnSpPr>
        <p:spPr>
          <a:xfrm flipH="1" rot="10800000">
            <a:off x="3159550" y="2088225"/>
            <a:ext cx="687000" cy="3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0" name="Google Shape;120;p14"/>
          <p:cNvCxnSpPr/>
          <p:nvPr/>
        </p:nvCxnSpPr>
        <p:spPr>
          <a:xfrm flipH="1" rot="10800000">
            <a:off x="6394575" y="3860375"/>
            <a:ext cx="683100" cy="42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1" name="Google Shape;121;p14"/>
          <p:cNvCxnSpPr/>
          <p:nvPr/>
        </p:nvCxnSpPr>
        <p:spPr>
          <a:xfrm flipH="1" rot="10800000">
            <a:off x="3002575" y="4552625"/>
            <a:ext cx="745200" cy="84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2" name="Google Shape;122;p14"/>
          <p:cNvSpPr/>
          <p:nvPr/>
        </p:nvSpPr>
        <p:spPr>
          <a:xfrm flipH="1" rot="10800000">
            <a:off x="5696025" y="1737290"/>
            <a:ext cx="512702" cy="794584"/>
          </a:xfrm>
          <a:custGeom>
            <a:rect b="b" l="l" r="r" t="t"/>
            <a:pathLst>
              <a:path extrusionOk="0" h="17890" w="102081">
                <a:moveTo>
                  <a:pt x="0" y="17890"/>
                </a:moveTo>
                <a:cubicBezTo>
                  <a:pt x="19655" y="11341"/>
                  <a:pt x="39585" y="4107"/>
                  <a:pt x="60249" y="2631"/>
                </a:cubicBezTo>
                <a:cubicBezTo>
                  <a:pt x="74185" y="1636"/>
                  <a:pt x="88825" y="4413"/>
                  <a:pt x="102081" y="0"/>
                </a:cubicBezTo>
              </a:path>
            </a:pathLst>
          </a:custGeom>
          <a:noFill/>
          <a:ln cap="flat" cmpd="sng" w="19050">
            <a:solidFill>
              <a:srgbClr val="F59A23"/>
            </a:solidFill>
            <a:prstDash val="solid"/>
            <a:round/>
            <a:headEnd len="med" w="med" type="oval"/>
            <a:tailEnd len="med" w="med" type="oval"/>
          </a:ln>
        </p:spPr>
      </p:sp>
      <p:sp>
        <p:nvSpPr>
          <p:cNvPr id="123" name="Google Shape;123;p14"/>
          <p:cNvSpPr/>
          <p:nvPr/>
        </p:nvSpPr>
        <p:spPr>
          <a:xfrm>
            <a:off x="3504575" y="2160450"/>
            <a:ext cx="3155934" cy="1466167"/>
          </a:xfrm>
          <a:custGeom>
            <a:rect b="b" l="l" r="r" t="t"/>
            <a:pathLst>
              <a:path extrusionOk="0" h="76823" w="115761">
                <a:moveTo>
                  <a:pt x="0" y="0"/>
                </a:moveTo>
                <a:cubicBezTo>
                  <a:pt x="13243" y="0"/>
                  <a:pt x="25976" y="7576"/>
                  <a:pt x="36570" y="15522"/>
                </a:cubicBezTo>
                <a:cubicBezTo>
                  <a:pt x="51430" y="26668"/>
                  <a:pt x="67025" y="36965"/>
                  <a:pt x="80770" y="49461"/>
                </a:cubicBezTo>
                <a:cubicBezTo>
                  <a:pt x="91726" y="59421"/>
                  <a:pt x="100955" y="76823"/>
                  <a:pt x="115761" y="76823"/>
                </a:cubicBezTo>
              </a:path>
            </a:pathLst>
          </a:custGeom>
          <a:noFill/>
          <a:ln cap="flat" cmpd="sng" w="19050">
            <a:solidFill>
              <a:srgbClr val="FF5C5C"/>
            </a:solidFill>
            <a:prstDash val="solid"/>
            <a:round/>
            <a:headEnd len="med" w="med" type="oval"/>
            <a:tailEnd len="med" w="med" type="oval"/>
          </a:ln>
        </p:spPr>
      </p:sp>
      <p:cxnSp>
        <p:nvCxnSpPr>
          <p:cNvPr id="124" name="Google Shape;124;p14"/>
          <p:cNvCxnSpPr/>
          <p:nvPr/>
        </p:nvCxnSpPr>
        <p:spPr>
          <a:xfrm flipH="1" rot="10800000">
            <a:off x="5826475" y="2780625"/>
            <a:ext cx="674400" cy="57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5" name="Google Shape;125;p14"/>
          <p:cNvCxnSpPr/>
          <p:nvPr/>
        </p:nvCxnSpPr>
        <p:spPr>
          <a:xfrm flipH="1" rot="10800000">
            <a:off x="7174300" y="3179225"/>
            <a:ext cx="326400" cy="6000"/>
          </a:xfrm>
          <a:prstGeom prst="straightConnector1">
            <a:avLst/>
          </a:prstGeom>
          <a:noFill/>
          <a:ln cap="flat" cmpd="sng" w="19050">
            <a:solidFill>
              <a:srgbClr val="60AE9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5"/>
          <p:cNvSpPr txBox="1"/>
          <p:nvPr/>
        </p:nvSpPr>
        <p:spPr>
          <a:xfrm>
            <a:off x="222175" y="277200"/>
            <a:ext cx="82503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pl" sz="1800">
                <a:solidFill>
                  <a:srgbClr val="000032"/>
                </a:solidFill>
                <a:latin typeface="Signika"/>
                <a:ea typeface="Signika"/>
                <a:cs typeface="Signika"/>
                <a:sym typeface="Signika"/>
              </a:rPr>
              <a:t>Find different types of skills in each sentence.</a:t>
            </a:r>
            <a:endParaRPr b="1" sz="1800">
              <a:solidFill>
                <a:srgbClr val="000032"/>
              </a:solidFill>
              <a:latin typeface="Signika"/>
              <a:ea typeface="Signika"/>
              <a:cs typeface="Signika"/>
              <a:sym typeface="Signika"/>
            </a:endParaRPr>
          </a:p>
        </p:txBody>
      </p:sp>
      <p:sp>
        <p:nvSpPr>
          <p:cNvPr id="131" name="Google Shape;131;p15"/>
          <p:cNvSpPr txBox="1"/>
          <p:nvPr/>
        </p:nvSpPr>
        <p:spPr>
          <a:xfrm>
            <a:off x="1215474" y="917100"/>
            <a:ext cx="7116000" cy="37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My grandparents taught me some camping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If you want to study in the US, you should improve your English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still needs to work on his computer skills if he wants to get that job in the office.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Sharing a room with a sibling can help children develop important life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I’m going to a conference next week, which means I will have to use my presentation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He wants to work in customer service, but he needs to practise his communication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Signika Light"/>
              <a:buAutoNum type="alphaUcPeriod"/>
            </a:pPr>
            <a:r>
              <a:rPr lang="pl" sz="1600">
                <a:solidFill>
                  <a:schemeClr val="dk1"/>
                </a:solidFill>
                <a:latin typeface="Signika Light"/>
                <a:ea typeface="Signika Light"/>
                <a:cs typeface="Signika Light"/>
                <a:sym typeface="Signika Light"/>
              </a:rPr>
              <a:t>This exam will measure your reading skills.</a:t>
            </a:r>
            <a:endParaRPr sz="1600">
              <a:solidFill>
                <a:schemeClr val="dk1"/>
              </a:solidFill>
              <a:latin typeface="Signika Light"/>
              <a:ea typeface="Signika Light"/>
              <a:cs typeface="Signika Light"/>
              <a:sym typeface="Signika Light"/>
            </a:endParaRPr>
          </a:p>
        </p:txBody>
      </p:sp>
      <p:sp>
        <p:nvSpPr>
          <p:cNvPr id="132" name="Google Shape;132;p15"/>
          <p:cNvSpPr txBox="1"/>
          <p:nvPr>
            <p:ph idx="12" type="sldNum"/>
          </p:nvPr>
        </p:nvSpPr>
        <p:spPr>
          <a:xfrm>
            <a:off x="8500725" y="4746600"/>
            <a:ext cx="5394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ESL Brains E-Lesson Plan 2.0">
  <a:themeElements>
    <a:clrScheme name="Simple Light">
      <a:dk1>
        <a:srgbClr val="000032"/>
      </a:dk1>
      <a:lt1>
        <a:srgbClr val="FFFFFF"/>
      </a:lt1>
      <a:dk2>
        <a:srgbClr val="595959"/>
      </a:dk2>
      <a:lt2>
        <a:srgbClr val="EEEEEE"/>
      </a:lt2>
      <a:accent1>
        <a:srgbClr val="FF5C5C"/>
      </a:accent1>
      <a:accent2>
        <a:srgbClr val="000032"/>
      </a:accent2>
      <a:accent3>
        <a:srgbClr val="F59A23"/>
      </a:accent3>
      <a:accent4>
        <a:srgbClr val="60AE92"/>
      </a:accent4>
      <a:accent5>
        <a:srgbClr val="AAAAAA"/>
      </a:accent5>
      <a:accent6>
        <a:srgbClr val="FCD56A"/>
      </a:accent6>
      <a:hlink>
        <a:srgbClr val="60AE92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