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Lst>
  <p:sldSz cy="5143500" cx="9144000"/>
  <p:notesSz cx="6858000" cy="9144000"/>
  <p:embeddedFontLst>
    <p:embeddedFont>
      <p:font typeface="League Spartan"/>
      <p:regular r:id="rId41"/>
      <p:bold r:id="rId42"/>
    </p:embeddedFont>
    <p:embeddedFont>
      <p:font typeface="Raleway"/>
      <p:regular r:id="rId43"/>
      <p:bold r:id="rId44"/>
      <p:italic r:id="rId45"/>
      <p:boldItalic r:id="rId46"/>
    </p:embeddedFont>
    <p:embeddedFont>
      <p:font typeface="Signika"/>
      <p:regular r:id="rId47"/>
      <p:bold r:id="rId48"/>
    </p:embeddedFont>
    <p:embeddedFont>
      <p:font typeface="Signika Light"/>
      <p:regular r:id="rId49"/>
      <p:bold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font" Target="fonts/LeagueSpartan-bold.fntdata"/><Relationship Id="rId41" Type="http://schemas.openxmlformats.org/officeDocument/2006/relationships/font" Target="fonts/LeagueSpartan-regular.fntdata"/><Relationship Id="rId44" Type="http://schemas.openxmlformats.org/officeDocument/2006/relationships/font" Target="fonts/Raleway-bold.fntdata"/><Relationship Id="rId43" Type="http://schemas.openxmlformats.org/officeDocument/2006/relationships/font" Target="fonts/Raleway-regular.fntdata"/><Relationship Id="rId46" Type="http://schemas.openxmlformats.org/officeDocument/2006/relationships/font" Target="fonts/Raleway-boldItalic.fntdata"/><Relationship Id="rId45" Type="http://schemas.openxmlformats.org/officeDocument/2006/relationships/font" Target="fonts/Raleway-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Signika-bold.fntdata"/><Relationship Id="rId47" Type="http://schemas.openxmlformats.org/officeDocument/2006/relationships/font" Target="fonts/Signika-regular.fntdata"/><Relationship Id="rId49" Type="http://schemas.openxmlformats.org/officeDocument/2006/relationships/font" Target="fonts/SignikaLight-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0" Type="http://schemas.openxmlformats.org/officeDocument/2006/relationships/font" Target="fonts/SignikaLight-bold.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slbrains.com/how-to-use-flipped-classroom-for-teaching-english/"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slbrains.com/how-to-use-flipped-classroom-for-teaching-english/"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13b47794585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13b4779458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f21a900453_0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f21a900453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1f21a900453_0_4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1f21a900453_0_4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Learn more about the Flipped Classroom concept in our article </a:t>
            </a:r>
            <a:r>
              <a:rPr lang="pl" sz="1400" u="sng">
                <a:solidFill>
                  <a:srgbClr val="1155CC"/>
                </a:solidFill>
                <a:highlight>
                  <a:srgbClr val="FFCD00"/>
                </a:highlight>
                <a:latin typeface="Signika Light"/>
                <a:ea typeface="Signika Light"/>
                <a:cs typeface="Signika Light"/>
                <a:sym typeface="Signika Light"/>
                <a:hlinkClick r:id="rId2">
                  <a:extLst>
                    <a:ext uri="{A12FA001-AC4F-418D-AE19-62706E023703}">
                      <ahyp:hlinkClr val="tx"/>
                    </a:ext>
                  </a:extLst>
                </a:hlinkClick>
              </a:rPr>
              <a:t>How to use Flipped Classroom for teaching English</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1f21a900453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1f21a900453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1f21a900453_0_4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1f21a900453_0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f21a900453_0_4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f21a900453_0_4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f21a900453_0_5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1f21a900453_0_5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f21a900453_0_6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f21a900453_0_6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1f21a900453_0_59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1f21a900453_0_5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2bba28e5c5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2bba28e5c5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f21a900453_0_7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f21a900453_0_7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1f21a900453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1f21a900453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Learn more about the Flipped Classroom concept in our article </a:t>
            </a:r>
            <a:r>
              <a:rPr lang="pl" sz="1400" u="sng">
                <a:solidFill>
                  <a:srgbClr val="1155CC"/>
                </a:solidFill>
                <a:highlight>
                  <a:srgbClr val="FFCD00"/>
                </a:highlight>
                <a:latin typeface="Signika Light"/>
                <a:ea typeface="Signika Light"/>
                <a:cs typeface="Signika Light"/>
                <a:sym typeface="Signika Light"/>
                <a:hlinkClick r:id="rId2">
                  <a:extLst>
                    <a:ext uri="{A12FA001-AC4F-418D-AE19-62706E023703}">
                      <ahyp:hlinkClr val="tx"/>
                    </a:ext>
                  </a:extLst>
                </a:hlinkClick>
              </a:rPr>
              <a:t>How to use Flipped Classroom for teaching English</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1f21a900453_0_74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1f21a900453_0_7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1f21a900453_0_75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1f21a900453_0_7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You can ask students to add more tips if possible. You can also ask them which of these tips they follow if they haven’t shared that already.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1f21a900453_0_78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1f21a900453_0_7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You can ask students to add more tips if possible. You can also ask them which of these tips they follow if they haven’t shared that already.</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2bb96c19a4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2bb96c19a4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2bb96c19a41_0_4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2bb96c19a41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2bb96c19a41_0_9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2bb96c19a41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2bb96c19a41_0_1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2bb96c19a41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bb96c19a41_0_1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2bb96c19a41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l" sz="1400">
                <a:solidFill>
                  <a:schemeClr val="dk1"/>
                </a:solidFill>
                <a:latin typeface="Signika"/>
                <a:ea typeface="Signika"/>
                <a:cs typeface="Signika"/>
                <a:sym typeface="Signika"/>
              </a:rPr>
              <a:t>TIMESTAMPS:</a:t>
            </a:r>
            <a:endParaRPr b="1" sz="1400">
              <a:solidFill>
                <a:schemeClr val="dk1"/>
              </a:solidFill>
              <a:latin typeface="Signika"/>
              <a:ea typeface="Signika"/>
              <a:cs typeface="Signika"/>
              <a:sym typeface="Signika"/>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01:26</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01:30</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01:41</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01:53</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02:16</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pl" sz="1400">
                <a:solidFill>
                  <a:schemeClr val="dk1"/>
                </a:solidFill>
                <a:latin typeface="Signika Light"/>
                <a:ea typeface="Signika Light"/>
                <a:cs typeface="Signika Light"/>
                <a:sym typeface="Signika Light"/>
              </a:rPr>
              <a:t>02:27</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bb96c19a41_0_2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2bb96c19a41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2bb96c19a41_0_24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2bb96c19a41_0_2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f21a900453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f21a900453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2bb96c19a41_0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2bb96c19a41_0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2bb96c19a41_0_37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2bb96c19a41_0_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2bb96c19a41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2bb96c19a41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sz="1400">
                <a:highlight>
                  <a:srgbClr val="FFCD00"/>
                </a:highlight>
                <a:latin typeface="Signika Light"/>
                <a:ea typeface="Signika Light"/>
                <a:cs typeface="Signika Light"/>
                <a:sym typeface="Signika Light"/>
              </a:rPr>
              <a:t>The following section contains a task which may be used either as homework or a revision task. This task is only available in the Teacher’s Version of the PDFs.</a:t>
            </a:r>
            <a:endParaRPr sz="1400">
              <a:highlight>
                <a:srgbClr val="FFCD00"/>
              </a:highlight>
              <a:latin typeface="Signika Light"/>
              <a:ea typeface="Signika Light"/>
              <a:cs typeface="Signika Light"/>
              <a:sym typeface="Signika Light"/>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2bb96c19a41_0_33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2bb96c19a41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2bb96c19a41_0_34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2bb96c19a41_0_3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Before students do the next task, ask them if they think the rules (A–F) are OK and whether they would agree to work for a company with such rules.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2bb96c19a41_0_35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2bb96c19a41_0_3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gf461834e4a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4" name="Google Shape;404;gf461834e4a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1f2a290021d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1f2a290021d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bb96c19a41_0_4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bb96c19a41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f2a73b1036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f2a73b1036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f2a73b1036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f2a73b1036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f21a900453_0_2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1f21a900453_0_2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1f21a900453_0_3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1f21a900453_0_3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a:spcBef>
                <a:spcPts val="0"/>
              </a:spcBef>
              <a:spcAft>
                <a:spcPts val="0"/>
              </a:spcAft>
              <a:buSzPts val="3600"/>
              <a:buNone/>
              <a:defRPr b="1"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sz="1000"/>
          </a:p>
        </p:txBody>
      </p:sp>
      <p:sp>
        <p:nvSpPr>
          <p:cNvPr id="12" name="Google Shape;12;p2"/>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13" name="Google Shape;13;p2"/>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16" name="Shape 16"/>
        <p:cNvGrpSpPr/>
        <p:nvPr/>
      </p:nvGrpSpPr>
      <p:grpSpPr>
        <a:xfrm>
          <a:off x="0" y="0"/>
          <a:ext cx="0" cy="0"/>
          <a:chOff x="0" y="0"/>
          <a:chExt cx="0" cy="0"/>
        </a:xfrm>
      </p:grpSpPr>
      <p:sp>
        <p:nvSpPr>
          <p:cNvPr id="17" name="Google Shape;17;p3"/>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 name="Google Shape;18;p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21" name="Google Shape;21;p3"/>
          <p:cNvSpPr txBox="1"/>
          <p:nvPr>
            <p:ph idx="1" type="subTitle"/>
          </p:nvPr>
        </p:nvSpPr>
        <p:spPr>
          <a:xfrm>
            <a:off x="136800" y="3639600"/>
            <a:ext cx="5393700" cy="6462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22" name="Shape 22"/>
        <p:cNvGrpSpPr/>
        <p:nvPr/>
      </p:nvGrpSpPr>
      <p:grpSpPr>
        <a:xfrm>
          <a:off x="0" y="0"/>
          <a:ext cx="0" cy="0"/>
          <a:chOff x="0" y="0"/>
          <a:chExt cx="0" cy="0"/>
        </a:xfrm>
      </p:grpSpPr>
      <p:sp>
        <p:nvSpPr>
          <p:cNvPr id="23" name="Google Shape;23;p4"/>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4" name="Google Shape;24;p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27" name="Google Shape;27;p4"/>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28" name="Google Shape;28;p4"/>
          <p:cNvSpPr txBox="1"/>
          <p:nvPr>
            <p:ph idx="1" type="subTitle"/>
          </p:nvPr>
        </p:nvSpPr>
        <p:spPr>
          <a:xfrm>
            <a:off x="136800" y="3819600"/>
            <a:ext cx="5162400" cy="5544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2" type="subTitle"/>
          </p:nvPr>
        </p:nvSpPr>
        <p:spPr>
          <a:xfrm>
            <a:off x="136800" y="2109600"/>
            <a:ext cx="64458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30" name="Shape 30"/>
        <p:cNvGrpSpPr/>
        <p:nvPr/>
      </p:nvGrpSpPr>
      <p:grpSpPr>
        <a:xfrm>
          <a:off x="0" y="0"/>
          <a:ext cx="0" cy="0"/>
          <a:chOff x="0" y="0"/>
          <a:chExt cx="0" cy="0"/>
        </a:xfrm>
      </p:grpSpPr>
      <p:sp>
        <p:nvSpPr>
          <p:cNvPr id="31" name="Google Shape;31;p5"/>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2" name="Google Shape;32;p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5"/>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800"/>
              <a:buNone/>
              <a:defRPr b="1" sz="1800">
                <a:solidFill>
                  <a:schemeClr val="lt1"/>
                </a:solidFill>
              </a:defRPr>
            </a:lvl1pPr>
            <a:lvl2pPr lvl="1">
              <a:spcBef>
                <a:spcPts val="0"/>
              </a:spcBef>
              <a:spcAft>
                <a:spcPts val="0"/>
              </a:spcAft>
              <a:buSzPts val="2800"/>
              <a:buNone/>
              <a:defRPr>
                <a:latin typeface="Signika Light"/>
                <a:ea typeface="Signika Light"/>
                <a:cs typeface="Signika Light"/>
                <a:sym typeface="Signika Light"/>
              </a:defRPr>
            </a:lvl2pPr>
            <a:lvl3pPr lvl="2">
              <a:spcBef>
                <a:spcPts val="0"/>
              </a:spcBef>
              <a:spcAft>
                <a:spcPts val="0"/>
              </a:spcAft>
              <a:buSzPts val="2800"/>
              <a:buNone/>
              <a:defRPr>
                <a:latin typeface="Signika Light"/>
                <a:ea typeface="Signika Light"/>
                <a:cs typeface="Signika Light"/>
                <a:sym typeface="Signika Light"/>
              </a:defRPr>
            </a:lvl3pPr>
            <a:lvl4pPr lvl="3">
              <a:spcBef>
                <a:spcPts val="0"/>
              </a:spcBef>
              <a:spcAft>
                <a:spcPts val="0"/>
              </a:spcAft>
              <a:buSzPts val="2800"/>
              <a:buNone/>
              <a:defRPr>
                <a:latin typeface="Signika Light"/>
                <a:ea typeface="Signika Light"/>
                <a:cs typeface="Signika Light"/>
                <a:sym typeface="Signika Light"/>
              </a:defRPr>
            </a:lvl4pPr>
            <a:lvl5pPr lvl="4">
              <a:spcBef>
                <a:spcPts val="0"/>
              </a:spcBef>
              <a:spcAft>
                <a:spcPts val="0"/>
              </a:spcAft>
              <a:buSzPts val="2800"/>
              <a:buNone/>
              <a:defRPr>
                <a:latin typeface="Signika Light"/>
                <a:ea typeface="Signika Light"/>
                <a:cs typeface="Signika Light"/>
                <a:sym typeface="Signika Light"/>
              </a:defRPr>
            </a:lvl5pPr>
            <a:lvl6pPr lvl="5">
              <a:spcBef>
                <a:spcPts val="0"/>
              </a:spcBef>
              <a:spcAft>
                <a:spcPts val="0"/>
              </a:spcAft>
              <a:buSzPts val="2800"/>
              <a:buNone/>
              <a:defRPr>
                <a:latin typeface="Signika Light"/>
                <a:ea typeface="Signika Light"/>
                <a:cs typeface="Signika Light"/>
                <a:sym typeface="Signika Light"/>
              </a:defRPr>
            </a:lvl6pPr>
            <a:lvl7pPr lvl="6">
              <a:spcBef>
                <a:spcPts val="0"/>
              </a:spcBef>
              <a:spcAft>
                <a:spcPts val="0"/>
              </a:spcAft>
              <a:buSzPts val="2800"/>
              <a:buNone/>
              <a:defRPr>
                <a:latin typeface="Signika Light"/>
                <a:ea typeface="Signika Light"/>
                <a:cs typeface="Signika Light"/>
                <a:sym typeface="Signika Light"/>
              </a:defRPr>
            </a:lvl7pPr>
            <a:lvl8pPr lvl="7">
              <a:spcBef>
                <a:spcPts val="0"/>
              </a:spcBef>
              <a:spcAft>
                <a:spcPts val="0"/>
              </a:spcAft>
              <a:buSzPts val="2800"/>
              <a:buNone/>
              <a:defRPr>
                <a:latin typeface="Signika Light"/>
                <a:ea typeface="Signika Light"/>
                <a:cs typeface="Signika Light"/>
                <a:sym typeface="Signika Light"/>
              </a:defRPr>
            </a:lvl8pPr>
            <a:lvl9pPr lvl="8">
              <a:spcBef>
                <a:spcPts val="0"/>
              </a:spcBef>
              <a:spcAft>
                <a:spcPts val="0"/>
              </a:spcAft>
              <a:buSzPts val="2800"/>
              <a:buNone/>
              <a:defRPr>
                <a:latin typeface="Signika Light"/>
                <a:ea typeface="Signika Light"/>
                <a:cs typeface="Signika Light"/>
                <a:sym typeface="Signika Light"/>
              </a:defRPr>
            </a:lvl9pPr>
          </a:lstStyle>
          <a:p/>
        </p:txBody>
      </p:sp>
      <p:sp>
        <p:nvSpPr>
          <p:cNvPr id="35" name="Google Shape;35;p5"/>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6" name="Shape 36"/>
        <p:cNvGrpSpPr/>
        <p:nvPr/>
      </p:nvGrpSpPr>
      <p:grpSpPr>
        <a:xfrm>
          <a:off x="0" y="0"/>
          <a:ext cx="0" cy="0"/>
          <a:chOff x="0" y="0"/>
          <a:chExt cx="0" cy="0"/>
        </a:xfrm>
      </p:grpSpPr>
      <p:sp>
        <p:nvSpPr>
          <p:cNvPr id="37" name="Google Shape;37;p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a:buNone/>
              <a:defRPr sz="900">
                <a:solidFill>
                  <a:srgbClr val="FF5C5C"/>
                </a:solidFill>
              </a:defRPr>
            </a:lvl1pPr>
            <a:lvl2pPr lvl="1">
              <a:buNone/>
              <a:defRPr sz="900">
                <a:solidFill>
                  <a:srgbClr val="FF5C5C"/>
                </a:solidFill>
              </a:defRPr>
            </a:lvl2pPr>
            <a:lvl3pPr lvl="2">
              <a:buNone/>
              <a:defRPr sz="900">
                <a:solidFill>
                  <a:srgbClr val="FF5C5C"/>
                </a:solidFill>
              </a:defRPr>
            </a:lvl3pPr>
            <a:lvl4pPr lvl="3">
              <a:buNone/>
              <a:defRPr sz="900">
                <a:solidFill>
                  <a:srgbClr val="FF5C5C"/>
                </a:solidFill>
              </a:defRPr>
            </a:lvl4pPr>
            <a:lvl5pPr lvl="4">
              <a:buNone/>
              <a:defRPr sz="900">
                <a:solidFill>
                  <a:srgbClr val="FF5C5C"/>
                </a:solidFill>
              </a:defRPr>
            </a:lvl5pPr>
            <a:lvl6pPr lvl="5">
              <a:buNone/>
              <a:defRPr sz="900">
                <a:solidFill>
                  <a:srgbClr val="FF5C5C"/>
                </a:solidFill>
              </a:defRPr>
            </a:lvl6pPr>
            <a:lvl7pPr lvl="6">
              <a:buNone/>
              <a:defRPr sz="900">
                <a:solidFill>
                  <a:srgbClr val="FF5C5C"/>
                </a:solidFill>
              </a:defRPr>
            </a:lvl7pPr>
            <a:lvl8pPr lvl="7">
              <a:buNone/>
              <a:defRPr sz="900">
                <a:solidFill>
                  <a:srgbClr val="FF5C5C"/>
                </a:solidFill>
              </a:defRPr>
            </a:lvl8pPr>
            <a:lvl9pPr lvl="8">
              <a:buNone/>
              <a:defRPr sz="900">
                <a:solidFill>
                  <a:srgbClr val="FF5C5C"/>
                </a:solidFill>
              </a:defRPr>
            </a:lvl9pPr>
          </a:lstStyle>
          <a:p>
            <a:pPr indent="0" lvl="0" marL="0" rtl="0" algn="r">
              <a:spcBef>
                <a:spcPts val="0"/>
              </a:spcBef>
              <a:spcAft>
                <a:spcPts val="0"/>
              </a:spcAft>
              <a:buNone/>
            </a:pPr>
            <a:fld id="{00000000-1234-1234-1234-123412341234}" type="slidenum">
              <a:rPr lang="pl"/>
              <a:t>‹#›</a:t>
            </a:fld>
            <a:endParaRPr sz="1000">
              <a:latin typeface="Signika"/>
              <a:ea typeface="Signika"/>
              <a:cs typeface="Signika"/>
              <a:sym typeface="Signika"/>
            </a:endParaRPr>
          </a:p>
        </p:txBody>
      </p:sp>
      <p:sp>
        <p:nvSpPr>
          <p:cNvPr id="38" name="Google Shape;38;p6"/>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6"/>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2518200"/>
          </a:xfrm>
          <a:prstGeom prst="rect">
            <a:avLst/>
          </a:prstGeom>
          <a:noFill/>
          <a:ln>
            <a:noFill/>
          </a:ln>
        </p:spPr>
        <p:txBody>
          <a:bodyPr anchorCtr="0" anchor="t" bIns="91425" lIns="91425" spcFirstLastPara="1" rIns="91425" wrap="square" tIns="91425">
            <a:spAutoFit/>
          </a:bodyPr>
          <a:lstStyle>
            <a:lvl1pPr indent="-330200" lvl="0" marL="457200">
              <a:lnSpc>
                <a:spcPct val="115000"/>
              </a:lnSpc>
              <a:spcBef>
                <a:spcPts val="0"/>
              </a:spcBef>
              <a:spcAft>
                <a:spcPts val="0"/>
              </a:spcAft>
              <a:buClr>
                <a:schemeClr val="dk1"/>
              </a:buClr>
              <a:buSzPts val="1600"/>
              <a:buFont typeface="Signika Light"/>
              <a:buChar char="●"/>
              <a:defRPr sz="1600">
                <a:solidFill>
                  <a:schemeClr val="dk1"/>
                </a:solidFill>
                <a:latin typeface="Signika Light"/>
                <a:ea typeface="Signika Light"/>
                <a:cs typeface="Signika Light"/>
                <a:sym typeface="Signika Light"/>
              </a:defRPr>
            </a:lvl1pPr>
            <a:lvl2pPr indent="-317500" lvl="1" marL="9144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2pPr>
            <a:lvl3pPr indent="-317500" lvl="2" marL="13716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3pPr>
            <a:lvl4pPr indent="-317500" lvl="3" marL="18288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4pPr>
            <a:lvl5pPr indent="-317500" lvl="4" marL="22860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5pPr>
            <a:lvl6pPr indent="-317500" lvl="5" marL="27432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6pPr>
            <a:lvl7pPr indent="-317500" lvl="6" marL="32004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7pPr>
            <a:lvl8pPr indent="-317500" lvl="7" marL="36576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8pPr>
            <a:lvl9pPr indent="-317500" lvl="8" marL="41148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9pPr>
          </a:lstStyle>
          <a:p/>
        </p:txBody>
      </p:sp>
      <p:sp>
        <p:nvSpPr>
          <p:cNvPr id="8" name="Google Shape;8;p1"/>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accent1"/>
                </a:solidFill>
                <a:latin typeface="Signika"/>
                <a:ea typeface="Signika"/>
                <a:cs typeface="Signika"/>
                <a:sym typeface="Signika"/>
              </a:defRPr>
            </a:lvl1pPr>
            <a:lvl2pPr lvl="1" algn="r">
              <a:buNone/>
              <a:defRPr sz="900">
                <a:solidFill>
                  <a:schemeClr val="accent1"/>
                </a:solidFill>
                <a:latin typeface="Signika"/>
                <a:ea typeface="Signika"/>
                <a:cs typeface="Signika"/>
                <a:sym typeface="Signika"/>
              </a:defRPr>
            </a:lvl2pPr>
            <a:lvl3pPr lvl="2" algn="r">
              <a:buNone/>
              <a:defRPr sz="900">
                <a:solidFill>
                  <a:schemeClr val="accent1"/>
                </a:solidFill>
                <a:latin typeface="Signika"/>
                <a:ea typeface="Signika"/>
                <a:cs typeface="Signika"/>
                <a:sym typeface="Signika"/>
              </a:defRPr>
            </a:lvl3pPr>
            <a:lvl4pPr lvl="3" algn="r">
              <a:buNone/>
              <a:defRPr sz="900">
                <a:solidFill>
                  <a:schemeClr val="accent1"/>
                </a:solidFill>
                <a:latin typeface="Signika"/>
                <a:ea typeface="Signika"/>
                <a:cs typeface="Signika"/>
                <a:sym typeface="Signika"/>
              </a:defRPr>
            </a:lvl4pPr>
            <a:lvl5pPr lvl="4" algn="r">
              <a:buNone/>
              <a:defRPr sz="900">
                <a:solidFill>
                  <a:schemeClr val="accent1"/>
                </a:solidFill>
                <a:latin typeface="Signika"/>
                <a:ea typeface="Signika"/>
                <a:cs typeface="Signika"/>
                <a:sym typeface="Signika"/>
              </a:defRPr>
            </a:lvl5pPr>
            <a:lvl6pPr lvl="5" algn="r">
              <a:buNone/>
              <a:defRPr sz="900">
                <a:solidFill>
                  <a:schemeClr val="accent1"/>
                </a:solidFill>
                <a:latin typeface="Signika"/>
                <a:ea typeface="Signika"/>
                <a:cs typeface="Signika"/>
                <a:sym typeface="Signika"/>
              </a:defRPr>
            </a:lvl6pPr>
            <a:lvl7pPr lvl="6" algn="r">
              <a:buNone/>
              <a:defRPr sz="900">
                <a:solidFill>
                  <a:schemeClr val="accent1"/>
                </a:solidFill>
                <a:latin typeface="Signika"/>
                <a:ea typeface="Signika"/>
                <a:cs typeface="Signika"/>
                <a:sym typeface="Signika"/>
              </a:defRPr>
            </a:lvl7pPr>
            <a:lvl8pPr lvl="7" algn="r">
              <a:buNone/>
              <a:defRPr sz="900">
                <a:solidFill>
                  <a:schemeClr val="accent1"/>
                </a:solidFill>
                <a:latin typeface="Signika"/>
                <a:ea typeface="Signika"/>
                <a:cs typeface="Signika"/>
                <a:sym typeface="Signika"/>
              </a:defRPr>
            </a:lvl8pPr>
            <a:lvl9pPr lvl="8"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hyperlink" Target="http://www.youtube.com/watch?v=vC26eYbuRfg" TargetMode="External"/><Relationship Id="rId4" Type="http://schemas.openxmlformats.org/officeDocument/2006/relationships/image" Target="../media/image1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 Id="rId3" Type="http://schemas.openxmlformats.org/officeDocument/2006/relationships/hyperlink" Target="http://www.youtube.com/watch?v=vC26eYbuRfg" TargetMode="External"/><Relationship Id="rId4" Type="http://schemas.openxmlformats.org/officeDocument/2006/relationships/image" Target="../media/image1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 Id="rId3"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hyperlink" Target="https://docs.google.com/presentation/d/14GpK_44Wen0Iq8rcfUaX4HrFs7kvp7F77QNmF_TLjiQ/edit?usp=sharing" TargetMode="External"/><Relationship Id="rId4" Type="http://schemas.openxmlformats.org/officeDocument/2006/relationships/hyperlink" Target="https://docs.google.com/presentation/d/14GpK_44Wen0Iq8rcfUaX4HrFs7kvp7F77QNmF_TLjiQ/edit?usp=sharin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7"/>
          <p:cNvSpPr txBox="1"/>
          <p:nvPr/>
        </p:nvSpPr>
        <p:spPr>
          <a:xfrm>
            <a:off x="3329600" y="2376550"/>
            <a:ext cx="5142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rgbClr val="FF5C5C"/>
                </a:solidFill>
                <a:latin typeface="Signika"/>
                <a:ea typeface="Signika"/>
                <a:cs typeface="Signika"/>
                <a:sym typeface="Signika"/>
              </a:rPr>
              <a:t>Excited to go passwordless?</a:t>
            </a:r>
            <a:endParaRPr b="1" sz="3600">
              <a:solidFill>
                <a:srgbClr val="FF5C5C"/>
              </a:solidFill>
              <a:latin typeface="Signika"/>
              <a:ea typeface="Signika"/>
              <a:cs typeface="Signika"/>
              <a:sym typeface="Signika"/>
            </a:endParaRPr>
          </a:p>
        </p:txBody>
      </p:sp>
      <p:pic>
        <p:nvPicPr>
          <p:cNvPr id="46" name="Google Shape;46;p7"/>
          <p:cNvPicPr preferRelativeResize="0"/>
          <p:nvPr/>
        </p:nvPicPr>
        <p:blipFill rotWithShape="1">
          <a:blip r:embed="rId3">
            <a:alphaModFix/>
          </a:blip>
          <a:srcRect b="0" l="21738" r="21738" t="0"/>
          <a:stretch/>
        </p:blipFill>
        <p:spPr>
          <a:xfrm>
            <a:off x="444698" y="1763950"/>
            <a:ext cx="2518200" cy="2518200"/>
          </a:xfrm>
          <a:prstGeom prst="ellipse">
            <a:avLst/>
          </a:prstGeom>
          <a:noFill/>
          <a:ln cap="flat" cmpd="sng" w="9525">
            <a:solidFill>
              <a:srgbClr val="AAAAAA"/>
            </a:solidFill>
            <a:prstDash val="solid"/>
            <a:round/>
            <a:headEnd len="sm" w="sm" type="none"/>
            <a:tailEnd len="sm" w="sm" type="none"/>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6"/>
          <p:cNvSpPr txBox="1"/>
          <p:nvPr/>
        </p:nvSpPr>
        <p:spPr>
          <a:xfrm>
            <a:off x="222175" y="277200"/>
            <a:ext cx="8250300" cy="66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Create five sentences using the phrases in the boxes and completing them with your ideas. </a:t>
            </a:r>
            <a:endParaRPr b="1" sz="1800">
              <a:solidFill>
                <a:srgbClr val="000032"/>
              </a:solidFill>
              <a:latin typeface="Signika"/>
              <a:ea typeface="Signika"/>
              <a:cs typeface="Signika"/>
              <a:sym typeface="Signika"/>
            </a:endParaRPr>
          </a:p>
        </p:txBody>
      </p:sp>
      <p:sp>
        <p:nvSpPr>
          <p:cNvPr id="148" name="Google Shape;148;p1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149" name="Google Shape;149;p16"/>
          <p:cNvSpPr/>
          <p:nvPr/>
        </p:nvSpPr>
        <p:spPr>
          <a:xfrm>
            <a:off x="894050" y="2094400"/>
            <a:ext cx="2178900" cy="21633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pl">
                <a:latin typeface="Signika Light"/>
                <a:ea typeface="Signika Light"/>
                <a:cs typeface="Signika Light"/>
                <a:sym typeface="Signika Light"/>
              </a:rPr>
              <a:t>Laptop users</a:t>
            </a:r>
            <a:endParaRPr>
              <a:latin typeface="Signika Light"/>
              <a:ea typeface="Signika Light"/>
              <a:cs typeface="Signika Light"/>
              <a:sym typeface="Signika Light"/>
            </a:endParaRPr>
          </a:p>
          <a:p>
            <a:pPr indent="0" lvl="0" marL="0" rtl="0" algn="l">
              <a:lnSpc>
                <a:spcPct val="115000"/>
              </a:lnSpc>
              <a:spcBef>
                <a:spcPts val="800"/>
              </a:spcBef>
              <a:spcAft>
                <a:spcPts val="0"/>
              </a:spcAft>
              <a:buNone/>
            </a:pPr>
            <a:r>
              <a:rPr lang="pl">
                <a:latin typeface="Signika Light"/>
                <a:ea typeface="Signika Light"/>
                <a:cs typeface="Signika Light"/>
                <a:sym typeface="Signika Light"/>
              </a:rPr>
              <a:t>Team members</a:t>
            </a:r>
            <a:endParaRPr>
              <a:latin typeface="Signika Light"/>
              <a:ea typeface="Signika Light"/>
              <a:cs typeface="Signika Light"/>
              <a:sym typeface="Signika Light"/>
            </a:endParaRPr>
          </a:p>
          <a:p>
            <a:pPr indent="0" lvl="0" marL="0" rtl="0" algn="l">
              <a:lnSpc>
                <a:spcPct val="115000"/>
              </a:lnSpc>
              <a:spcBef>
                <a:spcPts val="800"/>
              </a:spcBef>
              <a:spcAft>
                <a:spcPts val="0"/>
              </a:spcAft>
              <a:buNone/>
            </a:pPr>
            <a:r>
              <a:rPr lang="pl">
                <a:latin typeface="Signika Light"/>
                <a:ea typeface="Signika Light"/>
                <a:cs typeface="Signika Light"/>
                <a:sym typeface="Signika Light"/>
              </a:rPr>
              <a:t>Parents</a:t>
            </a:r>
            <a:endParaRPr>
              <a:latin typeface="Signika Light"/>
              <a:ea typeface="Signika Light"/>
              <a:cs typeface="Signika Light"/>
              <a:sym typeface="Signika Light"/>
            </a:endParaRPr>
          </a:p>
          <a:p>
            <a:pPr indent="0" lvl="0" marL="0" rtl="0" algn="l">
              <a:lnSpc>
                <a:spcPct val="115000"/>
              </a:lnSpc>
              <a:spcBef>
                <a:spcPts val="800"/>
              </a:spcBef>
              <a:spcAft>
                <a:spcPts val="0"/>
              </a:spcAft>
              <a:buNone/>
            </a:pPr>
            <a:r>
              <a:rPr lang="pl">
                <a:latin typeface="Signika Light"/>
                <a:ea typeface="Signika Light"/>
                <a:cs typeface="Signika Light"/>
                <a:sym typeface="Signika Light"/>
              </a:rPr>
              <a:t>Online service providers</a:t>
            </a:r>
            <a:endParaRPr>
              <a:latin typeface="Signika Light"/>
              <a:ea typeface="Signika Light"/>
              <a:cs typeface="Signika Light"/>
              <a:sym typeface="Signika Light"/>
            </a:endParaRPr>
          </a:p>
          <a:p>
            <a:pPr indent="0" lvl="0" marL="0" rtl="0" algn="l">
              <a:lnSpc>
                <a:spcPct val="115000"/>
              </a:lnSpc>
              <a:spcBef>
                <a:spcPts val="800"/>
              </a:spcBef>
              <a:spcAft>
                <a:spcPts val="0"/>
              </a:spcAft>
              <a:buNone/>
            </a:pPr>
            <a:r>
              <a:rPr lang="pl">
                <a:latin typeface="Signika Light"/>
                <a:ea typeface="Signika Light"/>
                <a:cs typeface="Signika Light"/>
                <a:sym typeface="Signika Light"/>
              </a:rPr>
              <a:t>Government employees</a:t>
            </a:r>
            <a:endParaRPr>
              <a:latin typeface="Signika Light"/>
              <a:ea typeface="Signika Light"/>
              <a:cs typeface="Signika Light"/>
              <a:sym typeface="Signika Light"/>
            </a:endParaRPr>
          </a:p>
        </p:txBody>
      </p:sp>
      <p:sp>
        <p:nvSpPr>
          <p:cNvPr id="150" name="Google Shape;150;p16"/>
          <p:cNvSpPr/>
          <p:nvPr/>
        </p:nvSpPr>
        <p:spPr>
          <a:xfrm>
            <a:off x="4822175" y="2094400"/>
            <a:ext cx="2178900" cy="21633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1000"/>
              </a:spcBef>
              <a:spcAft>
                <a:spcPts val="0"/>
              </a:spcAft>
              <a:buNone/>
            </a:pPr>
            <a:r>
              <a:rPr lang="pl">
                <a:latin typeface="Signika Light"/>
                <a:ea typeface="Signika Light"/>
                <a:cs typeface="Signika Light"/>
                <a:sym typeface="Signika Light"/>
              </a:rPr>
              <a:t>report security incidents</a:t>
            </a:r>
            <a:endParaRPr>
              <a:latin typeface="Signika Light"/>
              <a:ea typeface="Signika Light"/>
              <a:cs typeface="Signika Light"/>
              <a:sym typeface="Signika Light"/>
            </a:endParaRPr>
          </a:p>
          <a:p>
            <a:pPr indent="0" lvl="0" marL="0" rtl="0" algn="l">
              <a:lnSpc>
                <a:spcPct val="115000"/>
              </a:lnSpc>
              <a:spcBef>
                <a:spcPts val="800"/>
              </a:spcBef>
              <a:spcAft>
                <a:spcPts val="0"/>
              </a:spcAft>
              <a:buNone/>
            </a:pPr>
            <a:r>
              <a:rPr lang="pl">
                <a:latin typeface="Signika Light"/>
                <a:ea typeface="Signika Light"/>
                <a:cs typeface="Signika Light"/>
                <a:sym typeface="Signika Light"/>
              </a:rPr>
              <a:t>use antivirus software</a:t>
            </a:r>
            <a:endParaRPr>
              <a:latin typeface="Signika Light"/>
              <a:ea typeface="Signika Light"/>
              <a:cs typeface="Signika Light"/>
              <a:sym typeface="Signika Light"/>
            </a:endParaRPr>
          </a:p>
          <a:p>
            <a:pPr indent="0" lvl="0" marL="0" rtl="0" algn="l">
              <a:lnSpc>
                <a:spcPct val="115000"/>
              </a:lnSpc>
              <a:spcBef>
                <a:spcPts val="800"/>
              </a:spcBef>
              <a:spcAft>
                <a:spcPts val="0"/>
              </a:spcAft>
              <a:buNone/>
            </a:pPr>
            <a:r>
              <a:rPr lang="pl">
                <a:latin typeface="Signika Light"/>
                <a:ea typeface="Signika Light"/>
                <a:cs typeface="Signika Light"/>
                <a:sym typeface="Signika Light"/>
              </a:rPr>
              <a:t>take security measures</a:t>
            </a:r>
            <a:endParaRPr>
              <a:latin typeface="Signika Light"/>
              <a:ea typeface="Signika Light"/>
              <a:cs typeface="Signika Light"/>
              <a:sym typeface="Signika Light"/>
            </a:endParaRPr>
          </a:p>
          <a:p>
            <a:pPr indent="0" lvl="0" marL="0" rtl="0" algn="l">
              <a:lnSpc>
                <a:spcPct val="115000"/>
              </a:lnSpc>
              <a:spcBef>
                <a:spcPts val="800"/>
              </a:spcBef>
              <a:spcAft>
                <a:spcPts val="0"/>
              </a:spcAft>
              <a:buNone/>
            </a:pPr>
            <a:r>
              <a:rPr lang="pl">
                <a:latin typeface="Signika Light"/>
                <a:ea typeface="Signika Light"/>
                <a:cs typeface="Signika Light"/>
                <a:sym typeface="Signika Light"/>
              </a:rPr>
              <a:t>use complex passwords</a:t>
            </a:r>
            <a:endParaRPr>
              <a:latin typeface="Signika Light"/>
              <a:ea typeface="Signika Light"/>
              <a:cs typeface="Signika Light"/>
              <a:sym typeface="Signika Light"/>
            </a:endParaRPr>
          </a:p>
          <a:p>
            <a:pPr indent="0" lvl="0" marL="0" rtl="0" algn="l">
              <a:lnSpc>
                <a:spcPct val="115000"/>
              </a:lnSpc>
              <a:spcBef>
                <a:spcPts val="800"/>
              </a:spcBef>
              <a:spcAft>
                <a:spcPts val="800"/>
              </a:spcAft>
              <a:buNone/>
            </a:pPr>
            <a:r>
              <a:rPr lang="pl">
                <a:latin typeface="Signika Light"/>
                <a:ea typeface="Signika Light"/>
                <a:cs typeface="Signika Light"/>
                <a:sym typeface="Signika Light"/>
              </a:rPr>
              <a:t>teach children about technology</a:t>
            </a:r>
            <a:endParaRPr>
              <a:latin typeface="Signika Light"/>
              <a:ea typeface="Signika Light"/>
              <a:cs typeface="Signika Light"/>
              <a:sym typeface="Signika Light"/>
            </a:endParaRPr>
          </a:p>
        </p:txBody>
      </p:sp>
      <p:sp>
        <p:nvSpPr>
          <p:cNvPr id="151" name="Google Shape;151;p16"/>
          <p:cNvSpPr/>
          <p:nvPr/>
        </p:nvSpPr>
        <p:spPr>
          <a:xfrm>
            <a:off x="3222301" y="2094400"/>
            <a:ext cx="1450500" cy="21633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pl">
                <a:latin typeface="Signika Light"/>
                <a:ea typeface="Signika Light"/>
                <a:cs typeface="Signika Light"/>
                <a:sym typeface="Signika Light"/>
              </a:rPr>
              <a:t>are supposed to</a:t>
            </a:r>
            <a:endParaRPr>
              <a:latin typeface="Signika Light"/>
              <a:ea typeface="Signika Light"/>
              <a:cs typeface="Signika Light"/>
              <a:sym typeface="Signika Light"/>
            </a:endParaRPr>
          </a:p>
          <a:p>
            <a:pPr indent="0" lvl="0" marL="0" rtl="0" algn="l">
              <a:lnSpc>
                <a:spcPct val="115000"/>
              </a:lnSpc>
              <a:spcBef>
                <a:spcPts val="800"/>
              </a:spcBef>
              <a:spcAft>
                <a:spcPts val="800"/>
              </a:spcAft>
              <a:buNone/>
            </a:pPr>
            <a:r>
              <a:rPr lang="pl">
                <a:latin typeface="Signika Light"/>
                <a:ea typeface="Signika Light"/>
                <a:cs typeface="Signika Light"/>
                <a:sym typeface="Signika Light"/>
              </a:rPr>
              <a:t>are required to</a:t>
            </a:r>
            <a:endParaRPr>
              <a:latin typeface="Signika Light"/>
              <a:ea typeface="Signika Light"/>
              <a:cs typeface="Signika Light"/>
              <a:sym typeface="Signika Light"/>
            </a:endParaRPr>
          </a:p>
        </p:txBody>
      </p:sp>
      <p:sp>
        <p:nvSpPr>
          <p:cNvPr id="152" name="Google Shape;152;p16"/>
          <p:cNvSpPr/>
          <p:nvPr/>
        </p:nvSpPr>
        <p:spPr>
          <a:xfrm>
            <a:off x="7150450" y="2094400"/>
            <a:ext cx="1099500" cy="21633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pl">
                <a:latin typeface="Signika Light"/>
                <a:ea typeface="Signika Light"/>
                <a:cs typeface="Signika Light"/>
                <a:sym typeface="Signika Light"/>
              </a:rPr>
              <a:t>to…</a:t>
            </a:r>
            <a:endParaRPr>
              <a:latin typeface="Signika Light"/>
              <a:ea typeface="Signika Light"/>
              <a:cs typeface="Signika Light"/>
              <a:sym typeface="Signika Light"/>
            </a:endParaRPr>
          </a:p>
          <a:p>
            <a:pPr indent="0" lvl="0" marL="0" rtl="0" algn="l">
              <a:lnSpc>
                <a:spcPct val="115000"/>
              </a:lnSpc>
              <a:spcBef>
                <a:spcPts val="800"/>
              </a:spcBef>
              <a:spcAft>
                <a:spcPts val="800"/>
              </a:spcAft>
              <a:buNone/>
            </a:pPr>
            <a:r>
              <a:rPr lang="pl">
                <a:latin typeface="Signika Light"/>
                <a:ea typeface="Signika Light"/>
                <a:cs typeface="Signika Light"/>
                <a:sym typeface="Signika Light"/>
              </a:rPr>
              <a:t>because…</a:t>
            </a:r>
            <a:endParaRPr>
              <a:latin typeface="Signika Light"/>
              <a:ea typeface="Signika Light"/>
              <a:cs typeface="Signika Light"/>
              <a:sym typeface="Signika Light"/>
            </a:endParaRPr>
          </a:p>
        </p:txBody>
      </p:sp>
      <p:sp>
        <p:nvSpPr>
          <p:cNvPr id="153" name="Google Shape;153;p16"/>
          <p:cNvSpPr/>
          <p:nvPr/>
        </p:nvSpPr>
        <p:spPr>
          <a:xfrm>
            <a:off x="332454" y="1081300"/>
            <a:ext cx="993300" cy="302700"/>
          </a:xfrm>
          <a:prstGeom prst="rect">
            <a:avLst/>
          </a:prstGeom>
          <a:solidFill>
            <a:srgbClr val="60AE92"/>
          </a:solidFill>
          <a:ln cap="flat" cmpd="sng" w="9525">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FFFFFF"/>
                </a:solidFill>
                <a:latin typeface="Signika"/>
                <a:ea typeface="Signika"/>
                <a:cs typeface="Signika"/>
                <a:sym typeface="Signika"/>
              </a:rPr>
              <a:t>EXAMPLE</a:t>
            </a:r>
            <a:endParaRPr>
              <a:solidFill>
                <a:srgbClr val="FFFFFF"/>
              </a:solidFill>
            </a:endParaRPr>
          </a:p>
        </p:txBody>
      </p:sp>
      <p:sp>
        <p:nvSpPr>
          <p:cNvPr id="154" name="Google Shape;154;p16"/>
          <p:cNvSpPr txBox="1"/>
          <p:nvPr/>
        </p:nvSpPr>
        <p:spPr>
          <a:xfrm>
            <a:off x="1592575" y="1005100"/>
            <a:ext cx="6879900" cy="681000"/>
          </a:xfrm>
          <a:prstGeom prst="rect">
            <a:avLst/>
          </a:prstGeom>
          <a:noFill/>
          <a:ln>
            <a:noFill/>
          </a:ln>
        </p:spPr>
        <p:txBody>
          <a:bodyPr anchorCtr="0" anchor="t" bIns="91425" lIns="91425" spcFirstLastPara="1" rIns="91425" wrap="square" tIns="91425">
            <a:spAutoFit/>
          </a:bodyPr>
          <a:lstStyle/>
          <a:p>
            <a:pPr indent="0" lvl="0" marL="0" marR="228600" rtl="0" algn="l">
              <a:lnSpc>
                <a:spcPct val="115000"/>
              </a:lnSpc>
              <a:spcBef>
                <a:spcPts val="0"/>
              </a:spcBef>
              <a:spcAft>
                <a:spcPts val="800"/>
              </a:spcAft>
              <a:buNone/>
            </a:pPr>
            <a:r>
              <a:rPr i="1" lang="pl" sz="1500">
                <a:solidFill>
                  <a:srgbClr val="000032"/>
                </a:solidFill>
                <a:latin typeface="Signika Light"/>
                <a:ea typeface="Signika Light"/>
                <a:cs typeface="Signika Light"/>
                <a:sym typeface="Signika Light"/>
              </a:rPr>
              <a:t>Online service providers are required to take security measures to protect their users’ data. </a:t>
            </a:r>
            <a:endParaRPr i="1" sz="1500">
              <a:solidFill>
                <a:srgbClr val="000032"/>
              </a:solidFill>
              <a:latin typeface="Signika Light"/>
              <a:ea typeface="Signika Light"/>
              <a:cs typeface="Signika Light"/>
              <a:sym typeface="Signika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8" name="Shape 158"/>
        <p:cNvGrpSpPr/>
        <p:nvPr/>
      </p:nvGrpSpPr>
      <p:grpSpPr>
        <a:xfrm>
          <a:off x="0" y="0"/>
          <a:ext cx="0" cy="0"/>
          <a:chOff x="0" y="0"/>
          <a:chExt cx="0" cy="0"/>
        </a:xfrm>
      </p:grpSpPr>
      <p:sp>
        <p:nvSpPr>
          <p:cNvPr id="159" name="Google Shape;159;p17"/>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7"/>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61" name="Google Shape;161;p17"/>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IN-CLASS ACTIVITIES</a:t>
            </a:r>
            <a:endParaRPr b="1" sz="3600">
              <a:solidFill>
                <a:schemeClr val="lt1"/>
              </a:solidFill>
              <a:latin typeface="Signika"/>
              <a:ea typeface="Signika"/>
              <a:cs typeface="Signika"/>
              <a:sym typeface="Signika"/>
            </a:endParaRPr>
          </a:p>
        </p:txBody>
      </p:sp>
      <p:sp>
        <p:nvSpPr>
          <p:cNvPr id="162" name="Google Shape;162;p1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69" name="Google Shape;169;p1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172" name="Google Shape;172;p18"/>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173" name="Google Shape;173;p18"/>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179" name="Google Shape;179;p19"/>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Look at the activities and say what safety measures might be taken in each case.</a:t>
            </a:r>
            <a:endParaRPr b="1" sz="1800">
              <a:solidFill>
                <a:srgbClr val="000032"/>
              </a:solidFill>
              <a:latin typeface="Signika"/>
              <a:ea typeface="Signika"/>
              <a:cs typeface="Signika"/>
              <a:sym typeface="Signika"/>
            </a:endParaRPr>
          </a:p>
        </p:txBody>
      </p:sp>
      <p:sp>
        <p:nvSpPr>
          <p:cNvPr id="180" name="Google Shape;180;p19"/>
          <p:cNvSpPr txBox="1"/>
          <p:nvPr/>
        </p:nvSpPr>
        <p:spPr>
          <a:xfrm>
            <a:off x="1215474" y="909600"/>
            <a:ext cx="7116000" cy="20769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unlock your phone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make an online payment</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visit a website for the first time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register in a banking app</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log in to your email account from someone else’s computer</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0"/>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6" name="Google Shape;186;p2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0"/>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think!</a:t>
            </a:r>
            <a:endParaRPr b="1" sz="3600">
              <a:solidFill>
                <a:schemeClr val="lt1"/>
              </a:solidFill>
              <a:latin typeface="Signika"/>
              <a:ea typeface="Signika"/>
              <a:cs typeface="Signika"/>
              <a:sym typeface="Signika"/>
            </a:endParaRPr>
          </a:p>
        </p:txBody>
      </p:sp>
      <p:pic>
        <p:nvPicPr>
          <p:cNvPr id="189" name="Google Shape;189;p20"/>
          <p:cNvPicPr preferRelativeResize="0"/>
          <p:nvPr/>
        </p:nvPicPr>
        <p:blipFill>
          <a:blip r:embed="rId3">
            <a:alphaModFix/>
          </a:blip>
          <a:stretch>
            <a:fillRect/>
          </a:stretch>
        </p:blipFill>
        <p:spPr>
          <a:xfrm>
            <a:off x="8006400" y="137775"/>
            <a:ext cx="886968" cy="88696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1"/>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Look at the passwords and discuss why people might choose them.</a:t>
            </a:r>
            <a:endParaRPr b="1" sz="1800">
              <a:solidFill>
                <a:schemeClr val="dk1"/>
              </a:solidFill>
              <a:latin typeface="Signika"/>
              <a:ea typeface="Signika"/>
              <a:cs typeface="Signika"/>
              <a:sym typeface="Signika"/>
            </a:endParaRPr>
          </a:p>
        </p:txBody>
      </p:sp>
      <p:sp>
        <p:nvSpPr>
          <p:cNvPr id="195" name="Google Shape;195;p21"/>
          <p:cNvSpPr/>
          <p:nvPr/>
        </p:nvSpPr>
        <p:spPr>
          <a:xfrm>
            <a:off x="2200688" y="1277775"/>
            <a:ext cx="2042700" cy="523500"/>
          </a:xfrm>
          <a:prstGeom prst="roundRect">
            <a:avLst>
              <a:gd fmla="val 6627" name="adj"/>
            </a:avLst>
          </a:prstGeom>
          <a:solidFill>
            <a:srgbClr val="60AE92">
              <a:alpha val="30190"/>
            </a:srgbClr>
          </a:solidFill>
          <a:ln cap="flat" cmpd="sng" w="19050">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pl" sz="1500">
                <a:solidFill>
                  <a:schemeClr val="dk1"/>
                </a:solidFill>
                <a:latin typeface="Signika"/>
                <a:ea typeface="Signika"/>
                <a:cs typeface="Signika"/>
                <a:sym typeface="Signika"/>
              </a:rPr>
              <a:t>shadowmeow</a:t>
            </a:r>
            <a:endParaRPr i="1" sz="1500">
              <a:solidFill>
                <a:schemeClr val="dk1"/>
              </a:solidFill>
              <a:latin typeface="Signika"/>
              <a:ea typeface="Signika"/>
              <a:cs typeface="Signika"/>
              <a:sym typeface="Signika"/>
            </a:endParaRPr>
          </a:p>
        </p:txBody>
      </p:sp>
      <p:sp>
        <p:nvSpPr>
          <p:cNvPr id="196" name="Google Shape;196;p21"/>
          <p:cNvSpPr/>
          <p:nvPr/>
        </p:nvSpPr>
        <p:spPr>
          <a:xfrm>
            <a:off x="4320108" y="1277775"/>
            <a:ext cx="2623200" cy="523500"/>
          </a:xfrm>
          <a:prstGeom prst="roundRect">
            <a:avLst>
              <a:gd fmla="val 6627" name="adj"/>
            </a:avLst>
          </a:prstGeom>
          <a:solidFill>
            <a:srgbClr val="000032">
              <a:alpha val="29560"/>
            </a:srgbClr>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pl" sz="1500">
                <a:solidFill>
                  <a:schemeClr val="dk1"/>
                </a:solidFill>
                <a:latin typeface="Signika"/>
                <a:ea typeface="Signika"/>
                <a:cs typeface="Signika"/>
                <a:sym typeface="Signika"/>
              </a:rPr>
              <a:t>qwerty12345</a:t>
            </a:r>
            <a:endParaRPr sz="1500">
              <a:solidFill>
                <a:schemeClr val="dk1"/>
              </a:solidFill>
              <a:latin typeface="Signika"/>
              <a:ea typeface="Signika"/>
              <a:cs typeface="Signika"/>
              <a:sym typeface="Signika"/>
            </a:endParaRPr>
          </a:p>
        </p:txBody>
      </p:sp>
      <p:sp>
        <p:nvSpPr>
          <p:cNvPr id="197" name="Google Shape;197;p2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198" name="Google Shape;198;p21"/>
          <p:cNvSpPr/>
          <p:nvPr/>
        </p:nvSpPr>
        <p:spPr>
          <a:xfrm>
            <a:off x="3937771" y="1859550"/>
            <a:ext cx="3005400" cy="523800"/>
          </a:xfrm>
          <a:prstGeom prst="roundRect">
            <a:avLst>
              <a:gd fmla="val 6627" name="adj"/>
            </a:avLst>
          </a:prstGeom>
          <a:solidFill>
            <a:srgbClr val="F59A23">
              <a:alpha val="29560"/>
            </a:srgbClr>
          </a:solidFill>
          <a:ln cap="flat" cmpd="sng" w="19050">
            <a:solidFill>
              <a:srgbClr val="F59A2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pl" sz="1500">
                <a:solidFill>
                  <a:schemeClr val="dk1"/>
                </a:solidFill>
                <a:latin typeface="Signika"/>
                <a:ea typeface="Signika"/>
                <a:cs typeface="Signika"/>
                <a:sym typeface="Signika"/>
              </a:rPr>
              <a:t>HTHByrkgo46yRdrOadRGr5td75</a:t>
            </a:r>
            <a:endParaRPr sz="1500">
              <a:solidFill>
                <a:schemeClr val="dk1"/>
              </a:solidFill>
              <a:latin typeface="Signika"/>
              <a:ea typeface="Signika"/>
              <a:cs typeface="Signika"/>
              <a:sym typeface="Signika"/>
            </a:endParaRPr>
          </a:p>
        </p:txBody>
      </p:sp>
      <p:sp>
        <p:nvSpPr>
          <p:cNvPr id="199" name="Google Shape;199;p21"/>
          <p:cNvSpPr/>
          <p:nvPr/>
        </p:nvSpPr>
        <p:spPr>
          <a:xfrm>
            <a:off x="2200688" y="1859550"/>
            <a:ext cx="1658100" cy="523800"/>
          </a:xfrm>
          <a:prstGeom prst="roundRect">
            <a:avLst>
              <a:gd fmla="val 6627" name="adj"/>
            </a:avLst>
          </a:prstGeom>
          <a:solidFill>
            <a:srgbClr val="000032">
              <a:alpha val="29560"/>
            </a:srgbClr>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lang="pl" sz="1500">
                <a:solidFill>
                  <a:schemeClr val="dk1"/>
                </a:solidFill>
                <a:latin typeface="Signika"/>
                <a:ea typeface="Signika"/>
                <a:cs typeface="Signika"/>
                <a:sym typeface="Signika"/>
              </a:rPr>
              <a:t>april151994</a:t>
            </a:r>
            <a:endParaRPr sz="1500">
              <a:solidFill>
                <a:schemeClr val="dk1"/>
              </a:solidFill>
              <a:latin typeface="Signika"/>
              <a:ea typeface="Signika"/>
              <a:cs typeface="Signika"/>
              <a:sym typeface="Signika"/>
            </a:endParaRPr>
          </a:p>
        </p:txBody>
      </p:sp>
      <p:pic>
        <p:nvPicPr>
          <p:cNvPr id="200" name="Google Shape;200;p21"/>
          <p:cNvPicPr preferRelativeResize="0"/>
          <p:nvPr/>
        </p:nvPicPr>
        <p:blipFill>
          <a:blip r:embed="rId3">
            <a:alphaModFix/>
          </a:blip>
          <a:stretch>
            <a:fillRect/>
          </a:stretch>
        </p:blipFill>
        <p:spPr>
          <a:xfrm>
            <a:off x="8121600" y="72000"/>
            <a:ext cx="835200" cy="83517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22"/>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06" name="Google Shape;206;p2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2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22"/>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209" name="Google Shape;209;p22"/>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pic>
        <p:nvPicPr>
          <p:cNvPr id="214" name="Google Shape;214;p23"/>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15" name="Google Shape;215;p2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216" name="Google Shape;216;p23"/>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217" name="Google Shape;217;p23"/>
          <p:cNvSpPr txBox="1"/>
          <p:nvPr/>
        </p:nvSpPr>
        <p:spPr>
          <a:xfrm>
            <a:off x="1216800" y="918000"/>
            <a:ext cx="6586800" cy="2787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Do you experience difficulty remembering complex passwords? Have you tried using a password manager?</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Do you use any other verification methods apart from passwords?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Are your passwords unique or do you tend to reuse them for certain accounts?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Are you aware of the potential threats of using easy passwords? What might they be?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Do you save passwords on your trusted devices?</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4"/>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23" name="Google Shape;223;p2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24"/>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practise!</a:t>
            </a:r>
            <a:endParaRPr b="1" sz="3600">
              <a:solidFill>
                <a:schemeClr val="lt1"/>
              </a:solidFill>
              <a:latin typeface="Signika"/>
              <a:ea typeface="Signika"/>
              <a:cs typeface="Signika"/>
              <a:sym typeface="Signika"/>
            </a:endParaRPr>
          </a:p>
        </p:txBody>
      </p:sp>
      <p:pic>
        <p:nvPicPr>
          <p:cNvPr id="226" name="Google Shape;226;p24"/>
          <p:cNvPicPr preferRelativeResize="0"/>
          <p:nvPr/>
        </p:nvPicPr>
        <p:blipFill>
          <a:blip r:embed="rId3">
            <a:alphaModFix/>
          </a:blip>
          <a:stretch>
            <a:fillRect/>
          </a:stretch>
        </p:blipFill>
        <p:spPr>
          <a:xfrm>
            <a:off x="8062750" y="135850"/>
            <a:ext cx="886968" cy="88696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2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232" name="Google Shape;232;p25"/>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Read the tips and rewrite them using the correct form of the phrases ‘be supposed to’ and ‘be required to’.</a:t>
            </a:r>
            <a:endParaRPr b="1" sz="1800">
              <a:solidFill>
                <a:srgbClr val="000032"/>
              </a:solidFill>
              <a:latin typeface="Signika"/>
              <a:ea typeface="Signika"/>
              <a:cs typeface="Signika"/>
              <a:sym typeface="Signika"/>
            </a:endParaRPr>
          </a:p>
        </p:txBody>
      </p:sp>
      <p:sp>
        <p:nvSpPr>
          <p:cNvPr id="233" name="Google Shape;233;p25"/>
          <p:cNvSpPr txBox="1"/>
          <p:nvPr/>
        </p:nvSpPr>
        <p:spPr>
          <a:xfrm>
            <a:off x="1216800" y="2594400"/>
            <a:ext cx="7255800" cy="16479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It’s better to include a mix of uppercase and lowercase letters, numbers and special characters (e.g. !, @, #, $, %).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shouldn’t use personal information, such as names of family members, or other details that can be found on social media.</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must change your passwords every few months for some critical accounts. </a:t>
            </a:r>
            <a:endParaRPr>
              <a:solidFill>
                <a:schemeClr val="dk1"/>
              </a:solidFill>
              <a:latin typeface="Signika Light"/>
              <a:ea typeface="Signika Light"/>
              <a:cs typeface="Signika Light"/>
              <a:sym typeface="Signika Light"/>
            </a:endParaRPr>
          </a:p>
        </p:txBody>
      </p:sp>
      <p:sp>
        <p:nvSpPr>
          <p:cNvPr id="234" name="Google Shape;234;p25"/>
          <p:cNvSpPr/>
          <p:nvPr/>
        </p:nvSpPr>
        <p:spPr>
          <a:xfrm>
            <a:off x="332454" y="1233700"/>
            <a:ext cx="993300" cy="302700"/>
          </a:xfrm>
          <a:prstGeom prst="rect">
            <a:avLst/>
          </a:prstGeom>
          <a:solidFill>
            <a:srgbClr val="60AE92"/>
          </a:solidFill>
          <a:ln cap="flat" cmpd="sng" w="9525">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FFFFFF"/>
                </a:solidFill>
                <a:latin typeface="Signika"/>
                <a:ea typeface="Signika"/>
                <a:cs typeface="Signika"/>
                <a:sym typeface="Signika"/>
              </a:rPr>
              <a:t>EXAMPLE</a:t>
            </a:r>
            <a:endParaRPr>
              <a:solidFill>
                <a:srgbClr val="FFFFFF"/>
              </a:solidFill>
            </a:endParaRPr>
          </a:p>
        </p:txBody>
      </p:sp>
      <p:sp>
        <p:nvSpPr>
          <p:cNvPr id="235" name="Google Shape;235;p25"/>
          <p:cNvSpPr txBox="1"/>
          <p:nvPr/>
        </p:nvSpPr>
        <p:spPr>
          <a:xfrm>
            <a:off x="1592575" y="1157500"/>
            <a:ext cx="6879900" cy="1246200"/>
          </a:xfrm>
          <a:prstGeom prst="rect">
            <a:avLst/>
          </a:prstGeom>
          <a:noFill/>
          <a:ln>
            <a:noFill/>
          </a:ln>
        </p:spPr>
        <p:txBody>
          <a:bodyPr anchorCtr="0" anchor="t" bIns="91425" lIns="91425" spcFirstLastPara="1" rIns="91425" wrap="square" tIns="91425">
            <a:spAutoFit/>
          </a:bodyPr>
          <a:lstStyle/>
          <a:p>
            <a:pPr indent="0" lvl="0" marL="0" marR="228600" rtl="0" algn="l">
              <a:lnSpc>
                <a:spcPct val="115000"/>
              </a:lnSpc>
              <a:spcBef>
                <a:spcPts val="0"/>
              </a:spcBef>
              <a:spcAft>
                <a:spcPts val="0"/>
              </a:spcAft>
              <a:buNone/>
            </a:pPr>
            <a:r>
              <a:rPr lang="pl">
                <a:solidFill>
                  <a:srgbClr val="000032"/>
                </a:solidFill>
                <a:latin typeface="Signika Light"/>
                <a:ea typeface="Signika Light"/>
                <a:cs typeface="Signika Light"/>
                <a:sym typeface="Signika Light"/>
              </a:rPr>
              <a:t>You shouldn’t use short passwords. Some websites demand you use a specific number of characters in your password. </a:t>
            </a:r>
            <a:endParaRPr>
              <a:solidFill>
                <a:srgbClr val="000032"/>
              </a:solidFill>
              <a:latin typeface="Signika Light"/>
              <a:ea typeface="Signika Light"/>
              <a:cs typeface="Signika Light"/>
              <a:sym typeface="Signika Light"/>
            </a:endParaRPr>
          </a:p>
          <a:p>
            <a:pPr indent="0" lvl="0" marL="0" marR="228600" rtl="0" algn="l">
              <a:lnSpc>
                <a:spcPct val="115000"/>
              </a:lnSpc>
              <a:spcBef>
                <a:spcPts val="800"/>
              </a:spcBef>
              <a:spcAft>
                <a:spcPts val="800"/>
              </a:spcAft>
              <a:buNone/>
            </a:pPr>
            <a:r>
              <a:rPr i="1" lang="pl">
                <a:solidFill>
                  <a:srgbClr val="000032"/>
                </a:solidFill>
                <a:latin typeface="Signika Light"/>
                <a:ea typeface="Signika Light"/>
                <a:cs typeface="Signika Light"/>
                <a:sym typeface="Signika Light"/>
              </a:rPr>
              <a:t>You </a:t>
            </a:r>
            <a:r>
              <a:rPr b="1" i="1" lang="pl">
                <a:solidFill>
                  <a:srgbClr val="000032"/>
                </a:solidFill>
                <a:latin typeface="Signika"/>
                <a:ea typeface="Signika"/>
                <a:cs typeface="Signika"/>
                <a:sym typeface="Signika"/>
              </a:rPr>
              <a:t>aren’t supposed to</a:t>
            </a:r>
            <a:r>
              <a:rPr i="1" lang="pl">
                <a:solidFill>
                  <a:srgbClr val="000032"/>
                </a:solidFill>
                <a:latin typeface="Signika Light"/>
                <a:ea typeface="Signika Light"/>
                <a:cs typeface="Signika Light"/>
                <a:sym typeface="Signika Light"/>
              </a:rPr>
              <a:t> use short passwords. On some websites, you </a:t>
            </a:r>
            <a:r>
              <a:rPr b="1" i="1" lang="pl">
                <a:solidFill>
                  <a:srgbClr val="000032"/>
                </a:solidFill>
                <a:latin typeface="Signika"/>
                <a:ea typeface="Signika"/>
                <a:cs typeface="Signika"/>
                <a:sym typeface="Signika"/>
              </a:rPr>
              <a:t>are required to</a:t>
            </a:r>
            <a:r>
              <a:rPr i="1" lang="pl">
                <a:solidFill>
                  <a:srgbClr val="000032"/>
                </a:solidFill>
                <a:latin typeface="Signika Light"/>
                <a:ea typeface="Signika Light"/>
                <a:cs typeface="Signika Light"/>
                <a:sym typeface="Signika Light"/>
              </a:rPr>
              <a:t> use a specific number of characters in your password. </a:t>
            </a:r>
            <a:endParaRPr i="1">
              <a:solidFill>
                <a:srgbClr val="000032"/>
              </a:solidFill>
              <a:latin typeface="Signika Light"/>
              <a:ea typeface="Signika Light"/>
              <a:cs typeface="Signika Light"/>
              <a:sym typeface="Signika Light"/>
            </a:endParaRPr>
          </a:p>
        </p:txBody>
      </p:sp>
      <p:sp>
        <p:nvSpPr>
          <p:cNvPr id="236" name="Google Shape;236;p25"/>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rgbClr val="FFFFFF"/>
                </a:solidFill>
                <a:latin typeface="Signika"/>
                <a:ea typeface="Signika"/>
                <a:cs typeface="Signika"/>
                <a:sym typeface="Signika"/>
              </a:rPr>
              <a:t>part 1/2</a:t>
            </a:r>
            <a:endParaRPr>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 name="Shape 50"/>
        <p:cNvGrpSpPr/>
        <p:nvPr/>
      </p:nvGrpSpPr>
      <p:grpSpPr>
        <a:xfrm>
          <a:off x="0" y="0"/>
          <a:ext cx="0" cy="0"/>
          <a:chOff x="0" y="0"/>
          <a:chExt cx="0" cy="0"/>
        </a:xfrm>
      </p:grpSpPr>
      <p:sp>
        <p:nvSpPr>
          <p:cNvPr id="51" name="Google Shape;51;p8"/>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8"/>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53" name="Google Shape;53;p8"/>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PRE-CLASS ACTIVITIES</a:t>
            </a:r>
            <a:endParaRPr b="1" sz="3600">
              <a:solidFill>
                <a:schemeClr val="lt1"/>
              </a:solidFill>
              <a:latin typeface="Signika"/>
              <a:ea typeface="Signika"/>
              <a:cs typeface="Signika"/>
              <a:sym typeface="Signika"/>
            </a:endParaRPr>
          </a:p>
        </p:txBody>
      </p:sp>
      <p:sp>
        <p:nvSpPr>
          <p:cNvPr id="54" name="Google Shape;54;p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242" name="Google Shape;242;p26"/>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Read the tips and rewrite them using the correct form of the phrases ‘be supposed to’ and ‘be required to’.</a:t>
            </a:r>
            <a:endParaRPr b="1" sz="1800">
              <a:solidFill>
                <a:srgbClr val="000032"/>
              </a:solidFill>
              <a:latin typeface="Signika"/>
              <a:ea typeface="Signika"/>
              <a:cs typeface="Signika"/>
              <a:sym typeface="Signika"/>
            </a:endParaRPr>
          </a:p>
        </p:txBody>
      </p:sp>
      <p:sp>
        <p:nvSpPr>
          <p:cNvPr id="243" name="Google Shape;243;p26"/>
          <p:cNvSpPr txBox="1"/>
          <p:nvPr/>
        </p:nvSpPr>
        <p:spPr>
          <a:xfrm>
            <a:off x="1216800" y="2594400"/>
            <a:ext cx="7255800" cy="14001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startAt="4"/>
            </a:pPr>
            <a:r>
              <a:rPr lang="pl">
                <a:solidFill>
                  <a:schemeClr val="dk1"/>
                </a:solidFill>
                <a:latin typeface="Signika Light"/>
                <a:ea typeface="Signika Light"/>
                <a:cs typeface="Signika Light"/>
                <a:sym typeface="Signika Light"/>
              </a:rPr>
              <a:t>Banking apps that make you use two-step verification are the safest choice.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startAt="4"/>
            </a:pPr>
            <a:r>
              <a:rPr lang="pl">
                <a:solidFill>
                  <a:schemeClr val="dk1"/>
                </a:solidFill>
                <a:latin typeface="Signika Light"/>
                <a:ea typeface="Signika Light"/>
                <a:cs typeface="Signika Light"/>
                <a:sym typeface="Signika Light"/>
              </a:rPr>
              <a:t>It’s a good idea to regularly check your accounts for any suspicious activity and change your password if you notice anything unusual.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startAt="4"/>
            </a:pPr>
            <a:r>
              <a:rPr lang="pl">
                <a:solidFill>
                  <a:schemeClr val="dk1"/>
                </a:solidFill>
                <a:latin typeface="Signika Light"/>
                <a:ea typeface="Signika Light"/>
                <a:cs typeface="Signika Light"/>
                <a:sym typeface="Signika Light"/>
              </a:rPr>
              <a:t>Even if a website offers it, remember that you don’t have to save your password. </a:t>
            </a:r>
            <a:endParaRPr>
              <a:solidFill>
                <a:schemeClr val="dk1"/>
              </a:solidFill>
              <a:latin typeface="Signika Light"/>
              <a:ea typeface="Signika Light"/>
              <a:cs typeface="Signika Light"/>
              <a:sym typeface="Signika Light"/>
            </a:endParaRPr>
          </a:p>
        </p:txBody>
      </p:sp>
      <p:sp>
        <p:nvSpPr>
          <p:cNvPr id="244" name="Google Shape;244;p26"/>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rgbClr val="FFFFFF"/>
                </a:solidFill>
                <a:latin typeface="Signika"/>
                <a:ea typeface="Signika"/>
                <a:cs typeface="Signika"/>
                <a:sym typeface="Signika"/>
              </a:rPr>
              <a:t>part 2/2</a:t>
            </a:r>
            <a:endParaRPr>
              <a:solidFill>
                <a:srgbClr val="FFFFFF"/>
              </a:solidFill>
            </a:endParaRPr>
          </a:p>
        </p:txBody>
      </p:sp>
      <p:sp>
        <p:nvSpPr>
          <p:cNvPr id="245" name="Google Shape;245;p26"/>
          <p:cNvSpPr txBox="1"/>
          <p:nvPr/>
        </p:nvSpPr>
        <p:spPr>
          <a:xfrm>
            <a:off x="1592575" y="1157500"/>
            <a:ext cx="6879900" cy="1246200"/>
          </a:xfrm>
          <a:prstGeom prst="rect">
            <a:avLst/>
          </a:prstGeom>
          <a:noFill/>
          <a:ln>
            <a:noFill/>
          </a:ln>
        </p:spPr>
        <p:txBody>
          <a:bodyPr anchorCtr="0" anchor="t" bIns="91425" lIns="91425" spcFirstLastPara="1" rIns="91425" wrap="square" tIns="91425">
            <a:spAutoFit/>
          </a:bodyPr>
          <a:lstStyle/>
          <a:p>
            <a:pPr indent="0" lvl="0" marL="0" marR="228600" rtl="0" algn="l">
              <a:lnSpc>
                <a:spcPct val="115000"/>
              </a:lnSpc>
              <a:spcBef>
                <a:spcPts val="0"/>
              </a:spcBef>
              <a:spcAft>
                <a:spcPts val="0"/>
              </a:spcAft>
              <a:buNone/>
            </a:pPr>
            <a:r>
              <a:rPr lang="pl">
                <a:solidFill>
                  <a:schemeClr val="dk1"/>
                </a:solidFill>
                <a:latin typeface="Signika Light"/>
                <a:ea typeface="Signika Light"/>
                <a:cs typeface="Signika Light"/>
                <a:sym typeface="Signika Light"/>
              </a:rPr>
              <a:t>You shouldn’t use short passwords. Some websites demand you use a specific number of characters in your password. </a:t>
            </a:r>
            <a:endParaRPr>
              <a:solidFill>
                <a:schemeClr val="dk1"/>
              </a:solidFill>
              <a:latin typeface="Signika Light"/>
              <a:ea typeface="Signika Light"/>
              <a:cs typeface="Signika Light"/>
              <a:sym typeface="Signika Light"/>
            </a:endParaRPr>
          </a:p>
          <a:p>
            <a:pPr indent="0" lvl="0" marL="0" marR="228600" rtl="0" algn="l">
              <a:lnSpc>
                <a:spcPct val="115000"/>
              </a:lnSpc>
              <a:spcBef>
                <a:spcPts val="800"/>
              </a:spcBef>
              <a:spcAft>
                <a:spcPts val="800"/>
              </a:spcAft>
              <a:buNone/>
            </a:pPr>
            <a:r>
              <a:rPr i="1" lang="pl">
                <a:solidFill>
                  <a:schemeClr val="dk1"/>
                </a:solidFill>
                <a:latin typeface="Signika Light"/>
                <a:ea typeface="Signika Light"/>
                <a:cs typeface="Signika Light"/>
                <a:sym typeface="Signika Light"/>
              </a:rPr>
              <a:t>You </a:t>
            </a:r>
            <a:r>
              <a:rPr b="1" i="1" lang="pl">
                <a:solidFill>
                  <a:schemeClr val="dk1"/>
                </a:solidFill>
                <a:latin typeface="Signika"/>
                <a:ea typeface="Signika"/>
                <a:cs typeface="Signika"/>
                <a:sym typeface="Signika"/>
              </a:rPr>
              <a:t>aren’t supposed to</a:t>
            </a:r>
            <a:r>
              <a:rPr i="1" lang="pl">
                <a:solidFill>
                  <a:schemeClr val="dk1"/>
                </a:solidFill>
                <a:latin typeface="Signika Light"/>
                <a:ea typeface="Signika Light"/>
                <a:cs typeface="Signika Light"/>
                <a:sym typeface="Signika Light"/>
              </a:rPr>
              <a:t> use short passwords. On some websites, you </a:t>
            </a:r>
            <a:r>
              <a:rPr b="1" i="1" lang="pl">
                <a:solidFill>
                  <a:schemeClr val="dk1"/>
                </a:solidFill>
                <a:latin typeface="Signika"/>
                <a:ea typeface="Signika"/>
                <a:cs typeface="Signika"/>
                <a:sym typeface="Signika"/>
              </a:rPr>
              <a:t>are required to</a:t>
            </a:r>
            <a:r>
              <a:rPr i="1" lang="pl">
                <a:solidFill>
                  <a:schemeClr val="dk1"/>
                </a:solidFill>
                <a:latin typeface="Signika Light"/>
                <a:ea typeface="Signika Light"/>
                <a:cs typeface="Signika Light"/>
                <a:sym typeface="Signika Light"/>
              </a:rPr>
              <a:t> use a specific number of characters in your password. </a:t>
            </a:r>
            <a:endParaRPr>
              <a:solidFill>
                <a:srgbClr val="000032"/>
              </a:solidFill>
              <a:latin typeface="Signika Light"/>
              <a:ea typeface="Signika Light"/>
              <a:cs typeface="Signika Light"/>
              <a:sym typeface="Signika Light"/>
            </a:endParaRPr>
          </a:p>
        </p:txBody>
      </p:sp>
      <p:sp>
        <p:nvSpPr>
          <p:cNvPr id="246" name="Google Shape;246;p26"/>
          <p:cNvSpPr/>
          <p:nvPr/>
        </p:nvSpPr>
        <p:spPr>
          <a:xfrm>
            <a:off x="332454" y="1233700"/>
            <a:ext cx="993300" cy="302700"/>
          </a:xfrm>
          <a:prstGeom prst="rect">
            <a:avLst/>
          </a:prstGeom>
          <a:solidFill>
            <a:srgbClr val="60AE92"/>
          </a:solidFill>
          <a:ln cap="flat" cmpd="sng" w="9525">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FFFFFF"/>
                </a:solidFill>
                <a:latin typeface="Signika"/>
                <a:ea typeface="Signika"/>
                <a:cs typeface="Signika"/>
                <a:sym typeface="Signika"/>
              </a:rPr>
              <a:t>EXAMPLE</a:t>
            </a:r>
            <a:endParaRPr>
              <a:solidFill>
                <a:srgbClr val="FFFFFF"/>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2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252" name="Google Shape;252;p27"/>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see some possible answers.</a:t>
            </a:r>
            <a:endParaRPr b="1" sz="1800">
              <a:solidFill>
                <a:srgbClr val="000032"/>
              </a:solidFill>
              <a:latin typeface="Signika"/>
              <a:ea typeface="Signika"/>
              <a:cs typeface="Signika"/>
              <a:sym typeface="Signika"/>
            </a:endParaRPr>
          </a:p>
        </p:txBody>
      </p:sp>
      <p:sp>
        <p:nvSpPr>
          <p:cNvPr id="253" name="Google Shape;253;p27"/>
          <p:cNvSpPr txBox="1"/>
          <p:nvPr/>
        </p:nvSpPr>
        <p:spPr>
          <a:xfrm>
            <a:off x="1216800" y="841800"/>
            <a:ext cx="7255800" cy="26568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It’s better to include a mix of uppercase and lowercase letters, numbers and special characters (e.g. !, @, #, $, %). </a:t>
            </a:r>
            <a:endParaRPr>
              <a:solidFill>
                <a:schemeClr val="dk1"/>
              </a:solidFill>
              <a:latin typeface="Signika Light"/>
              <a:ea typeface="Signika Light"/>
              <a:cs typeface="Signika Light"/>
              <a:sym typeface="Signika Light"/>
            </a:endParaRPr>
          </a:p>
          <a:p>
            <a:pPr indent="0" lvl="0" marL="457200" rtl="0" algn="l">
              <a:lnSpc>
                <a:spcPct val="115000"/>
              </a:lnSpc>
              <a:spcBef>
                <a:spcPts val="1500"/>
              </a:spcBef>
              <a:spcAft>
                <a:spcPts val="0"/>
              </a:spcAft>
              <a:buNone/>
            </a:pPr>
            <a:r>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5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shouldn’t use personal information, such as names of family members, or other details that can be found on social media.</a:t>
            </a:r>
            <a:endParaRPr>
              <a:solidFill>
                <a:schemeClr val="dk1"/>
              </a:solidFill>
              <a:latin typeface="Signika Light"/>
              <a:ea typeface="Signika Light"/>
              <a:cs typeface="Signika Light"/>
              <a:sym typeface="Signika Light"/>
            </a:endParaRPr>
          </a:p>
          <a:p>
            <a:pPr indent="0" lvl="0" marL="457200" rtl="0" algn="l">
              <a:lnSpc>
                <a:spcPct val="115000"/>
              </a:lnSpc>
              <a:spcBef>
                <a:spcPts val="1500"/>
              </a:spcBef>
              <a:spcAft>
                <a:spcPts val="0"/>
              </a:spcAft>
              <a:buNone/>
            </a:pPr>
            <a:r>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500"/>
              </a:spcBef>
              <a:spcAft>
                <a:spcPts val="15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must change your passwords every few months for some critical accounts. </a:t>
            </a:r>
            <a:endParaRPr>
              <a:solidFill>
                <a:schemeClr val="dk1"/>
              </a:solidFill>
              <a:latin typeface="Signika Light"/>
              <a:ea typeface="Signika Light"/>
              <a:cs typeface="Signika Light"/>
              <a:sym typeface="Signika Light"/>
            </a:endParaRPr>
          </a:p>
        </p:txBody>
      </p:sp>
      <p:sp>
        <p:nvSpPr>
          <p:cNvPr id="254" name="Google Shape;254;p27"/>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rgbClr val="FFFFFF"/>
                </a:solidFill>
                <a:latin typeface="Signika"/>
                <a:ea typeface="Signika"/>
                <a:cs typeface="Signika"/>
                <a:sym typeface="Signika"/>
              </a:rPr>
              <a:t>part 1/2</a:t>
            </a:r>
            <a:endParaRPr>
              <a:solidFill>
                <a:srgbClr val="FFFFFF"/>
              </a:solidFill>
            </a:endParaRPr>
          </a:p>
        </p:txBody>
      </p:sp>
      <p:sp>
        <p:nvSpPr>
          <p:cNvPr id="255" name="Google Shape;255;p27"/>
          <p:cNvSpPr txBox="1"/>
          <p:nvPr/>
        </p:nvSpPr>
        <p:spPr>
          <a:xfrm>
            <a:off x="1672525" y="1390725"/>
            <a:ext cx="68001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32"/>
              </a:buClr>
              <a:buSzPts val="1100"/>
              <a:buFont typeface="Arial"/>
              <a:buNone/>
            </a:pPr>
            <a:r>
              <a:rPr lang="pl">
                <a:solidFill>
                  <a:srgbClr val="000032"/>
                </a:solidFill>
                <a:highlight>
                  <a:srgbClr val="FCD56A"/>
                </a:highlight>
                <a:latin typeface="Signika Light"/>
                <a:ea typeface="Signika Light"/>
                <a:cs typeface="Signika Light"/>
                <a:sym typeface="Signika Light"/>
              </a:rPr>
              <a:t>You</a:t>
            </a:r>
            <a:r>
              <a:rPr b="1" lang="pl">
                <a:solidFill>
                  <a:srgbClr val="000032"/>
                </a:solidFill>
                <a:highlight>
                  <a:srgbClr val="FCD56A"/>
                </a:highlight>
                <a:latin typeface="Signika"/>
                <a:ea typeface="Signika"/>
                <a:cs typeface="Signika"/>
                <a:sym typeface="Signika"/>
              </a:rPr>
              <a:t>’re supposed to</a:t>
            </a:r>
            <a:r>
              <a:rPr lang="pl">
                <a:solidFill>
                  <a:srgbClr val="000032"/>
                </a:solidFill>
                <a:highlight>
                  <a:srgbClr val="FCD56A"/>
                </a:highlight>
                <a:latin typeface="Signika Light"/>
                <a:ea typeface="Signika Light"/>
                <a:cs typeface="Signika Light"/>
                <a:sym typeface="Signika Light"/>
              </a:rPr>
              <a:t> include a mix of uppercase and lowercase letters, numbers and special characters (e.</a:t>
            </a:r>
            <a:r>
              <a:rPr lang="pl">
                <a:solidFill>
                  <a:srgbClr val="000032"/>
                </a:solidFill>
                <a:highlight>
                  <a:srgbClr val="FCD56A"/>
                </a:highlight>
                <a:latin typeface="Signika Light"/>
                <a:ea typeface="Signika Light"/>
                <a:cs typeface="Signika Light"/>
                <a:sym typeface="Signika Light"/>
              </a:rPr>
              <a:t>g</a:t>
            </a:r>
            <a:r>
              <a:rPr lang="pl">
                <a:solidFill>
                  <a:srgbClr val="000032"/>
                </a:solidFill>
                <a:highlight>
                  <a:srgbClr val="FCD56A"/>
                </a:highlight>
                <a:latin typeface="Signika Light"/>
                <a:ea typeface="Signika Light"/>
                <a:cs typeface="Signika Light"/>
                <a:sym typeface="Signika Light"/>
              </a:rPr>
              <a:t>. !, @, #, $, %).</a:t>
            </a:r>
            <a:endParaRPr>
              <a:solidFill>
                <a:srgbClr val="000032"/>
              </a:solidFill>
              <a:highlight>
                <a:srgbClr val="FCD56A"/>
              </a:highlight>
              <a:latin typeface="Signika Light"/>
              <a:ea typeface="Signika Light"/>
              <a:cs typeface="Signika Light"/>
              <a:sym typeface="Signika Light"/>
            </a:endParaRPr>
          </a:p>
        </p:txBody>
      </p:sp>
      <p:sp>
        <p:nvSpPr>
          <p:cNvPr id="256" name="Google Shape;256;p27"/>
          <p:cNvSpPr txBox="1"/>
          <p:nvPr/>
        </p:nvSpPr>
        <p:spPr>
          <a:xfrm>
            <a:off x="1672500" y="2510300"/>
            <a:ext cx="68001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32"/>
              </a:buClr>
              <a:buSzPts val="1100"/>
              <a:buFont typeface="Arial"/>
              <a:buNone/>
            </a:pPr>
            <a:r>
              <a:rPr lang="pl">
                <a:solidFill>
                  <a:srgbClr val="000032"/>
                </a:solidFill>
                <a:highlight>
                  <a:srgbClr val="FCD56A"/>
                </a:highlight>
                <a:latin typeface="Signika Light"/>
                <a:ea typeface="Signika Light"/>
                <a:cs typeface="Signika Light"/>
                <a:sym typeface="Signika Light"/>
              </a:rPr>
              <a:t>You </a:t>
            </a:r>
            <a:r>
              <a:rPr b="1" lang="pl">
                <a:solidFill>
                  <a:srgbClr val="000032"/>
                </a:solidFill>
                <a:highlight>
                  <a:srgbClr val="FCD56A"/>
                </a:highlight>
                <a:latin typeface="Signika"/>
                <a:ea typeface="Signika"/>
                <a:cs typeface="Signika"/>
                <a:sym typeface="Signika"/>
              </a:rPr>
              <a:t>aren’t supposed to</a:t>
            </a:r>
            <a:r>
              <a:rPr lang="pl">
                <a:solidFill>
                  <a:srgbClr val="000032"/>
                </a:solidFill>
                <a:highlight>
                  <a:srgbClr val="FCD56A"/>
                </a:highlight>
                <a:latin typeface="Signika Light"/>
                <a:ea typeface="Signika Light"/>
                <a:cs typeface="Signika Light"/>
                <a:sym typeface="Signika Light"/>
              </a:rPr>
              <a:t> use personal information, such as names of family members, or other details that can be found on social media.</a:t>
            </a:r>
            <a:endParaRPr>
              <a:solidFill>
                <a:srgbClr val="000032"/>
              </a:solidFill>
              <a:highlight>
                <a:srgbClr val="FCD56A"/>
              </a:highlight>
              <a:latin typeface="Signika Light"/>
              <a:ea typeface="Signika Light"/>
              <a:cs typeface="Signika Light"/>
              <a:sym typeface="Signika Light"/>
            </a:endParaRPr>
          </a:p>
        </p:txBody>
      </p:sp>
      <p:sp>
        <p:nvSpPr>
          <p:cNvPr id="257" name="Google Shape;257;p27"/>
          <p:cNvSpPr txBox="1"/>
          <p:nvPr/>
        </p:nvSpPr>
        <p:spPr>
          <a:xfrm>
            <a:off x="1672500" y="3396025"/>
            <a:ext cx="68001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32"/>
              </a:buClr>
              <a:buSzPts val="1100"/>
              <a:buFont typeface="Arial"/>
              <a:buNone/>
            </a:pPr>
            <a:r>
              <a:rPr lang="pl">
                <a:solidFill>
                  <a:srgbClr val="000032"/>
                </a:solidFill>
                <a:highlight>
                  <a:srgbClr val="FCD56A"/>
                </a:highlight>
                <a:latin typeface="Signika Light"/>
                <a:ea typeface="Signika Light"/>
                <a:cs typeface="Signika Light"/>
                <a:sym typeface="Signika Light"/>
              </a:rPr>
              <a:t>You </a:t>
            </a:r>
            <a:r>
              <a:rPr b="1" lang="pl">
                <a:solidFill>
                  <a:srgbClr val="000032"/>
                </a:solidFill>
                <a:highlight>
                  <a:srgbClr val="FCD56A"/>
                </a:highlight>
                <a:latin typeface="Signika"/>
                <a:ea typeface="Signika"/>
                <a:cs typeface="Signika"/>
                <a:sym typeface="Signika"/>
              </a:rPr>
              <a:t>are required to</a:t>
            </a:r>
            <a:r>
              <a:rPr lang="pl">
                <a:solidFill>
                  <a:srgbClr val="000032"/>
                </a:solidFill>
                <a:highlight>
                  <a:srgbClr val="FCD56A"/>
                </a:highlight>
                <a:latin typeface="Signika Light"/>
                <a:ea typeface="Signika Light"/>
                <a:cs typeface="Signika Light"/>
                <a:sym typeface="Signika Light"/>
              </a:rPr>
              <a:t> change your passwords every few months for some critical accounts.</a:t>
            </a:r>
            <a:endParaRPr>
              <a:solidFill>
                <a:srgbClr val="000032"/>
              </a:solidFill>
              <a:highlight>
                <a:srgbClr val="FCD56A"/>
              </a:highlight>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1000"/>
                                        <p:tgtEl>
                                          <p:spTgt spid="2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7"/>
                                        </p:tgtEl>
                                        <p:attrNameLst>
                                          <p:attrName>style.visibility</p:attrName>
                                        </p:attrNameLst>
                                      </p:cBhvr>
                                      <p:to>
                                        <p:strVal val="visible"/>
                                      </p:to>
                                    </p:set>
                                    <p:animEffect filter="fade" transition="in">
                                      <p:cBhvr>
                                        <p:cTn dur="1000"/>
                                        <p:tgtEl>
                                          <p:spTgt spid="2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263" name="Google Shape;263;p28"/>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see some possible answers.</a:t>
            </a:r>
            <a:endParaRPr b="1" sz="1800">
              <a:solidFill>
                <a:srgbClr val="000032"/>
              </a:solidFill>
              <a:latin typeface="Signika"/>
              <a:ea typeface="Signika"/>
              <a:cs typeface="Signika"/>
              <a:sym typeface="Signika"/>
            </a:endParaRPr>
          </a:p>
        </p:txBody>
      </p:sp>
      <p:sp>
        <p:nvSpPr>
          <p:cNvPr id="264" name="Google Shape;264;p28"/>
          <p:cNvSpPr txBox="1"/>
          <p:nvPr/>
        </p:nvSpPr>
        <p:spPr>
          <a:xfrm>
            <a:off x="1216800" y="841800"/>
            <a:ext cx="7255800" cy="2151900"/>
          </a:xfrm>
          <a:prstGeom prst="rect">
            <a:avLst/>
          </a:prstGeom>
          <a:noFill/>
          <a:ln>
            <a:noFill/>
          </a:ln>
        </p:spPr>
        <p:txBody>
          <a:bodyPr anchorCtr="0" anchor="t" bIns="91425" lIns="91425" spcFirstLastPara="1" rIns="91425" wrap="square" tIns="91425">
            <a:spAutoFit/>
          </a:bodyPr>
          <a:lstStyle/>
          <a:p>
            <a:pPr indent="-317500" lvl="0" marL="457200" rtl="0" algn="l">
              <a:lnSpc>
                <a:spcPct val="200000"/>
              </a:lnSpc>
              <a:spcBef>
                <a:spcPts val="0"/>
              </a:spcBef>
              <a:spcAft>
                <a:spcPts val="0"/>
              </a:spcAft>
              <a:buClr>
                <a:schemeClr val="dk1"/>
              </a:buClr>
              <a:buSzPts val="1400"/>
              <a:buFont typeface="Signika Light"/>
              <a:buAutoNum type="alphaUcPeriod" startAt="4"/>
            </a:pPr>
            <a:r>
              <a:rPr lang="pl">
                <a:solidFill>
                  <a:schemeClr val="dk1"/>
                </a:solidFill>
                <a:latin typeface="Signika Light"/>
                <a:ea typeface="Signika Light"/>
                <a:cs typeface="Signika Light"/>
                <a:sym typeface="Signika Light"/>
              </a:rPr>
              <a:t>Banking apps that make you use two-step verification are the safest choice.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500"/>
              </a:spcBef>
              <a:spcAft>
                <a:spcPts val="0"/>
              </a:spcAft>
              <a:buClr>
                <a:schemeClr val="dk1"/>
              </a:buClr>
              <a:buSzPts val="1400"/>
              <a:buFont typeface="Signika Light"/>
              <a:buAutoNum type="alphaUcPeriod" startAt="4"/>
            </a:pPr>
            <a:r>
              <a:rPr lang="pl">
                <a:solidFill>
                  <a:schemeClr val="dk1"/>
                </a:solidFill>
                <a:latin typeface="Signika Light"/>
                <a:ea typeface="Signika Light"/>
                <a:cs typeface="Signika Light"/>
                <a:sym typeface="Signika Light"/>
              </a:rPr>
              <a:t>It’s a good idea to regularly check your accounts for any suspicious activity and change your password if you notice anything unusual. </a:t>
            </a:r>
            <a:endParaRPr>
              <a:solidFill>
                <a:schemeClr val="dk1"/>
              </a:solidFill>
              <a:latin typeface="Signika Light"/>
              <a:ea typeface="Signika Light"/>
              <a:cs typeface="Signika Light"/>
              <a:sym typeface="Signika Light"/>
            </a:endParaRPr>
          </a:p>
          <a:p>
            <a:pPr indent="0" lvl="0" marL="457200" rtl="0" algn="l">
              <a:lnSpc>
                <a:spcPct val="115000"/>
              </a:lnSpc>
              <a:spcBef>
                <a:spcPts val="1500"/>
              </a:spcBef>
              <a:spcAft>
                <a:spcPts val="0"/>
              </a:spcAft>
              <a:buNone/>
            </a:pPr>
            <a:r>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500"/>
              </a:spcBef>
              <a:spcAft>
                <a:spcPts val="1500"/>
              </a:spcAft>
              <a:buClr>
                <a:schemeClr val="dk1"/>
              </a:buClr>
              <a:buSzPts val="1400"/>
              <a:buFont typeface="Signika Light"/>
              <a:buAutoNum type="alphaUcPeriod" startAt="4"/>
            </a:pPr>
            <a:r>
              <a:rPr lang="pl">
                <a:solidFill>
                  <a:schemeClr val="dk1"/>
                </a:solidFill>
                <a:latin typeface="Signika Light"/>
                <a:ea typeface="Signika Light"/>
                <a:cs typeface="Signika Light"/>
                <a:sym typeface="Signika Light"/>
              </a:rPr>
              <a:t>Even if a website offers it, remember that you don’t have to save your password. </a:t>
            </a:r>
            <a:endParaRPr>
              <a:solidFill>
                <a:schemeClr val="dk1"/>
              </a:solidFill>
              <a:latin typeface="Signika Light"/>
              <a:ea typeface="Signika Light"/>
              <a:cs typeface="Signika Light"/>
              <a:sym typeface="Signika Light"/>
            </a:endParaRPr>
          </a:p>
        </p:txBody>
      </p:sp>
      <p:sp>
        <p:nvSpPr>
          <p:cNvPr id="265" name="Google Shape;265;p28"/>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rgbClr val="FFFFFF"/>
                </a:solidFill>
                <a:latin typeface="Signika"/>
                <a:ea typeface="Signika"/>
                <a:cs typeface="Signika"/>
                <a:sym typeface="Signika"/>
              </a:rPr>
              <a:t>part 2/2</a:t>
            </a:r>
            <a:endParaRPr>
              <a:solidFill>
                <a:srgbClr val="FFFFFF"/>
              </a:solidFill>
            </a:endParaRPr>
          </a:p>
        </p:txBody>
      </p:sp>
      <p:sp>
        <p:nvSpPr>
          <p:cNvPr id="266" name="Google Shape;266;p28"/>
          <p:cNvSpPr txBox="1"/>
          <p:nvPr/>
        </p:nvSpPr>
        <p:spPr>
          <a:xfrm>
            <a:off x="1674000" y="1162125"/>
            <a:ext cx="68880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32"/>
              </a:buClr>
              <a:buSzPts val="1100"/>
              <a:buFont typeface="Arial"/>
              <a:buNone/>
            </a:pPr>
            <a:r>
              <a:rPr lang="pl">
                <a:solidFill>
                  <a:srgbClr val="000032"/>
                </a:solidFill>
                <a:highlight>
                  <a:srgbClr val="FCD56A"/>
                </a:highlight>
                <a:latin typeface="Signika Light"/>
                <a:ea typeface="Signika Light"/>
                <a:cs typeface="Signika Light"/>
                <a:sym typeface="Signika Light"/>
              </a:rPr>
              <a:t>Banking apps in which you </a:t>
            </a:r>
            <a:r>
              <a:rPr b="1" lang="pl">
                <a:solidFill>
                  <a:srgbClr val="000032"/>
                </a:solidFill>
                <a:highlight>
                  <a:srgbClr val="FCD56A"/>
                </a:highlight>
                <a:latin typeface="Signika"/>
                <a:ea typeface="Signika"/>
                <a:cs typeface="Signika"/>
                <a:sym typeface="Signika"/>
              </a:rPr>
              <a:t>are required to</a:t>
            </a:r>
            <a:r>
              <a:rPr lang="pl">
                <a:solidFill>
                  <a:srgbClr val="000032"/>
                </a:solidFill>
                <a:highlight>
                  <a:srgbClr val="FCD56A"/>
                </a:highlight>
                <a:latin typeface="Signika Light"/>
                <a:ea typeface="Signika Light"/>
                <a:cs typeface="Signika Light"/>
                <a:sym typeface="Signika Light"/>
              </a:rPr>
              <a:t> use two-step verification are the safest choice.</a:t>
            </a:r>
            <a:endParaRPr>
              <a:solidFill>
                <a:srgbClr val="000032"/>
              </a:solidFill>
              <a:highlight>
                <a:srgbClr val="FCD56A"/>
              </a:highlight>
              <a:latin typeface="Signika Light"/>
              <a:ea typeface="Signika Light"/>
              <a:cs typeface="Signika Light"/>
              <a:sym typeface="Signika Light"/>
            </a:endParaRPr>
          </a:p>
        </p:txBody>
      </p:sp>
      <p:sp>
        <p:nvSpPr>
          <p:cNvPr id="267" name="Google Shape;267;p28"/>
          <p:cNvSpPr txBox="1"/>
          <p:nvPr/>
        </p:nvSpPr>
        <p:spPr>
          <a:xfrm>
            <a:off x="1674000" y="2040875"/>
            <a:ext cx="67821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32"/>
              </a:buClr>
              <a:buSzPts val="1100"/>
              <a:buFont typeface="Arial"/>
              <a:buNone/>
            </a:pPr>
            <a:r>
              <a:rPr lang="pl">
                <a:solidFill>
                  <a:srgbClr val="000032"/>
                </a:solidFill>
                <a:highlight>
                  <a:srgbClr val="FCD56A"/>
                </a:highlight>
                <a:latin typeface="Signika Light"/>
                <a:ea typeface="Signika Light"/>
                <a:cs typeface="Signika Light"/>
                <a:sym typeface="Signika Light"/>
              </a:rPr>
              <a:t>You </a:t>
            </a:r>
            <a:r>
              <a:rPr b="1" lang="pl">
                <a:solidFill>
                  <a:srgbClr val="000032"/>
                </a:solidFill>
                <a:highlight>
                  <a:srgbClr val="FCD56A"/>
                </a:highlight>
                <a:latin typeface="Signika"/>
                <a:ea typeface="Signika"/>
                <a:cs typeface="Signika"/>
                <a:sym typeface="Signika"/>
              </a:rPr>
              <a:t>are supposed to</a:t>
            </a:r>
            <a:r>
              <a:rPr lang="pl">
                <a:solidFill>
                  <a:srgbClr val="000032"/>
                </a:solidFill>
                <a:highlight>
                  <a:srgbClr val="FCD56A"/>
                </a:highlight>
                <a:latin typeface="Signika Light"/>
                <a:ea typeface="Signika Light"/>
                <a:cs typeface="Signika Light"/>
                <a:sym typeface="Signika Light"/>
              </a:rPr>
              <a:t> regularly check your accounts for any suspicious activity and change your password if you notice anything unusual.</a:t>
            </a:r>
            <a:endParaRPr>
              <a:solidFill>
                <a:srgbClr val="000032"/>
              </a:solidFill>
              <a:highlight>
                <a:srgbClr val="FCD56A"/>
              </a:highlight>
              <a:latin typeface="Signika Light"/>
              <a:ea typeface="Signika Light"/>
              <a:cs typeface="Signika Light"/>
              <a:sym typeface="Signika Light"/>
            </a:endParaRPr>
          </a:p>
        </p:txBody>
      </p:sp>
      <p:sp>
        <p:nvSpPr>
          <p:cNvPr id="268" name="Google Shape;268;p28"/>
          <p:cNvSpPr txBox="1"/>
          <p:nvPr/>
        </p:nvSpPr>
        <p:spPr>
          <a:xfrm>
            <a:off x="1690500" y="2903675"/>
            <a:ext cx="67821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32"/>
              </a:buClr>
              <a:buSzPts val="1100"/>
              <a:buFont typeface="Arial"/>
              <a:buNone/>
            </a:pPr>
            <a:r>
              <a:rPr lang="pl">
                <a:solidFill>
                  <a:srgbClr val="000032"/>
                </a:solidFill>
                <a:highlight>
                  <a:srgbClr val="FCD56A"/>
                </a:highlight>
                <a:latin typeface="Signika Light"/>
                <a:ea typeface="Signika Light"/>
                <a:cs typeface="Signika Light"/>
                <a:sym typeface="Signika Light"/>
              </a:rPr>
              <a:t>Even if a website offers it, remember that you </a:t>
            </a:r>
            <a:r>
              <a:rPr b="1" lang="pl">
                <a:solidFill>
                  <a:srgbClr val="000032"/>
                </a:solidFill>
                <a:highlight>
                  <a:srgbClr val="FCD56A"/>
                </a:highlight>
                <a:latin typeface="Signika"/>
                <a:ea typeface="Signika"/>
                <a:cs typeface="Signika"/>
                <a:sym typeface="Signika"/>
              </a:rPr>
              <a:t>aren’t required to </a:t>
            </a:r>
            <a:r>
              <a:rPr lang="pl">
                <a:solidFill>
                  <a:srgbClr val="000032"/>
                </a:solidFill>
                <a:highlight>
                  <a:srgbClr val="FCD56A"/>
                </a:highlight>
                <a:latin typeface="Signika Light"/>
                <a:ea typeface="Signika Light"/>
                <a:cs typeface="Signika Light"/>
                <a:sym typeface="Signika Light"/>
              </a:rPr>
              <a:t>save your password.</a:t>
            </a:r>
            <a:endParaRPr>
              <a:solidFill>
                <a:srgbClr val="000032"/>
              </a:solidFill>
              <a:highlight>
                <a:srgbClr val="FCD56A"/>
              </a:highlight>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
                                        </p:tgtEl>
                                        <p:attrNameLst>
                                          <p:attrName>style.visibility</p:attrName>
                                        </p:attrNameLst>
                                      </p:cBhvr>
                                      <p:to>
                                        <p:strVal val="visible"/>
                                      </p:to>
                                    </p:set>
                                    <p:animEffect filter="fade" transition="in">
                                      <p:cBhvr>
                                        <p:cTn dur="1000"/>
                                        <p:tgtEl>
                                          <p:spTgt spid="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
                                        </p:tgtEl>
                                        <p:attrNameLst>
                                          <p:attrName>style.visibility</p:attrName>
                                        </p:attrNameLst>
                                      </p:cBhvr>
                                      <p:to>
                                        <p:strVal val="visible"/>
                                      </p:to>
                                    </p:set>
                                    <p:animEffect filter="fade" transition="in">
                                      <p:cBhvr>
                                        <p:cTn dur="1000"/>
                                        <p:tgtEl>
                                          <p:spTgt spid="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9"/>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29"/>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5" name="Google Shape;275;p29"/>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276" name="Google Shape;276;p29"/>
          <p:cNvSpPr txBox="1"/>
          <p:nvPr/>
        </p:nvSpPr>
        <p:spPr>
          <a:xfrm>
            <a:off x="138050" y="2109600"/>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In a moment, you’ll watch a video about:</a:t>
            </a:r>
            <a:endParaRPr b="1" sz="2400">
              <a:solidFill>
                <a:schemeClr val="lt1"/>
              </a:solidFill>
              <a:latin typeface="Signika"/>
              <a:ea typeface="Signika"/>
              <a:cs typeface="Signika"/>
              <a:sym typeface="Signika"/>
            </a:endParaRPr>
          </a:p>
        </p:txBody>
      </p:sp>
      <p:sp>
        <p:nvSpPr>
          <p:cNvPr id="277" name="Google Shape;277;p29"/>
          <p:cNvSpPr txBox="1"/>
          <p:nvPr/>
        </p:nvSpPr>
        <p:spPr>
          <a:xfrm>
            <a:off x="138050" y="2937600"/>
            <a:ext cx="77208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p</a:t>
            </a:r>
            <a:r>
              <a:rPr b="1" lang="pl" sz="3600">
                <a:solidFill>
                  <a:schemeClr val="lt1"/>
                </a:solidFill>
                <a:latin typeface="Signika"/>
                <a:ea typeface="Signika"/>
                <a:cs typeface="Signika"/>
                <a:sym typeface="Signika"/>
              </a:rPr>
              <a:t>asswords</a:t>
            </a:r>
            <a:endParaRPr b="1" sz="3600">
              <a:solidFill>
                <a:schemeClr val="lt1"/>
              </a:solidFill>
              <a:latin typeface="Signika"/>
              <a:ea typeface="Signika"/>
              <a:cs typeface="Signika"/>
              <a:sym typeface="Signika"/>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30"/>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83" name="Google Shape;283;p30"/>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Watch the first part of the video (to 01:22) and choose what its purpose is. </a:t>
            </a:r>
            <a:endParaRPr b="1" sz="1800">
              <a:solidFill>
                <a:schemeClr val="dk1"/>
              </a:solidFill>
              <a:latin typeface="Signika"/>
              <a:ea typeface="Signika"/>
              <a:cs typeface="Signika"/>
              <a:sym typeface="Signika"/>
            </a:endParaRPr>
          </a:p>
        </p:txBody>
      </p:sp>
      <p:sp>
        <p:nvSpPr>
          <p:cNvPr id="284" name="Google Shape;284;p30"/>
          <p:cNvSpPr txBox="1"/>
          <p:nvPr/>
        </p:nvSpPr>
        <p:spPr>
          <a:xfrm>
            <a:off x="222175" y="1655275"/>
            <a:ext cx="4252200" cy="1734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To tell people that they are supposed to be more careful when creating their passwords.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To introduce a new way of logging into your accounts.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To explore the disadvantages of biometrics. </a:t>
            </a:r>
            <a:endParaRPr sz="1500">
              <a:solidFill>
                <a:schemeClr val="dk1"/>
              </a:solidFill>
              <a:latin typeface="Signika Light"/>
              <a:ea typeface="Signika Light"/>
              <a:cs typeface="Signika Light"/>
              <a:sym typeface="Signika Light"/>
            </a:endParaRPr>
          </a:p>
        </p:txBody>
      </p:sp>
      <p:sp>
        <p:nvSpPr>
          <p:cNvPr id="285" name="Google Shape;285;p3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pic>
        <p:nvPicPr>
          <p:cNvPr descr="What if we could make our digital lives even more secure, without using passwords at all? Google is helping build this future. New technology making your online life radically easier AND safer at the same time. So we can finally say goodbye to Password1234." id="286" name="Google Shape;286;p30" title="A future without passwords is nearly here, find out what it means for you">
            <a:hlinkClick r:id="rId3"/>
          </p:cNvPr>
          <p:cNvPicPr preferRelativeResize="0"/>
          <p:nvPr/>
        </p:nvPicPr>
        <p:blipFill>
          <a:blip r:embed="rId4">
            <a:alphaModFix/>
          </a:blip>
          <a:stretch>
            <a:fillRect/>
          </a:stretch>
        </p:blipFill>
        <p:spPr>
          <a:xfrm>
            <a:off x="4367925" y="1272988"/>
            <a:ext cx="4617825" cy="25975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31"/>
          <p:cNvSpPr/>
          <p:nvPr/>
        </p:nvSpPr>
        <p:spPr>
          <a:xfrm>
            <a:off x="762850" y="2395075"/>
            <a:ext cx="34749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92" name="Google Shape;292;p31"/>
          <p:cNvSpPr/>
          <p:nvPr/>
        </p:nvSpPr>
        <p:spPr>
          <a:xfrm>
            <a:off x="762850" y="2649775"/>
            <a:ext cx="8220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293" name="Google Shape;293;p31"/>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94" name="Google Shape;294;p31"/>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Let’s check the answer.</a:t>
            </a:r>
            <a:endParaRPr b="1" sz="1800">
              <a:solidFill>
                <a:schemeClr val="dk1"/>
              </a:solidFill>
              <a:latin typeface="Signika"/>
              <a:ea typeface="Signika"/>
              <a:cs typeface="Signika"/>
              <a:sym typeface="Signika"/>
            </a:endParaRPr>
          </a:p>
        </p:txBody>
      </p:sp>
      <p:sp>
        <p:nvSpPr>
          <p:cNvPr id="295" name="Google Shape;295;p3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296" name="Google Shape;296;p31"/>
          <p:cNvSpPr txBox="1"/>
          <p:nvPr/>
        </p:nvSpPr>
        <p:spPr>
          <a:xfrm>
            <a:off x="222175" y="1655275"/>
            <a:ext cx="4252200" cy="1734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To tell people that they are supposed to be more careful when creating their passwords.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To introduce a new way of logging into your accounts.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pl" sz="1500">
                <a:solidFill>
                  <a:schemeClr val="dk1"/>
                </a:solidFill>
                <a:latin typeface="Signika Light"/>
                <a:ea typeface="Signika Light"/>
                <a:cs typeface="Signika Light"/>
                <a:sym typeface="Signika Light"/>
              </a:rPr>
              <a:t>To explore the disadvantages of biometrics. </a:t>
            </a:r>
            <a:endParaRPr sz="1500">
              <a:solidFill>
                <a:schemeClr val="dk1"/>
              </a:solidFill>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1"/>
                                        </p:tgtEl>
                                        <p:attrNameLst>
                                          <p:attrName>style.visibility</p:attrName>
                                        </p:attrNameLst>
                                      </p:cBhvr>
                                      <p:to>
                                        <p:strVal val="visible"/>
                                      </p:to>
                                    </p:set>
                                    <p:animEffect filter="fade" transition="in">
                                      <p:cBhvr>
                                        <p:cTn dur="1000"/>
                                        <p:tgtEl>
                                          <p:spTgt spid="291"/>
                                        </p:tgtEl>
                                      </p:cBhvr>
                                    </p:animEffect>
                                  </p:childTnLst>
                                </p:cTn>
                              </p:par>
                              <p:par>
                                <p:cTn fill="hold" nodeType="with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1000"/>
                                        <p:tgtEl>
                                          <p:spTgt spid="2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32"/>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302" name="Google Shape;302;p32"/>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Watch the second part of the video (from 01:23) and complete the sentences about how passkey works.</a:t>
            </a:r>
            <a:endParaRPr b="1" sz="1800">
              <a:solidFill>
                <a:schemeClr val="dk1"/>
              </a:solidFill>
              <a:latin typeface="Signika"/>
              <a:ea typeface="Signika"/>
              <a:cs typeface="Signika"/>
              <a:sym typeface="Signika"/>
            </a:endParaRPr>
          </a:p>
        </p:txBody>
      </p:sp>
      <p:sp>
        <p:nvSpPr>
          <p:cNvPr id="303" name="Google Shape;303;p32"/>
          <p:cNvSpPr txBox="1"/>
          <p:nvPr/>
        </p:nvSpPr>
        <p:spPr>
          <a:xfrm>
            <a:off x="222175" y="1058425"/>
            <a:ext cx="5638200" cy="37674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Your online accounts will be connected to </a:t>
            </a:r>
            <a:r>
              <a:rPr b="1" lang="pl">
                <a:solidFill>
                  <a:schemeClr val="dk1"/>
                </a:solidFill>
                <a:latin typeface="Signika"/>
                <a:ea typeface="Signika"/>
                <a:cs typeface="Signika"/>
                <a:sym typeface="Signika"/>
              </a:rPr>
              <a:t>any of your devices/your phone</a:t>
            </a:r>
            <a:r>
              <a:rPr lang="pl">
                <a:solidFill>
                  <a:schemeClr val="dk1"/>
                </a:solidFill>
                <a:latin typeface="Signika Light"/>
                <a:ea typeface="Signika Light"/>
                <a:cs typeface="Signika Light"/>
                <a:sym typeface="Signika Light"/>
              </a:rPr>
              <a: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will have a unique code which you won’t need to </a:t>
            </a:r>
            <a:r>
              <a:rPr b="1" lang="pl">
                <a:solidFill>
                  <a:schemeClr val="dk1"/>
                </a:solidFill>
                <a:latin typeface="Signika"/>
                <a:ea typeface="Signika"/>
                <a:cs typeface="Signika"/>
                <a:sym typeface="Signika"/>
              </a:rPr>
              <a:t>know/verify</a:t>
            </a:r>
            <a:r>
              <a:rPr lang="pl">
                <a:solidFill>
                  <a:schemeClr val="dk1"/>
                </a:solidFill>
                <a:latin typeface="Signika Light"/>
                <a:ea typeface="Signika Light"/>
                <a:cs typeface="Signika Light"/>
                <a:sym typeface="Signika Light"/>
              </a:rPr>
              <a: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It’s not necessary to enter passwords: to approve the log-in, you only need to </a:t>
            </a:r>
            <a:r>
              <a:rPr b="1" lang="pl">
                <a:solidFill>
                  <a:schemeClr val="dk1"/>
                </a:solidFill>
                <a:latin typeface="Signika"/>
                <a:ea typeface="Signika"/>
                <a:cs typeface="Signika"/>
                <a:sym typeface="Signika"/>
              </a:rPr>
              <a:t>unlock/restart</a:t>
            </a:r>
            <a:r>
              <a:rPr lang="pl">
                <a:solidFill>
                  <a:schemeClr val="dk1"/>
                </a:solidFill>
                <a:latin typeface="Signika Light"/>
                <a:ea typeface="Signika Light"/>
                <a:cs typeface="Signika Light"/>
                <a:sym typeface="Signika Light"/>
              </a:rPr>
              <a:t> your phone.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It’s very secure because it’s impossible to </a:t>
            </a:r>
            <a:r>
              <a:rPr b="1" lang="pl">
                <a:solidFill>
                  <a:schemeClr val="dk1"/>
                </a:solidFill>
                <a:latin typeface="Signika"/>
                <a:ea typeface="Signika"/>
                <a:cs typeface="Signika"/>
                <a:sym typeface="Signika"/>
              </a:rPr>
              <a:t>guess/change</a:t>
            </a:r>
            <a:r>
              <a:rPr lang="pl">
                <a:solidFill>
                  <a:schemeClr val="dk1"/>
                </a:solidFill>
                <a:latin typeface="Signika Light"/>
                <a:ea typeface="Signika Light"/>
                <a:cs typeface="Signika Light"/>
                <a:sym typeface="Signika Light"/>
              </a:rPr>
              <a:t> your passkey.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When you want to log in on a different device, for example your computer, you just need to use your phone. When asked, unlock it using </a:t>
            </a:r>
            <a:r>
              <a:rPr b="1" lang="pl">
                <a:solidFill>
                  <a:schemeClr val="dk1"/>
                </a:solidFill>
                <a:latin typeface="Signika"/>
                <a:ea typeface="Signika"/>
                <a:cs typeface="Signika"/>
                <a:sym typeface="Signika"/>
              </a:rPr>
              <a:t>a secret code/biometrics</a:t>
            </a:r>
            <a:r>
              <a:rPr lang="pl">
                <a:solidFill>
                  <a:schemeClr val="dk1"/>
                </a:solidFill>
                <a:latin typeface="Signika Light"/>
                <a:ea typeface="Signika Light"/>
                <a:cs typeface="Signika Light"/>
                <a:sym typeface="Signika Light"/>
              </a:rPr>
              <a:t>.</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Next time, you won’t even need to </a:t>
            </a:r>
            <a:r>
              <a:rPr b="1" lang="pl">
                <a:solidFill>
                  <a:schemeClr val="dk1"/>
                </a:solidFill>
                <a:latin typeface="Signika"/>
                <a:ea typeface="Signika"/>
                <a:cs typeface="Signika"/>
                <a:sym typeface="Signika"/>
              </a:rPr>
              <a:t>unlock your laptop/have your phone with you</a:t>
            </a:r>
            <a:r>
              <a:rPr lang="pl">
                <a:solidFill>
                  <a:schemeClr val="dk1"/>
                </a:solidFill>
                <a:latin typeface="Signika Light"/>
                <a:ea typeface="Signika Light"/>
                <a:cs typeface="Signika Light"/>
                <a:sym typeface="Signika Light"/>
              </a:rPr>
              <a:t>, because your computer becomes a trusted device.</a:t>
            </a:r>
            <a:endParaRPr>
              <a:solidFill>
                <a:schemeClr val="dk1"/>
              </a:solidFill>
              <a:latin typeface="Signika Light"/>
              <a:ea typeface="Signika Light"/>
              <a:cs typeface="Signika Light"/>
              <a:sym typeface="Signika Light"/>
            </a:endParaRPr>
          </a:p>
        </p:txBody>
      </p:sp>
      <p:sp>
        <p:nvSpPr>
          <p:cNvPr id="304" name="Google Shape;304;p3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pic>
        <p:nvPicPr>
          <p:cNvPr descr="What if we could make our digital lives even more secure, without using passwords at all? Google is helping build this future. New technology making your online life radically easier AND safer at the same time. So we can finally say goodbye to Password1234." id="305" name="Google Shape;305;p32" title="A future without passwords is nearly here, find out what it means for you">
            <a:hlinkClick r:id="rId3"/>
          </p:cNvPr>
          <p:cNvPicPr preferRelativeResize="0"/>
          <p:nvPr/>
        </p:nvPicPr>
        <p:blipFill>
          <a:blip r:embed="rId4">
            <a:alphaModFix/>
          </a:blip>
          <a:stretch>
            <a:fillRect/>
          </a:stretch>
        </p:blipFill>
        <p:spPr>
          <a:xfrm>
            <a:off x="5860375" y="1738200"/>
            <a:ext cx="3037800" cy="170876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3"/>
          <p:cNvSpPr/>
          <p:nvPr/>
        </p:nvSpPr>
        <p:spPr>
          <a:xfrm>
            <a:off x="1401200" y="1389175"/>
            <a:ext cx="8763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311" name="Google Shape;311;p33"/>
          <p:cNvSpPr/>
          <p:nvPr/>
        </p:nvSpPr>
        <p:spPr>
          <a:xfrm>
            <a:off x="4694250" y="1754150"/>
            <a:ext cx="4329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312" name="Google Shape;312;p33"/>
          <p:cNvSpPr/>
          <p:nvPr/>
        </p:nvSpPr>
        <p:spPr>
          <a:xfrm>
            <a:off x="1721525" y="2378850"/>
            <a:ext cx="5325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313" name="Google Shape;313;p33"/>
          <p:cNvSpPr/>
          <p:nvPr/>
        </p:nvSpPr>
        <p:spPr>
          <a:xfrm>
            <a:off x="3836250" y="2743775"/>
            <a:ext cx="4647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314" name="Google Shape;314;p33"/>
          <p:cNvSpPr/>
          <p:nvPr/>
        </p:nvSpPr>
        <p:spPr>
          <a:xfrm>
            <a:off x="2293225" y="3856550"/>
            <a:ext cx="8424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315" name="Google Shape;315;p33"/>
          <p:cNvSpPr/>
          <p:nvPr/>
        </p:nvSpPr>
        <p:spPr>
          <a:xfrm>
            <a:off x="4838700" y="4229350"/>
            <a:ext cx="7686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316" name="Google Shape;316;p33"/>
          <p:cNvSpPr/>
          <p:nvPr/>
        </p:nvSpPr>
        <p:spPr>
          <a:xfrm>
            <a:off x="756000" y="4476225"/>
            <a:ext cx="11988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317" name="Google Shape;317;p33"/>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318" name="Google Shape;318;p3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Let’s check the </a:t>
            </a:r>
            <a:r>
              <a:rPr b="1" lang="pl" sz="1800">
                <a:solidFill>
                  <a:schemeClr val="dk1"/>
                </a:solidFill>
                <a:latin typeface="Signika"/>
                <a:ea typeface="Signika"/>
                <a:cs typeface="Signika"/>
                <a:sym typeface="Signika"/>
              </a:rPr>
              <a:t>answers</a:t>
            </a:r>
            <a:r>
              <a:rPr b="1" lang="pl" sz="1800">
                <a:solidFill>
                  <a:schemeClr val="dk1"/>
                </a:solidFill>
                <a:latin typeface="Signika"/>
                <a:ea typeface="Signika"/>
                <a:cs typeface="Signika"/>
                <a:sym typeface="Signika"/>
              </a:rPr>
              <a:t>.</a:t>
            </a:r>
            <a:endParaRPr b="1" sz="1800">
              <a:solidFill>
                <a:schemeClr val="dk1"/>
              </a:solidFill>
              <a:latin typeface="Signika"/>
              <a:ea typeface="Signika"/>
              <a:cs typeface="Signika"/>
              <a:sym typeface="Signika"/>
            </a:endParaRPr>
          </a:p>
        </p:txBody>
      </p:sp>
      <p:sp>
        <p:nvSpPr>
          <p:cNvPr id="319" name="Google Shape;319;p33"/>
          <p:cNvSpPr txBox="1"/>
          <p:nvPr/>
        </p:nvSpPr>
        <p:spPr>
          <a:xfrm>
            <a:off x="222175" y="1058425"/>
            <a:ext cx="5638200" cy="37674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Your online accounts will be connected to </a:t>
            </a:r>
            <a:r>
              <a:rPr b="1" lang="pl">
                <a:solidFill>
                  <a:schemeClr val="dk1"/>
                </a:solidFill>
                <a:latin typeface="Signika"/>
                <a:ea typeface="Signika"/>
                <a:cs typeface="Signika"/>
                <a:sym typeface="Signika"/>
              </a:rPr>
              <a:t>any of your devices/your phone</a:t>
            </a:r>
            <a:r>
              <a:rPr lang="pl">
                <a:solidFill>
                  <a:schemeClr val="dk1"/>
                </a:solidFill>
                <a:latin typeface="Signika Light"/>
                <a:ea typeface="Signika Light"/>
                <a:cs typeface="Signika Light"/>
                <a:sym typeface="Signika Light"/>
              </a:rPr>
              <a: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will have a unique code which you won’t need to </a:t>
            </a:r>
            <a:r>
              <a:rPr b="1" lang="pl">
                <a:solidFill>
                  <a:schemeClr val="dk1"/>
                </a:solidFill>
                <a:latin typeface="Signika"/>
                <a:ea typeface="Signika"/>
                <a:cs typeface="Signika"/>
                <a:sym typeface="Signika"/>
              </a:rPr>
              <a:t>know/verify</a:t>
            </a:r>
            <a:r>
              <a:rPr lang="pl">
                <a:solidFill>
                  <a:schemeClr val="dk1"/>
                </a:solidFill>
                <a:latin typeface="Signika Light"/>
                <a:ea typeface="Signika Light"/>
                <a:cs typeface="Signika Light"/>
                <a:sym typeface="Signika Light"/>
              </a:rPr>
              <a: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It’s not necessary to enter passwords: to approve the log-in, you only need to </a:t>
            </a:r>
            <a:r>
              <a:rPr b="1" lang="pl">
                <a:solidFill>
                  <a:schemeClr val="dk1"/>
                </a:solidFill>
                <a:latin typeface="Signika"/>
                <a:ea typeface="Signika"/>
                <a:cs typeface="Signika"/>
                <a:sym typeface="Signika"/>
              </a:rPr>
              <a:t>unlock/restart</a:t>
            </a:r>
            <a:r>
              <a:rPr lang="pl">
                <a:solidFill>
                  <a:schemeClr val="dk1"/>
                </a:solidFill>
                <a:latin typeface="Signika Light"/>
                <a:ea typeface="Signika Light"/>
                <a:cs typeface="Signika Light"/>
                <a:sym typeface="Signika Light"/>
              </a:rPr>
              <a:t> your phone.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It’s very secure because it’s impossible to </a:t>
            </a:r>
            <a:r>
              <a:rPr b="1" lang="pl">
                <a:solidFill>
                  <a:schemeClr val="dk1"/>
                </a:solidFill>
                <a:latin typeface="Signika"/>
                <a:ea typeface="Signika"/>
                <a:cs typeface="Signika"/>
                <a:sym typeface="Signika"/>
              </a:rPr>
              <a:t>guess/change</a:t>
            </a:r>
            <a:r>
              <a:rPr lang="pl">
                <a:solidFill>
                  <a:schemeClr val="dk1"/>
                </a:solidFill>
                <a:latin typeface="Signika Light"/>
                <a:ea typeface="Signika Light"/>
                <a:cs typeface="Signika Light"/>
                <a:sym typeface="Signika Light"/>
              </a:rPr>
              <a:t> your passkey.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When you want to log in on a different device, for example your computer, you just need to use your phone. When asked, unlock it using </a:t>
            </a:r>
            <a:r>
              <a:rPr b="1" lang="pl">
                <a:solidFill>
                  <a:schemeClr val="dk1"/>
                </a:solidFill>
                <a:latin typeface="Signika"/>
                <a:ea typeface="Signika"/>
                <a:cs typeface="Signika"/>
                <a:sym typeface="Signika"/>
              </a:rPr>
              <a:t>a secret code/biometrics</a:t>
            </a:r>
            <a:r>
              <a:rPr lang="pl">
                <a:solidFill>
                  <a:schemeClr val="dk1"/>
                </a:solidFill>
                <a:latin typeface="Signika Light"/>
                <a:ea typeface="Signika Light"/>
                <a:cs typeface="Signika Light"/>
                <a:sym typeface="Signika Light"/>
              </a:rPr>
              <a:t>.</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Next time, you won’t even need to </a:t>
            </a:r>
            <a:r>
              <a:rPr b="1" lang="pl">
                <a:solidFill>
                  <a:schemeClr val="dk1"/>
                </a:solidFill>
                <a:latin typeface="Signika"/>
                <a:ea typeface="Signika"/>
                <a:cs typeface="Signika"/>
                <a:sym typeface="Signika"/>
              </a:rPr>
              <a:t>unlock your laptop/have your phone with you</a:t>
            </a:r>
            <a:r>
              <a:rPr lang="pl">
                <a:solidFill>
                  <a:schemeClr val="dk1"/>
                </a:solidFill>
                <a:latin typeface="Signika Light"/>
                <a:ea typeface="Signika Light"/>
                <a:cs typeface="Signika Light"/>
                <a:sym typeface="Signika Light"/>
              </a:rPr>
              <a:t>, because your computer becomes a trusted device.</a:t>
            </a:r>
            <a:endParaRPr>
              <a:solidFill>
                <a:schemeClr val="dk1"/>
              </a:solidFill>
              <a:latin typeface="Signika Light"/>
              <a:ea typeface="Signika Light"/>
              <a:cs typeface="Signika Light"/>
              <a:sym typeface="Signika Light"/>
            </a:endParaRPr>
          </a:p>
        </p:txBody>
      </p:sp>
      <p:sp>
        <p:nvSpPr>
          <p:cNvPr id="320" name="Google Shape;320;p3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cxnSp>
        <p:nvCxnSpPr>
          <p:cNvPr id="321" name="Google Shape;321;p33"/>
          <p:cNvCxnSpPr/>
          <p:nvPr/>
        </p:nvCxnSpPr>
        <p:spPr>
          <a:xfrm>
            <a:off x="3892400" y="1273500"/>
            <a:ext cx="880500" cy="0"/>
          </a:xfrm>
          <a:prstGeom prst="straightConnector1">
            <a:avLst/>
          </a:prstGeom>
          <a:noFill/>
          <a:ln cap="flat" cmpd="sng" w="28575">
            <a:solidFill>
              <a:srgbClr val="FF5C5C"/>
            </a:solidFill>
            <a:prstDash val="solid"/>
            <a:round/>
            <a:headEnd len="med" w="med" type="none"/>
            <a:tailEnd len="med" w="med" type="none"/>
          </a:ln>
        </p:spPr>
      </p:cxnSp>
      <p:cxnSp>
        <p:nvCxnSpPr>
          <p:cNvPr id="322" name="Google Shape;322;p33"/>
          <p:cNvCxnSpPr/>
          <p:nvPr/>
        </p:nvCxnSpPr>
        <p:spPr>
          <a:xfrm>
            <a:off x="762200" y="1516525"/>
            <a:ext cx="586500" cy="0"/>
          </a:xfrm>
          <a:prstGeom prst="straightConnector1">
            <a:avLst/>
          </a:prstGeom>
          <a:noFill/>
          <a:ln cap="flat" cmpd="sng" w="28575">
            <a:solidFill>
              <a:srgbClr val="FF5C5C"/>
            </a:solidFill>
            <a:prstDash val="solid"/>
            <a:round/>
            <a:headEnd len="med" w="med" type="none"/>
            <a:tailEnd len="med" w="med" type="none"/>
          </a:ln>
        </p:spPr>
      </p:cxnSp>
      <p:cxnSp>
        <p:nvCxnSpPr>
          <p:cNvPr id="323" name="Google Shape;323;p33"/>
          <p:cNvCxnSpPr/>
          <p:nvPr/>
        </p:nvCxnSpPr>
        <p:spPr>
          <a:xfrm>
            <a:off x="5181175" y="1889350"/>
            <a:ext cx="481500" cy="0"/>
          </a:xfrm>
          <a:prstGeom prst="straightConnector1">
            <a:avLst/>
          </a:prstGeom>
          <a:noFill/>
          <a:ln cap="flat" cmpd="sng" w="28575">
            <a:solidFill>
              <a:srgbClr val="FF5C5C"/>
            </a:solidFill>
            <a:prstDash val="solid"/>
            <a:round/>
            <a:headEnd len="med" w="med" type="none"/>
            <a:tailEnd len="med" w="med" type="none"/>
          </a:ln>
        </p:spPr>
      </p:cxnSp>
      <p:cxnSp>
        <p:nvCxnSpPr>
          <p:cNvPr id="324" name="Google Shape;324;p33"/>
          <p:cNvCxnSpPr/>
          <p:nvPr/>
        </p:nvCxnSpPr>
        <p:spPr>
          <a:xfrm>
            <a:off x="2310775" y="2514050"/>
            <a:ext cx="557100" cy="0"/>
          </a:xfrm>
          <a:prstGeom prst="straightConnector1">
            <a:avLst/>
          </a:prstGeom>
          <a:noFill/>
          <a:ln cap="flat" cmpd="sng" w="28575">
            <a:solidFill>
              <a:srgbClr val="FF5C5C"/>
            </a:solidFill>
            <a:prstDash val="solid"/>
            <a:round/>
            <a:headEnd len="med" w="med" type="none"/>
            <a:tailEnd len="med" w="med" type="none"/>
          </a:ln>
        </p:spPr>
      </p:cxnSp>
      <p:cxnSp>
        <p:nvCxnSpPr>
          <p:cNvPr id="325" name="Google Shape;325;p33"/>
          <p:cNvCxnSpPr/>
          <p:nvPr/>
        </p:nvCxnSpPr>
        <p:spPr>
          <a:xfrm>
            <a:off x="4347925" y="2886850"/>
            <a:ext cx="574500" cy="0"/>
          </a:xfrm>
          <a:prstGeom prst="straightConnector1">
            <a:avLst/>
          </a:prstGeom>
          <a:noFill/>
          <a:ln cap="flat" cmpd="sng" w="28575">
            <a:solidFill>
              <a:srgbClr val="FF5C5C"/>
            </a:solidFill>
            <a:prstDash val="solid"/>
            <a:round/>
            <a:headEnd len="med" w="med" type="none"/>
            <a:tailEnd len="med" w="med" type="none"/>
          </a:ln>
        </p:spPr>
      </p:cxnSp>
      <p:cxnSp>
        <p:nvCxnSpPr>
          <p:cNvPr id="326" name="Google Shape;326;p33"/>
          <p:cNvCxnSpPr/>
          <p:nvPr/>
        </p:nvCxnSpPr>
        <p:spPr>
          <a:xfrm>
            <a:off x="1208525" y="3991750"/>
            <a:ext cx="1021800" cy="0"/>
          </a:xfrm>
          <a:prstGeom prst="straightConnector1">
            <a:avLst/>
          </a:prstGeom>
          <a:noFill/>
          <a:ln cap="flat" cmpd="sng" w="28575">
            <a:solidFill>
              <a:srgbClr val="FF5C5C"/>
            </a:solidFill>
            <a:prstDash val="solid"/>
            <a:round/>
            <a:headEnd len="med" w="med" type="none"/>
            <a:tailEnd len="med" w="med" type="none"/>
          </a:ln>
        </p:spPr>
      </p:cxnSp>
      <p:cxnSp>
        <p:nvCxnSpPr>
          <p:cNvPr id="327" name="Google Shape;327;p33"/>
          <p:cNvCxnSpPr/>
          <p:nvPr/>
        </p:nvCxnSpPr>
        <p:spPr>
          <a:xfrm>
            <a:off x="3313150" y="4364575"/>
            <a:ext cx="1452000" cy="0"/>
          </a:xfrm>
          <a:prstGeom prst="straightConnector1">
            <a:avLst/>
          </a:prstGeom>
          <a:noFill/>
          <a:ln cap="flat" cmpd="sng" w="28575">
            <a:solidFill>
              <a:srgbClr val="FF5C5C"/>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0"/>
                                        </p:tgtEl>
                                        <p:attrNameLst>
                                          <p:attrName>style.visibility</p:attrName>
                                        </p:attrNameLst>
                                      </p:cBhvr>
                                      <p:to>
                                        <p:strVal val="visible"/>
                                      </p:to>
                                    </p:set>
                                    <p:animEffect filter="fade" transition="in">
                                      <p:cBhvr>
                                        <p:cTn dur="1000"/>
                                        <p:tgtEl>
                                          <p:spTgt spid="310"/>
                                        </p:tgtEl>
                                      </p:cBhvr>
                                    </p:animEffect>
                                  </p:childTnLst>
                                </p:cTn>
                              </p:par>
                              <p:par>
                                <p:cTn fill="hold" nodeType="with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1000"/>
                                        <p:tgtEl>
                                          <p:spTgt spid="322"/>
                                        </p:tgtEl>
                                      </p:cBhvr>
                                    </p:animEffect>
                                  </p:childTnLst>
                                </p:cTn>
                              </p:par>
                              <p:par>
                                <p:cTn fill="hold" nodeType="withEffect" presetClass="entr" presetID="10" presetSubtype="0">
                                  <p:stCondLst>
                                    <p:cond delay="0"/>
                                  </p:stCondLst>
                                  <p:childTnLst>
                                    <p:set>
                                      <p:cBhvr>
                                        <p:cTn dur="1" fill="hold">
                                          <p:stCondLst>
                                            <p:cond delay="0"/>
                                          </p:stCondLst>
                                        </p:cTn>
                                        <p:tgtEl>
                                          <p:spTgt spid="321"/>
                                        </p:tgtEl>
                                        <p:attrNameLst>
                                          <p:attrName>style.visibility</p:attrName>
                                        </p:attrNameLst>
                                      </p:cBhvr>
                                      <p:to>
                                        <p:strVal val="visible"/>
                                      </p:to>
                                    </p:set>
                                    <p:animEffect filter="fade" transition="in">
                                      <p:cBhvr>
                                        <p:cTn dur="1000"/>
                                        <p:tgtEl>
                                          <p:spTgt spid="3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1"/>
                                        </p:tgtEl>
                                        <p:attrNameLst>
                                          <p:attrName>style.visibility</p:attrName>
                                        </p:attrNameLst>
                                      </p:cBhvr>
                                      <p:to>
                                        <p:strVal val="visible"/>
                                      </p:to>
                                    </p:set>
                                    <p:animEffect filter="fade" transition="in">
                                      <p:cBhvr>
                                        <p:cTn dur="1000"/>
                                        <p:tgtEl>
                                          <p:spTgt spid="311"/>
                                        </p:tgtEl>
                                      </p:cBhvr>
                                    </p:animEffect>
                                  </p:childTnLst>
                                </p:cTn>
                              </p:par>
                              <p:par>
                                <p:cTn fill="hold" nodeType="with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1000"/>
                                        <p:tgtEl>
                                          <p:spTgt spid="3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gtEl>
                                        <p:attrNameLst>
                                          <p:attrName>style.visibility</p:attrName>
                                        </p:attrNameLst>
                                      </p:cBhvr>
                                      <p:to>
                                        <p:strVal val="visible"/>
                                      </p:to>
                                    </p:set>
                                    <p:animEffect filter="fade" transition="in">
                                      <p:cBhvr>
                                        <p:cTn dur="1000"/>
                                        <p:tgtEl>
                                          <p:spTgt spid="312"/>
                                        </p:tgtEl>
                                      </p:cBhvr>
                                    </p:animEffect>
                                  </p:childTnLst>
                                </p:cTn>
                              </p:par>
                              <p:par>
                                <p:cTn fill="hold" nodeType="withEffect" presetClass="entr" presetID="10" presetSubtype="0">
                                  <p:stCondLst>
                                    <p:cond delay="0"/>
                                  </p:stCondLst>
                                  <p:childTnLst>
                                    <p:set>
                                      <p:cBhvr>
                                        <p:cTn dur="1" fill="hold">
                                          <p:stCondLst>
                                            <p:cond delay="0"/>
                                          </p:stCondLst>
                                        </p:cTn>
                                        <p:tgtEl>
                                          <p:spTgt spid="324"/>
                                        </p:tgtEl>
                                        <p:attrNameLst>
                                          <p:attrName>style.visibility</p:attrName>
                                        </p:attrNameLst>
                                      </p:cBhvr>
                                      <p:to>
                                        <p:strVal val="visible"/>
                                      </p:to>
                                    </p:set>
                                    <p:animEffect filter="fade" transition="in">
                                      <p:cBhvr>
                                        <p:cTn dur="1000"/>
                                        <p:tgtEl>
                                          <p:spTgt spid="32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3"/>
                                        </p:tgtEl>
                                        <p:attrNameLst>
                                          <p:attrName>style.visibility</p:attrName>
                                        </p:attrNameLst>
                                      </p:cBhvr>
                                      <p:to>
                                        <p:strVal val="visible"/>
                                      </p:to>
                                    </p:set>
                                    <p:animEffect filter="fade" transition="in">
                                      <p:cBhvr>
                                        <p:cTn dur="1000"/>
                                        <p:tgtEl>
                                          <p:spTgt spid="313"/>
                                        </p:tgtEl>
                                      </p:cBhvr>
                                    </p:animEffect>
                                  </p:childTnLst>
                                </p:cTn>
                              </p:par>
                              <p:par>
                                <p:cTn fill="hold" nodeType="withEffect" presetClass="entr" presetID="10" presetSubtype="0">
                                  <p:stCondLst>
                                    <p:cond delay="0"/>
                                  </p:stCondLst>
                                  <p:childTnLst>
                                    <p:set>
                                      <p:cBhvr>
                                        <p:cTn dur="1" fill="hold">
                                          <p:stCondLst>
                                            <p:cond delay="0"/>
                                          </p:stCondLst>
                                        </p:cTn>
                                        <p:tgtEl>
                                          <p:spTgt spid="325"/>
                                        </p:tgtEl>
                                        <p:attrNameLst>
                                          <p:attrName>style.visibility</p:attrName>
                                        </p:attrNameLst>
                                      </p:cBhvr>
                                      <p:to>
                                        <p:strVal val="visible"/>
                                      </p:to>
                                    </p:set>
                                    <p:animEffect filter="fade" transition="in">
                                      <p:cBhvr>
                                        <p:cTn dur="1000"/>
                                        <p:tgtEl>
                                          <p:spTgt spid="3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
                                        </p:tgtEl>
                                        <p:attrNameLst>
                                          <p:attrName>style.visibility</p:attrName>
                                        </p:attrNameLst>
                                      </p:cBhvr>
                                      <p:to>
                                        <p:strVal val="visible"/>
                                      </p:to>
                                    </p:set>
                                    <p:animEffect filter="fade" transition="in">
                                      <p:cBhvr>
                                        <p:cTn dur="1000"/>
                                        <p:tgtEl>
                                          <p:spTgt spid="314"/>
                                        </p:tgtEl>
                                      </p:cBhvr>
                                    </p:animEffect>
                                  </p:childTnLst>
                                </p:cTn>
                              </p:par>
                              <p:par>
                                <p:cTn fill="hold" nodeType="withEffect" presetClass="entr" presetID="10" presetSubtype="0">
                                  <p:stCondLst>
                                    <p:cond delay="0"/>
                                  </p:stCondLst>
                                  <p:childTnLst>
                                    <p:set>
                                      <p:cBhvr>
                                        <p:cTn dur="1" fill="hold">
                                          <p:stCondLst>
                                            <p:cond delay="0"/>
                                          </p:stCondLst>
                                        </p:cTn>
                                        <p:tgtEl>
                                          <p:spTgt spid="326"/>
                                        </p:tgtEl>
                                        <p:attrNameLst>
                                          <p:attrName>style.visibility</p:attrName>
                                        </p:attrNameLst>
                                      </p:cBhvr>
                                      <p:to>
                                        <p:strVal val="visible"/>
                                      </p:to>
                                    </p:set>
                                    <p:animEffect filter="fade" transition="in">
                                      <p:cBhvr>
                                        <p:cTn dur="1000"/>
                                        <p:tgtEl>
                                          <p:spTgt spid="3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
                                        </p:tgtEl>
                                        <p:attrNameLst>
                                          <p:attrName>style.visibility</p:attrName>
                                        </p:attrNameLst>
                                      </p:cBhvr>
                                      <p:to>
                                        <p:strVal val="visible"/>
                                      </p:to>
                                    </p:set>
                                    <p:animEffect filter="fade" transition="in">
                                      <p:cBhvr>
                                        <p:cTn dur="1000"/>
                                        <p:tgtEl>
                                          <p:spTgt spid="315"/>
                                        </p:tgtEl>
                                      </p:cBhvr>
                                    </p:animEffect>
                                  </p:childTnLst>
                                </p:cTn>
                              </p:par>
                              <p:par>
                                <p:cTn fill="hold" nodeType="withEffect" presetClass="entr" presetID="10" presetSubtype="0">
                                  <p:stCondLst>
                                    <p:cond delay="0"/>
                                  </p:stCondLst>
                                  <p:childTnLst>
                                    <p:set>
                                      <p:cBhvr>
                                        <p:cTn dur="1" fill="hold">
                                          <p:stCondLst>
                                            <p:cond delay="0"/>
                                          </p:stCondLst>
                                        </p:cTn>
                                        <p:tgtEl>
                                          <p:spTgt spid="327"/>
                                        </p:tgtEl>
                                        <p:attrNameLst>
                                          <p:attrName>style.visibility</p:attrName>
                                        </p:attrNameLst>
                                      </p:cBhvr>
                                      <p:to>
                                        <p:strVal val="visible"/>
                                      </p:to>
                                    </p:set>
                                    <p:animEffect filter="fade" transition="in">
                                      <p:cBhvr>
                                        <p:cTn dur="1000"/>
                                        <p:tgtEl>
                                          <p:spTgt spid="327"/>
                                        </p:tgtEl>
                                      </p:cBhvr>
                                    </p:animEffect>
                                  </p:childTnLst>
                                </p:cTn>
                              </p:par>
                              <p:par>
                                <p:cTn fill="hold" nodeType="withEffect" presetClass="entr" presetID="10" presetSubtype="0">
                                  <p:stCondLst>
                                    <p:cond delay="0"/>
                                  </p:stCondLst>
                                  <p:childTnLst>
                                    <p:set>
                                      <p:cBhvr>
                                        <p:cTn dur="1" fill="hold">
                                          <p:stCondLst>
                                            <p:cond delay="0"/>
                                          </p:stCondLst>
                                        </p:cTn>
                                        <p:tgtEl>
                                          <p:spTgt spid="316"/>
                                        </p:tgtEl>
                                        <p:attrNameLst>
                                          <p:attrName>style.visibility</p:attrName>
                                        </p:attrNameLst>
                                      </p:cBhvr>
                                      <p:to>
                                        <p:strVal val="visible"/>
                                      </p:to>
                                    </p:set>
                                    <p:animEffect filter="fade" transition="in">
                                      <p:cBhvr>
                                        <p:cTn dur="1000"/>
                                        <p:tgtEl>
                                          <p:spTgt spid="3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34"/>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33" name="Google Shape;333;p3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3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34"/>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think!</a:t>
            </a:r>
            <a:endParaRPr b="1" sz="3600">
              <a:solidFill>
                <a:schemeClr val="lt1"/>
              </a:solidFill>
              <a:latin typeface="Signika"/>
              <a:ea typeface="Signika"/>
              <a:cs typeface="Signika"/>
              <a:sym typeface="Signika"/>
            </a:endParaRPr>
          </a:p>
        </p:txBody>
      </p:sp>
      <p:pic>
        <p:nvPicPr>
          <p:cNvPr id="336" name="Google Shape;336;p34"/>
          <p:cNvPicPr preferRelativeResize="0"/>
          <p:nvPr/>
        </p:nvPicPr>
        <p:blipFill>
          <a:blip r:embed="rId3">
            <a:alphaModFix/>
          </a:blip>
          <a:stretch>
            <a:fillRect/>
          </a:stretch>
        </p:blipFill>
        <p:spPr>
          <a:xfrm>
            <a:off x="8006400" y="137775"/>
            <a:ext cx="886968" cy="88696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3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342" name="Google Shape;342;p35"/>
          <p:cNvSpPr txBox="1"/>
          <p:nvPr/>
        </p:nvSpPr>
        <p:spPr>
          <a:xfrm>
            <a:off x="222175" y="277200"/>
            <a:ext cx="7757400" cy="7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Read the comments and choose the one that you would write under the video. Alternatively, you can create your own. Explain your choice.</a:t>
            </a:r>
            <a:endParaRPr b="1" sz="1800">
              <a:solidFill>
                <a:srgbClr val="000032"/>
              </a:solidFill>
              <a:latin typeface="Signika"/>
              <a:ea typeface="Signika"/>
              <a:cs typeface="Signika"/>
              <a:sym typeface="Signika"/>
            </a:endParaRPr>
          </a:p>
        </p:txBody>
      </p:sp>
      <p:sp>
        <p:nvSpPr>
          <p:cNvPr id="343" name="Google Shape;343;p35"/>
          <p:cNvSpPr txBox="1"/>
          <p:nvPr/>
        </p:nvSpPr>
        <p:spPr>
          <a:xfrm>
            <a:off x="1216800" y="1339175"/>
            <a:ext cx="5988900" cy="2265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I keep my passwords stored in a notes app on my phone. So I am pretty much dependent on it for passwords. Passkeys only make it easier!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I can think of so many problems with passkeys: you can physically lose your phone, or break it, or have it stolen, or run out of power, or have no Wi-Fi connection or signal.</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Char char="●"/>
            </a:pPr>
            <a:r>
              <a:rPr lang="pl" sz="1500">
                <a:solidFill>
                  <a:schemeClr val="dk1"/>
                </a:solidFill>
                <a:latin typeface="Signika Light"/>
                <a:ea typeface="Signika Light"/>
                <a:cs typeface="Signika Light"/>
                <a:sym typeface="Signika Light"/>
              </a:rPr>
              <a:t>My comment:… </a:t>
            </a:r>
            <a:endParaRPr sz="1500">
              <a:solidFill>
                <a:schemeClr val="dk1"/>
              </a:solidFill>
              <a:latin typeface="Signika Light"/>
              <a:ea typeface="Signika Light"/>
              <a:cs typeface="Signika Light"/>
              <a:sym typeface="Signika Light"/>
            </a:endParaRPr>
          </a:p>
        </p:txBody>
      </p:sp>
      <p:pic>
        <p:nvPicPr>
          <p:cNvPr id="344" name="Google Shape;344;p35"/>
          <p:cNvPicPr preferRelativeResize="0"/>
          <p:nvPr/>
        </p:nvPicPr>
        <p:blipFill>
          <a:blip r:embed="rId3">
            <a:alphaModFix/>
          </a:blip>
          <a:stretch>
            <a:fillRect/>
          </a:stretch>
        </p:blipFill>
        <p:spPr>
          <a:xfrm>
            <a:off x="8121600" y="72000"/>
            <a:ext cx="835200" cy="83517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9"/>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61" name="Google Shape;61;p9"/>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9"/>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9"/>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work with some vocabulary!</a:t>
            </a:r>
            <a:endParaRPr b="1" sz="3600">
              <a:solidFill>
                <a:schemeClr val="lt1"/>
              </a:solidFill>
              <a:latin typeface="Signika"/>
              <a:ea typeface="Signika"/>
              <a:cs typeface="Signika"/>
              <a:sym typeface="Signika"/>
            </a:endParaRPr>
          </a:p>
        </p:txBody>
      </p:sp>
      <p:pic>
        <p:nvPicPr>
          <p:cNvPr id="64" name="Google Shape;64;p9"/>
          <p:cNvPicPr preferRelativeResize="0"/>
          <p:nvPr/>
        </p:nvPicPr>
        <p:blipFill>
          <a:blip r:embed="rId3">
            <a:alphaModFix/>
          </a:blip>
          <a:stretch>
            <a:fillRect/>
          </a:stretch>
        </p:blipFill>
        <p:spPr>
          <a:xfrm>
            <a:off x="8025763" y="135838"/>
            <a:ext cx="781200" cy="7812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36"/>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50" name="Google Shape;350;p3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3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36"/>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discuss!</a:t>
            </a:r>
            <a:endParaRPr b="1" sz="3600">
              <a:solidFill>
                <a:schemeClr val="lt1"/>
              </a:solidFill>
              <a:latin typeface="Signika"/>
              <a:ea typeface="Signika"/>
              <a:cs typeface="Signika"/>
              <a:sym typeface="Signika"/>
            </a:endParaRPr>
          </a:p>
        </p:txBody>
      </p:sp>
      <p:pic>
        <p:nvPicPr>
          <p:cNvPr id="353" name="Google Shape;353;p36"/>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pic>
        <p:nvPicPr>
          <p:cNvPr id="358" name="Google Shape;358;p37"/>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359" name="Google Shape;359;p3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360" name="Google Shape;360;p37"/>
          <p:cNvSpPr txBox="1"/>
          <p:nvPr/>
        </p:nvSpPr>
        <p:spPr>
          <a:xfrm>
            <a:off x="222175" y="277200"/>
            <a:ext cx="7581300" cy="64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technologies that reduce the need to memorize information in the boxes using some of the prompts below.</a:t>
            </a:r>
            <a:endParaRPr b="1" sz="1800">
              <a:solidFill>
                <a:srgbClr val="000032"/>
              </a:solidFill>
              <a:latin typeface="Signika"/>
              <a:ea typeface="Signika"/>
              <a:cs typeface="Signika"/>
              <a:sym typeface="Signika"/>
            </a:endParaRPr>
          </a:p>
        </p:txBody>
      </p:sp>
      <p:sp>
        <p:nvSpPr>
          <p:cNvPr id="361" name="Google Shape;361;p37"/>
          <p:cNvSpPr txBox="1"/>
          <p:nvPr/>
        </p:nvSpPr>
        <p:spPr>
          <a:xfrm>
            <a:off x="1210500" y="1726200"/>
            <a:ext cx="6911100" cy="32037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In my opinion, … is/are helpful because I know for sure…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8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One of the drawbacks of using… is the threat of…</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8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Thanks to… I’m not required to…</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8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Before… I was supposed to…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8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 don’t trust… completely and often verify…</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8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Many people are worried about their sensitive information when using…</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8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 think… affect(s) our memory the most, because…</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800"/>
              </a:spcBef>
              <a:spcAft>
                <a:spcPts val="0"/>
              </a:spcAft>
              <a:buClr>
                <a:schemeClr val="dk1"/>
              </a:buClr>
              <a:buSzPts val="1400"/>
              <a:buFont typeface="Signika Light"/>
              <a:buChar char="●"/>
            </a:pPr>
            <a:r>
              <a:rPr lang="pl">
                <a:solidFill>
                  <a:schemeClr val="dk1"/>
                </a:solidFill>
                <a:latin typeface="Signika Light"/>
                <a:ea typeface="Signika Light"/>
                <a:cs typeface="Signika Light"/>
                <a:sym typeface="Signika Light"/>
              </a:rPr>
              <a:t>I still take measures to remember…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800"/>
              </a:spcBef>
              <a:spcAft>
                <a:spcPts val="800"/>
              </a:spcAft>
              <a:buClr>
                <a:schemeClr val="dk1"/>
              </a:buClr>
              <a:buSzPts val="1400"/>
              <a:buFont typeface="Signika Light"/>
              <a:buChar char="●"/>
            </a:pPr>
            <a:r>
              <a:rPr lang="pl">
                <a:solidFill>
                  <a:schemeClr val="dk1"/>
                </a:solidFill>
                <a:latin typeface="Signika Light"/>
                <a:ea typeface="Signika Light"/>
                <a:cs typeface="Signika Light"/>
                <a:sym typeface="Signika Light"/>
              </a:rPr>
              <a:t>To reduce the need to memorize information even more, I’d like someone to invent…</a:t>
            </a:r>
            <a:endParaRPr>
              <a:solidFill>
                <a:schemeClr val="dk1"/>
              </a:solidFill>
              <a:latin typeface="Signika Light"/>
              <a:ea typeface="Signika Light"/>
              <a:cs typeface="Signika Light"/>
              <a:sym typeface="Signika Light"/>
            </a:endParaRPr>
          </a:p>
        </p:txBody>
      </p:sp>
      <p:sp>
        <p:nvSpPr>
          <p:cNvPr id="362" name="Google Shape;362;p37"/>
          <p:cNvSpPr/>
          <p:nvPr/>
        </p:nvSpPr>
        <p:spPr>
          <a:xfrm>
            <a:off x="1210500" y="1087313"/>
            <a:ext cx="1520700" cy="564300"/>
          </a:xfrm>
          <a:prstGeom prst="roundRect">
            <a:avLst>
              <a:gd fmla="val 6627" name="adj"/>
            </a:avLst>
          </a:prstGeom>
          <a:solidFill>
            <a:srgbClr val="60AE92">
              <a:alpha val="30190"/>
            </a:srgbClr>
          </a:solidFill>
          <a:ln cap="flat" cmpd="sng" w="19050">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a:solidFill>
                  <a:schemeClr val="dk1"/>
                </a:solidFill>
                <a:latin typeface="Signika"/>
                <a:ea typeface="Signika"/>
                <a:cs typeface="Signika"/>
                <a:sym typeface="Signika"/>
              </a:rPr>
              <a:t>automatic </a:t>
            </a:r>
            <a:br>
              <a:rPr lang="pl">
                <a:solidFill>
                  <a:schemeClr val="dk1"/>
                </a:solidFill>
                <a:latin typeface="Signika"/>
                <a:ea typeface="Signika"/>
                <a:cs typeface="Signika"/>
                <a:sym typeface="Signika"/>
              </a:rPr>
            </a:br>
            <a:r>
              <a:rPr lang="pl">
                <a:solidFill>
                  <a:schemeClr val="dk1"/>
                </a:solidFill>
                <a:latin typeface="Signika"/>
                <a:ea typeface="Signika"/>
                <a:cs typeface="Signika"/>
                <a:sym typeface="Signika"/>
              </a:rPr>
              <a:t>bill payments</a:t>
            </a:r>
            <a:endParaRPr i="1">
              <a:solidFill>
                <a:schemeClr val="dk1"/>
              </a:solidFill>
              <a:latin typeface="Signika"/>
              <a:ea typeface="Signika"/>
              <a:cs typeface="Signika"/>
              <a:sym typeface="Signika"/>
            </a:endParaRPr>
          </a:p>
        </p:txBody>
      </p:sp>
      <p:sp>
        <p:nvSpPr>
          <p:cNvPr id="363" name="Google Shape;363;p37"/>
          <p:cNvSpPr/>
          <p:nvPr/>
        </p:nvSpPr>
        <p:spPr>
          <a:xfrm>
            <a:off x="2781325" y="1087339"/>
            <a:ext cx="1613400" cy="564300"/>
          </a:xfrm>
          <a:prstGeom prst="roundRect">
            <a:avLst>
              <a:gd fmla="val 6627" name="adj"/>
            </a:avLst>
          </a:prstGeom>
          <a:solidFill>
            <a:srgbClr val="000032">
              <a:alpha val="29560"/>
            </a:srgbClr>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chemeClr val="dk1"/>
                </a:solidFill>
                <a:latin typeface="Signika"/>
                <a:ea typeface="Signika"/>
                <a:cs typeface="Signika"/>
                <a:sym typeface="Signika"/>
              </a:rPr>
              <a:t>smart calendars</a:t>
            </a:r>
            <a:endParaRPr>
              <a:solidFill>
                <a:schemeClr val="dk1"/>
              </a:solidFill>
              <a:latin typeface="Signika"/>
              <a:ea typeface="Signika"/>
              <a:cs typeface="Signika"/>
              <a:sym typeface="Signika"/>
            </a:endParaRPr>
          </a:p>
        </p:txBody>
      </p:sp>
      <p:sp>
        <p:nvSpPr>
          <p:cNvPr id="364" name="Google Shape;364;p37"/>
          <p:cNvSpPr/>
          <p:nvPr/>
        </p:nvSpPr>
        <p:spPr>
          <a:xfrm>
            <a:off x="6065475" y="1087338"/>
            <a:ext cx="1448400" cy="564300"/>
          </a:xfrm>
          <a:prstGeom prst="roundRect">
            <a:avLst>
              <a:gd fmla="val 6627" name="adj"/>
            </a:avLst>
          </a:prstGeom>
          <a:solidFill>
            <a:srgbClr val="60AE92">
              <a:alpha val="30190"/>
            </a:srgbClr>
          </a:solidFill>
          <a:ln cap="flat" cmpd="sng" w="19050">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a:solidFill>
                  <a:schemeClr val="dk1"/>
                </a:solidFill>
                <a:latin typeface="Signika"/>
                <a:ea typeface="Signika"/>
                <a:cs typeface="Signika"/>
                <a:sym typeface="Signika"/>
              </a:rPr>
              <a:t>GPS navigation</a:t>
            </a:r>
            <a:endParaRPr>
              <a:solidFill>
                <a:schemeClr val="dk1"/>
              </a:solidFill>
              <a:latin typeface="Signika"/>
              <a:ea typeface="Signika"/>
              <a:cs typeface="Signika"/>
              <a:sym typeface="Signika"/>
            </a:endParaRPr>
          </a:p>
        </p:txBody>
      </p:sp>
      <p:sp>
        <p:nvSpPr>
          <p:cNvPr id="365" name="Google Shape;365;p37"/>
          <p:cNvSpPr/>
          <p:nvPr/>
        </p:nvSpPr>
        <p:spPr>
          <a:xfrm>
            <a:off x="4444850" y="1087188"/>
            <a:ext cx="1570500" cy="564300"/>
          </a:xfrm>
          <a:prstGeom prst="roundRect">
            <a:avLst>
              <a:gd fmla="val 6627" name="adj"/>
            </a:avLst>
          </a:prstGeom>
          <a:solidFill>
            <a:srgbClr val="F59A23">
              <a:alpha val="29560"/>
            </a:srgbClr>
          </a:solidFill>
          <a:ln cap="flat" cmpd="sng" w="19050">
            <a:solidFill>
              <a:srgbClr val="F59A2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a:solidFill>
                  <a:schemeClr val="dk1"/>
                </a:solidFill>
                <a:latin typeface="Signika"/>
                <a:ea typeface="Signika"/>
                <a:cs typeface="Signika"/>
                <a:sym typeface="Signika"/>
              </a:rPr>
              <a:t>contacts lists </a:t>
            </a:r>
            <a:br>
              <a:rPr lang="pl">
                <a:solidFill>
                  <a:schemeClr val="dk1"/>
                </a:solidFill>
                <a:latin typeface="Signika"/>
                <a:ea typeface="Signika"/>
                <a:cs typeface="Signika"/>
                <a:sym typeface="Signika"/>
              </a:rPr>
            </a:br>
            <a:r>
              <a:rPr lang="pl">
                <a:solidFill>
                  <a:schemeClr val="dk1"/>
                </a:solidFill>
                <a:latin typeface="Signika"/>
                <a:ea typeface="Signika"/>
                <a:cs typeface="Signika"/>
                <a:sym typeface="Signika"/>
              </a:rPr>
              <a:t>in smartphones</a:t>
            </a:r>
            <a:endParaRPr>
              <a:solidFill>
                <a:schemeClr val="dk1"/>
              </a:solidFill>
              <a:latin typeface="Signika"/>
              <a:ea typeface="Signika"/>
              <a:cs typeface="Signika"/>
              <a:sym typeface="Signika"/>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9" name="Shape 369"/>
        <p:cNvGrpSpPr/>
        <p:nvPr/>
      </p:nvGrpSpPr>
      <p:grpSpPr>
        <a:xfrm>
          <a:off x="0" y="0"/>
          <a:ext cx="0" cy="0"/>
          <a:chOff x="0" y="0"/>
          <a:chExt cx="0" cy="0"/>
        </a:xfrm>
      </p:grpSpPr>
      <p:sp>
        <p:nvSpPr>
          <p:cNvPr id="370" name="Google Shape;370;p3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71" name="Google Shape;371;p3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3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3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revise!</a:t>
            </a:r>
            <a:endParaRPr b="1" sz="3600">
              <a:solidFill>
                <a:schemeClr val="lt1"/>
              </a:solidFill>
              <a:latin typeface="Signika"/>
              <a:ea typeface="Signika"/>
              <a:cs typeface="Signika"/>
              <a:sym typeface="Signika"/>
            </a:endParaRPr>
          </a:p>
        </p:txBody>
      </p:sp>
      <p:pic>
        <p:nvPicPr>
          <p:cNvPr id="374" name="Google Shape;374;p38"/>
          <p:cNvPicPr preferRelativeResize="0"/>
          <p:nvPr/>
        </p:nvPicPr>
        <p:blipFill>
          <a:blip r:embed="rId3">
            <a:alphaModFix/>
          </a:blip>
          <a:stretch>
            <a:fillRect/>
          </a:stretch>
        </p:blipFill>
        <p:spPr>
          <a:xfrm>
            <a:off x="8062750" y="135850"/>
            <a:ext cx="886968" cy="886968"/>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8" name="Shape 378"/>
        <p:cNvGrpSpPr/>
        <p:nvPr/>
      </p:nvGrpSpPr>
      <p:grpSpPr>
        <a:xfrm>
          <a:off x="0" y="0"/>
          <a:ext cx="0" cy="0"/>
          <a:chOff x="0" y="0"/>
          <a:chExt cx="0" cy="0"/>
        </a:xfrm>
      </p:grpSpPr>
      <p:sp>
        <p:nvSpPr>
          <p:cNvPr id="379" name="Google Shape;379;p3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380" name="Google Shape;380;p39"/>
          <p:cNvSpPr txBox="1"/>
          <p:nvPr/>
        </p:nvSpPr>
        <p:spPr>
          <a:xfrm>
            <a:off x="222175" y="277200"/>
            <a:ext cx="7757400" cy="45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Read the rules from the job onboarding memo and complete the words.</a:t>
            </a:r>
            <a:endParaRPr b="1" sz="1800">
              <a:solidFill>
                <a:srgbClr val="000032"/>
              </a:solidFill>
              <a:latin typeface="Signika"/>
              <a:ea typeface="Signika"/>
              <a:cs typeface="Signika"/>
              <a:sym typeface="Signika"/>
            </a:endParaRPr>
          </a:p>
        </p:txBody>
      </p:sp>
      <p:sp>
        <p:nvSpPr>
          <p:cNvPr id="381" name="Google Shape;381;p39"/>
          <p:cNvSpPr txBox="1"/>
          <p:nvPr/>
        </p:nvSpPr>
        <p:spPr>
          <a:xfrm>
            <a:off x="988975" y="961575"/>
            <a:ext cx="7041000" cy="35196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To avoid the  </a:t>
            </a:r>
            <a:r>
              <a:rPr b="1" lang="pl">
                <a:solidFill>
                  <a:schemeClr val="dk1"/>
                </a:solidFill>
                <a:latin typeface="Signika"/>
                <a:ea typeface="Signika"/>
                <a:cs typeface="Signika"/>
                <a:sym typeface="Signika"/>
              </a:rPr>
              <a:t>thr</a:t>
            </a:r>
            <a:r>
              <a:rPr lang="pl">
                <a:solidFill>
                  <a:schemeClr val="dk1"/>
                </a:solidFill>
                <a:latin typeface="Signika Light"/>
                <a:ea typeface="Signika Light"/>
                <a:cs typeface="Signika Light"/>
                <a:sym typeface="Signika Light"/>
              </a:rPr>
              <a:t>________  of burnout, you are required to take time off every three months.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are supposed to access work accounts from  </a:t>
            </a:r>
            <a:r>
              <a:rPr b="1" lang="pl">
                <a:solidFill>
                  <a:schemeClr val="dk1"/>
                </a:solidFill>
                <a:latin typeface="Signika"/>
                <a:ea typeface="Signika"/>
                <a:cs typeface="Signika"/>
                <a:sym typeface="Signika"/>
              </a:rPr>
              <a:t>tr</a:t>
            </a:r>
            <a:r>
              <a:rPr lang="pl">
                <a:solidFill>
                  <a:schemeClr val="dk1"/>
                </a:solidFill>
                <a:latin typeface="Signika Light"/>
                <a:ea typeface="Signika Light"/>
                <a:cs typeface="Signika Light"/>
                <a:sym typeface="Signika Light"/>
              </a:rPr>
              <a:t>________  devices.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When working with  </a:t>
            </a:r>
            <a:r>
              <a:rPr b="1" lang="pl">
                <a:solidFill>
                  <a:schemeClr val="dk1"/>
                </a:solidFill>
                <a:latin typeface="Signika"/>
                <a:ea typeface="Signika"/>
                <a:cs typeface="Signika"/>
                <a:sym typeface="Signika"/>
              </a:rPr>
              <a:t>sen</a:t>
            </a:r>
            <a:r>
              <a:rPr lang="pl">
                <a:solidFill>
                  <a:schemeClr val="dk1"/>
                </a:solidFill>
                <a:latin typeface="Signika Light"/>
                <a:ea typeface="Signika Light"/>
                <a:cs typeface="Signika Light"/>
                <a:sym typeface="Signika Light"/>
              </a:rPr>
              <a:t>________  information, you are required to do it from the </a:t>
            </a:r>
            <a:r>
              <a:rPr lang="pl">
                <a:solidFill>
                  <a:schemeClr val="dk1"/>
                </a:solidFill>
                <a:latin typeface="Signika Light"/>
                <a:ea typeface="Signika Light"/>
                <a:cs typeface="Signika Light"/>
                <a:sym typeface="Signika Light"/>
              </a:rPr>
              <a:t>office</a:t>
            </a:r>
            <a:r>
              <a:rPr lang="pl">
                <a:solidFill>
                  <a:schemeClr val="dk1"/>
                </a:solidFill>
                <a:latin typeface="Signika Light"/>
                <a:ea typeface="Signika Light"/>
                <a:cs typeface="Signika Light"/>
                <a:sym typeface="Signika Light"/>
              </a:rPr>
              <a: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you want to schedule a meeting with other teammates, you are required to ask your manager to  </a:t>
            </a:r>
            <a:r>
              <a:rPr b="1" lang="pl">
                <a:solidFill>
                  <a:schemeClr val="dk1"/>
                </a:solidFill>
                <a:latin typeface="Signika"/>
                <a:ea typeface="Signika"/>
                <a:cs typeface="Signika"/>
                <a:sym typeface="Signika"/>
              </a:rPr>
              <a:t>app</a:t>
            </a:r>
            <a:r>
              <a:rPr lang="pl">
                <a:solidFill>
                  <a:schemeClr val="dk1"/>
                </a:solidFill>
                <a:latin typeface="Signika Light"/>
                <a:ea typeface="Signika Light"/>
                <a:cs typeface="Signika Light"/>
                <a:sym typeface="Signika Light"/>
              </a:rPr>
              <a:t>________  it first.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there is an issue, you are supposed to take  </a:t>
            </a:r>
            <a:r>
              <a:rPr b="1" lang="pl">
                <a:solidFill>
                  <a:schemeClr val="dk1"/>
                </a:solidFill>
                <a:latin typeface="Signika"/>
                <a:ea typeface="Signika"/>
                <a:cs typeface="Signika"/>
                <a:sym typeface="Signika"/>
              </a:rPr>
              <a:t>me</a:t>
            </a:r>
            <a:r>
              <a:rPr lang="pl">
                <a:solidFill>
                  <a:schemeClr val="dk1"/>
                </a:solidFill>
                <a:latin typeface="Signika Light"/>
                <a:ea typeface="Signika Light"/>
                <a:cs typeface="Signika Light"/>
                <a:sym typeface="Signika Light"/>
              </a:rPr>
              <a:t>________  to solve it before turning to your manager.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are required to use your  </a:t>
            </a:r>
            <a:r>
              <a:rPr b="1" lang="pl">
                <a:solidFill>
                  <a:schemeClr val="dk1"/>
                </a:solidFill>
                <a:latin typeface="Signika"/>
                <a:ea typeface="Signika"/>
                <a:cs typeface="Signika"/>
                <a:sym typeface="Signika"/>
              </a:rPr>
              <a:t>un</a:t>
            </a:r>
            <a:r>
              <a:rPr lang="pl">
                <a:solidFill>
                  <a:schemeClr val="dk1"/>
                </a:solidFill>
                <a:latin typeface="Signika Light"/>
                <a:ea typeface="Signika Light"/>
                <a:cs typeface="Signika Light"/>
                <a:sym typeface="Signika Light"/>
              </a:rPr>
              <a:t>________  code to access the supply room or to print documents. You are not supposed to take supplies home. </a:t>
            </a:r>
            <a:endParaRPr>
              <a:solidFill>
                <a:schemeClr val="dk1"/>
              </a:solidFill>
              <a:latin typeface="Signika Light"/>
              <a:ea typeface="Signika Light"/>
              <a:cs typeface="Signika Light"/>
              <a:sym typeface="Signika Light"/>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85" name="Shape 385"/>
        <p:cNvGrpSpPr/>
        <p:nvPr/>
      </p:nvGrpSpPr>
      <p:grpSpPr>
        <a:xfrm>
          <a:off x="0" y="0"/>
          <a:ext cx="0" cy="0"/>
          <a:chOff x="0" y="0"/>
          <a:chExt cx="0" cy="0"/>
        </a:xfrm>
      </p:grpSpPr>
      <p:sp>
        <p:nvSpPr>
          <p:cNvPr id="386" name="Google Shape;386;p40"/>
          <p:cNvSpPr txBox="1"/>
          <p:nvPr/>
        </p:nvSpPr>
        <p:spPr>
          <a:xfrm>
            <a:off x="988975" y="961575"/>
            <a:ext cx="7053600" cy="35196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To avoid the  </a:t>
            </a:r>
            <a:r>
              <a:rPr b="1" lang="pl">
                <a:solidFill>
                  <a:schemeClr val="dk1"/>
                </a:solidFill>
                <a:latin typeface="Signika"/>
                <a:ea typeface="Signika"/>
                <a:cs typeface="Signika"/>
                <a:sym typeface="Signika"/>
              </a:rPr>
              <a:t>thr</a:t>
            </a:r>
            <a:r>
              <a:rPr lang="pl">
                <a:solidFill>
                  <a:schemeClr val="dk1"/>
                </a:solidFill>
                <a:latin typeface="Signika Light"/>
                <a:ea typeface="Signika Light"/>
                <a:cs typeface="Signika Light"/>
                <a:sym typeface="Signika Light"/>
              </a:rPr>
              <a:t>________  of burnout, you are required to take time off every three months.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are supposed to access work accounts from  </a:t>
            </a:r>
            <a:r>
              <a:rPr b="1" lang="pl">
                <a:solidFill>
                  <a:schemeClr val="dk1"/>
                </a:solidFill>
                <a:latin typeface="Signika"/>
                <a:ea typeface="Signika"/>
                <a:cs typeface="Signika"/>
                <a:sym typeface="Signika"/>
              </a:rPr>
              <a:t>tr</a:t>
            </a:r>
            <a:r>
              <a:rPr lang="pl">
                <a:solidFill>
                  <a:schemeClr val="dk1"/>
                </a:solidFill>
                <a:latin typeface="Signika Light"/>
                <a:ea typeface="Signika Light"/>
                <a:cs typeface="Signika Light"/>
                <a:sym typeface="Signika Light"/>
              </a:rPr>
              <a:t>________  devices.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When working with  </a:t>
            </a:r>
            <a:r>
              <a:rPr b="1" lang="pl">
                <a:solidFill>
                  <a:schemeClr val="dk1"/>
                </a:solidFill>
                <a:latin typeface="Signika"/>
                <a:ea typeface="Signika"/>
                <a:cs typeface="Signika"/>
                <a:sym typeface="Signika"/>
              </a:rPr>
              <a:t>sen</a:t>
            </a:r>
            <a:r>
              <a:rPr lang="pl">
                <a:solidFill>
                  <a:schemeClr val="dk1"/>
                </a:solidFill>
                <a:latin typeface="Signika Light"/>
                <a:ea typeface="Signika Light"/>
                <a:cs typeface="Signika Light"/>
                <a:sym typeface="Signika Light"/>
              </a:rPr>
              <a:t>________  information, you are required to do it from the </a:t>
            </a:r>
            <a:r>
              <a:rPr lang="pl">
                <a:solidFill>
                  <a:schemeClr val="dk1"/>
                </a:solidFill>
                <a:latin typeface="Signika Light"/>
                <a:ea typeface="Signika Light"/>
                <a:cs typeface="Signika Light"/>
                <a:sym typeface="Signika Light"/>
              </a:rPr>
              <a:t>office</a:t>
            </a:r>
            <a:r>
              <a:rPr lang="pl">
                <a:solidFill>
                  <a:schemeClr val="dk1"/>
                </a:solidFill>
                <a:latin typeface="Signika Light"/>
                <a:ea typeface="Signika Light"/>
                <a:cs typeface="Signika Light"/>
                <a:sym typeface="Signika Light"/>
              </a:rPr>
              <a: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you want to schedule a meeting with other teammates, you are required to ask your manager to  </a:t>
            </a:r>
            <a:r>
              <a:rPr b="1" lang="pl">
                <a:solidFill>
                  <a:schemeClr val="dk1"/>
                </a:solidFill>
                <a:latin typeface="Signika"/>
                <a:ea typeface="Signika"/>
                <a:cs typeface="Signika"/>
                <a:sym typeface="Signika"/>
              </a:rPr>
              <a:t>app</a:t>
            </a:r>
            <a:r>
              <a:rPr lang="pl">
                <a:solidFill>
                  <a:schemeClr val="dk1"/>
                </a:solidFill>
                <a:latin typeface="Signika Light"/>
                <a:ea typeface="Signika Light"/>
                <a:cs typeface="Signika Light"/>
                <a:sym typeface="Signika Light"/>
              </a:rPr>
              <a:t>________  it first.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If there is an issue, you are supposed to take  </a:t>
            </a:r>
            <a:r>
              <a:rPr b="1" lang="pl">
                <a:solidFill>
                  <a:schemeClr val="dk1"/>
                </a:solidFill>
                <a:latin typeface="Signika"/>
                <a:ea typeface="Signika"/>
                <a:cs typeface="Signika"/>
                <a:sym typeface="Signika"/>
              </a:rPr>
              <a:t>me</a:t>
            </a:r>
            <a:r>
              <a:rPr lang="pl">
                <a:solidFill>
                  <a:schemeClr val="dk1"/>
                </a:solidFill>
                <a:latin typeface="Signika Light"/>
                <a:ea typeface="Signika Light"/>
                <a:cs typeface="Signika Light"/>
                <a:sym typeface="Signika Light"/>
              </a:rPr>
              <a:t>________  to solve it before turning to your manager.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You are required to use your  </a:t>
            </a:r>
            <a:r>
              <a:rPr b="1" lang="pl">
                <a:solidFill>
                  <a:schemeClr val="dk1"/>
                </a:solidFill>
                <a:latin typeface="Signika"/>
                <a:ea typeface="Signika"/>
                <a:cs typeface="Signika"/>
                <a:sym typeface="Signika"/>
              </a:rPr>
              <a:t>un</a:t>
            </a:r>
            <a:r>
              <a:rPr lang="pl">
                <a:solidFill>
                  <a:schemeClr val="dk1"/>
                </a:solidFill>
                <a:latin typeface="Signika Light"/>
                <a:ea typeface="Signika Light"/>
                <a:cs typeface="Signika Light"/>
                <a:sym typeface="Signika Light"/>
              </a:rPr>
              <a:t>________  code to access the supply room or to print documents. You are not supposed to take supplies home. </a:t>
            </a:r>
            <a:endParaRPr>
              <a:solidFill>
                <a:schemeClr val="dk1"/>
              </a:solidFill>
              <a:latin typeface="Signika Light"/>
              <a:ea typeface="Signika Light"/>
              <a:cs typeface="Signika Light"/>
              <a:sym typeface="Signika Light"/>
            </a:endParaRPr>
          </a:p>
        </p:txBody>
      </p:sp>
      <p:sp>
        <p:nvSpPr>
          <p:cNvPr id="387" name="Google Shape;387;p4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388" name="Google Shape;388;p40"/>
          <p:cNvSpPr txBox="1"/>
          <p:nvPr/>
        </p:nvSpPr>
        <p:spPr>
          <a:xfrm>
            <a:off x="222175" y="277200"/>
            <a:ext cx="7757400" cy="45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389" name="Google Shape;389;p40"/>
          <p:cNvSpPr/>
          <p:nvPr/>
        </p:nvSpPr>
        <p:spPr>
          <a:xfrm>
            <a:off x="3039625" y="2054850"/>
            <a:ext cx="1020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sensitive</a:t>
            </a:r>
            <a:endParaRPr>
              <a:solidFill>
                <a:srgbClr val="000032"/>
              </a:solidFill>
              <a:latin typeface="Signika"/>
              <a:ea typeface="Signika"/>
              <a:cs typeface="Signika"/>
              <a:sym typeface="Signika"/>
            </a:endParaRPr>
          </a:p>
        </p:txBody>
      </p:sp>
      <p:sp>
        <p:nvSpPr>
          <p:cNvPr id="390" name="Google Shape;390;p40"/>
          <p:cNvSpPr/>
          <p:nvPr/>
        </p:nvSpPr>
        <p:spPr>
          <a:xfrm>
            <a:off x="2457675" y="1057775"/>
            <a:ext cx="1020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threat</a:t>
            </a:r>
            <a:endParaRPr>
              <a:solidFill>
                <a:srgbClr val="000032"/>
              </a:solidFill>
              <a:latin typeface="Signika"/>
              <a:ea typeface="Signika"/>
              <a:cs typeface="Signika"/>
              <a:sym typeface="Signika"/>
            </a:endParaRPr>
          </a:p>
        </p:txBody>
      </p:sp>
      <p:sp>
        <p:nvSpPr>
          <p:cNvPr id="391" name="Google Shape;391;p40"/>
          <p:cNvSpPr/>
          <p:nvPr/>
        </p:nvSpPr>
        <p:spPr>
          <a:xfrm>
            <a:off x="5099200" y="1662700"/>
            <a:ext cx="9750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trusted</a:t>
            </a:r>
            <a:endParaRPr>
              <a:solidFill>
                <a:srgbClr val="000032"/>
              </a:solidFill>
              <a:latin typeface="Signika"/>
              <a:ea typeface="Signika"/>
              <a:cs typeface="Signika"/>
              <a:sym typeface="Signika"/>
            </a:endParaRPr>
          </a:p>
        </p:txBody>
      </p:sp>
      <p:sp>
        <p:nvSpPr>
          <p:cNvPr id="392" name="Google Shape;392;p40"/>
          <p:cNvSpPr/>
          <p:nvPr/>
        </p:nvSpPr>
        <p:spPr>
          <a:xfrm>
            <a:off x="2474675" y="2924000"/>
            <a:ext cx="1020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approve</a:t>
            </a:r>
            <a:endParaRPr>
              <a:solidFill>
                <a:srgbClr val="000032"/>
              </a:solidFill>
              <a:latin typeface="Signika"/>
              <a:ea typeface="Signika"/>
              <a:cs typeface="Signika"/>
              <a:sym typeface="Signika"/>
            </a:endParaRPr>
          </a:p>
        </p:txBody>
      </p:sp>
      <p:sp>
        <p:nvSpPr>
          <p:cNvPr id="393" name="Google Shape;393;p40"/>
          <p:cNvSpPr/>
          <p:nvPr/>
        </p:nvSpPr>
        <p:spPr>
          <a:xfrm>
            <a:off x="4873800" y="3287250"/>
            <a:ext cx="1020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measures</a:t>
            </a:r>
            <a:endParaRPr>
              <a:solidFill>
                <a:srgbClr val="000032"/>
              </a:solidFill>
              <a:latin typeface="Signika"/>
              <a:ea typeface="Signika"/>
              <a:cs typeface="Signika"/>
              <a:sym typeface="Signika"/>
            </a:endParaRPr>
          </a:p>
        </p:txBody>
      </p:sp>
      <p:sp>
        <p:nvSpPr>
          <p:cNvPr id="394" name="Google Shape;394;p40"/>
          <p:cNvSpPr/>
          <p:nvPr/>
        </p:nvSpPr>
        <p:spPr>
          <a:xfrm>
            <a:off x="3643500" y="3896525"/>
            <a:ext cx="1020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unique</a:t>
            </a:r>
            <a:endParaRPr>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0"/>
                                        </p:tgtEl>
                                        <p:attrNameLst>
                                          <p:attrName>style.visibility</p:attrName>
                                        </p:attrNameLst>
                                      </p:cBhvr>
                                      <p:to>
                                        <p:strVal val="visible"/>
                                      </p:to>
                                    </p:set>
                                    <p:animEffect filter="fade" transition="in">
                                      <p:cBhvr>
                                        <p:cTn dur="1000"/>
                                        <p:tgtEl>
                                          <p:spTgt spid="3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1"/>
                                        </p:tgtEl>
                                        <p:attrNameLst>
                                          <p:attrName>style.visibility</p:attrName>
                                        </p:attrNameLst>
                                      </p:cBhvr>
                                      <p:to>
                                        <p:strVal val="visible"/>
                                      </p:to>
                                    </p:set>
                                    <p:animEffect filter="fade" transition="in">
                                      <p:cBhvr>
                                        <p:cTn dur="1000"/>
                                        <p:tgtEl>
                                          <p:spTgt spid="3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9"/>
                                        </p:tgtEl>
                                        <p:attrNameLst>
                                          <p:attrName>style.visibility</p:attrName>
                                        </p:attrNameLst>
                                      </p:cBhvr>
                                      <p:to>
                                        <p:strVal val="visible"/>
                                      </p:to>
                                    </p:set>
                                    <p:animEffect filter="fade" transition="in">
                                      <p:cBhvr>
                                        <p:cTn dur="1000"/>
                                        <p:tgtEl>
                                          <p:spTgt spid="3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2"/>
                                        </p:tgtEl>
                                        <p:attrNameLst>
                                          <p:attrName>style.visibility</p:attrName>
                                        </p:attrNameLst>
                                      </p:cBhvr>
                                      <p:to>
                                        <p:strVal val="visible"/>
                                      </p:to>
                                    </p:set>
                                    <p:animEffect filter="fade" transition="in">
                                      <p:cBhvr>
                                        <p:cTn dur="1000"/>
                                        <p:tgtEl>
                                          <p:spTgt spid="3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3"/>
                                        </p:tgtEl>
                                        <p:attrNameLst>
                                          <p:attrName>style.visibility</p:attrName>
                                        </p:attrNameLst>
                                      </p:cBhvr>
                                      <p:to>
                                        <p:strVal val="visible"/>
                                      </p:to>
                                    </p:set>
                                    <p:animEffect filter="fade" transition="in">
                                      <p:cBhvr>
                                        <p:cTn dur="1000"/>
                                        <p:tgtEl>
                                          <p:spTgt spid="3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4"/>
                                        </p:tgtEl>
                                        <p:attrNameLst>
                                          <p:attrName>style.visibility</p:attrName>
                                        </p:attrNameLst>
                                      </p:cBhvr>
                                      <p:to>
                                        <p:strVal val="visible"/>
                                      </p:to>
                                    </p:set>
                                    <p:animEffect filter="fade" transition="in">
                                      <p:cBhvr>
                                        <p:cTn dur="1000"/>
                                        <p:tgtEl>
                                          <p:spTgt spid="3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98" name="Shape 398"/>
        <p:cNvGrpSpPr/>
        <p:nvPr/>
      </p:nvGrpSpPr>
      <p:grpSpPr>
        <a:xfrm>
          <a:off x="0" y="0"/>
          <a:ext cx="0" cy="0"/>
          <a:chOff x="0" y="0"/>
          <a:chExt cx="0" cy="0"/>
        </a:xfrm>
      </p:grpSpPr>
      <p:sp>
        <p:nvSpPr>
          <p:cNvPr id="399" name="Google Shape;399;p4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400" name="Google Shape;400;p41"/>
          <p:cNvSpPr txBox="1"/>
          <p:nvPr/>
        </p:nvSpPr>
        <p:spPr>
          <a:xfrm>
            <a:off x="222175" y="277200"/>
            <a:ext cx="8278500" cy="7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Create four sentences that should be in the onboarding memo at your workplace using the sentence beginnings below.</a:t>
            </a:r>
            <a:endParaRPr b="1" sz="1800">
              <a:solidFill>
                <a:srgbClr val="000032"/>
              </a:solidFill>
              <a:latin typeface="Signika"/>
              <a:ea typeface="Signika"/>
              <a:cs typeface="Signika"/>
              <a:sym typeface="Signika"/>
            </a:endParaRPr>
          </a:p>
        </p:txBody>
      </p:sp>
      <p:sp>
        <p:nvSpPr>
          <p:cNvPr id="401" name="Google Shape;401;p41"/>
          <p:cNvSpPr txBox="1"/>
          <p:nvPr/>
        </p:nvSpPr>
        <p:spPr>
          <a:xfrm>
            <a:off x="990000" y="1226150"/>
            <a:ext cx="7461000" cy="1665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rabicPeriod"/>
            </a:pPr>
            <a:r>
              <a:rPr lang="pl" sz="1600">
                <a:solidFill>
                  <a:schemeClr val="dk1"/>
                </a:solidFill>
                <a:latin typeface="Signika Light"/>
                <a:ea typeface="Signika Light"/>
                <a:cs typeface="Signika Light"/>
                <a:sym typeface="Signika Light"/>
              </a:rPr>
              <a:t>You are supposed to…</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chemeClr val="dk1"/>
                </a:solidFill>
                <a:latin typeface="Signika Light"/>
                <a:ea typeface="Signika Light"/>
                <a:cs typeface="Signika Light"/>
                <a:sym typeface="Signika Light"/>
              </a:rPr>
              <a:t>You aren’t supposed to…</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rabicPeriod"/>
            </a:pPr>
            <a:r>
              <a:rPr lang="pl" sz="1600">
                <a:solidFill>
                  <a:schemeClr val="dk1"/>
                </a:solidFill>
                <a:latin typeface="Signika Light"/>
                <a:ea typeface="Signika Light"/>
                <a:cs typeface="Signika Light"/>
                <a:sym typeface="Signika Light"/>
              </a:rPr>
              <a:t>You are required to…</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AutoNum type="arabicPeriod"/>
            </a:pPr>
            <a:r>
              <a:rPr lang="pl" sz="1600">
                <a:solidFill>
                  <a:schemeClr val="dk1"/>
                </a:solidFill>
                <a:latin typeface="Signika Light"/>
                <a:ea typeface="Signika Light"/>
                <a:cs typeface="Signika Light"/>
                <a:sym typeface="Signika Light"/>
              </a:rPr>
              <a:t>You aren’t required to…</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p42"/>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42"/>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408" name="Google Shape;408;p42"/>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409" name="Google Shape;409;p4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4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0"/>
          <p:cNvSpPr txBox="1"/>
          <p:nvPr/>
        </p:nvSpPr>
        <p:spPr>
          <a:xfrm>
            <a:off x="222175" y="277200"/>
            <a:ext cx="8250300" cy="46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Read the text and choose one of the words to complete the gaps.</a:t>
            </a:r>
            <a:endParaRPr b="1" sz="1800">
              <a:solidFill>
                <a:srgbClr val="000032"/>
              </a:solidFill>
              <a:latin typeface="Signika"/>
              <a:ea typeface="Signika"/>
              <a:cs typeface="Signika"/>
              <a:sym typeface="Signika"/>
            </a:endParaRPr>
          </a:p>
          <a:p>
            <a:pPr indent="0" lvl="0" marL="0" rtl="0" algn="l">
              <a:spcBef>
                <a:spcPts val="0"/>
              </a:spcBef>
              <a:spcAft>
                <a:spcPts val="0"/>
              </a:spcAft>
              <a:buNone/>
            </a:pPr>
            <a:r>
              <a:t/>
            </a:r>
            <a:endParaRPr b="1" sz="1800">
              <a:solidFill>
                <a:srgbClr val="000032"/>
              </a:solidFill>
              <a:latin typeface="Signika"/>
              <a:ea typeface="Signika"/>
              <a:cs typeface="Signika"/>
              <a:sym typeface="Signika"/>
            </a:endParaRPr>
          </a:p>
        </p:txBody>
      </p:sp>
      <p:sp>
        <p:nvSpPr>
          <p:cNvPr id="70" name="Google Shape;70;p1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71" name="Google Shape;71;p10"/>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rgbClr val="FFFFFF"/>
                </a:solidFill>
                <a:latin typeface="Signika"/>
                <a:ea typeface="Signika"/>
                <a:cs typeface="Signika"/>
                <a:sym typeface="Signika"/>
              </a:rPr>
              <a:t>part 1/2</a:t>
            </a:r>
            <a:endParaRPr>
              <a:solidFill>
                <a:srgbClr val="FFFFFF"/>
              </a:solidFill>
            </a:endParaRPr>
          </a:p>
        </p:txBody>
      </p:sp>
      <p:sp>
        <p:nvSpPr>
          <p:cNvPr id="72" name="Google Shape;72;p10"/>
          <p:cNvSpPr txBox="1"/>
          <p:nvPr/>
        </p:nvSpPr>
        <p:spPr>
          <a:xfrm>
            <a:off x="4452050" y="1694400"/>
            <a:ext cx="4266600" cy="1754700"/>
          </a:xfrm>
          <a:prstGeom prst="rect">
            <a:avLst/>
          </a:prstGeom>
          <a:noFill/>
          <a:ln>
            <a:noFill/>
          </a:ln>
        </p:spPr>
        <p:txBody>
          <a:bodyPr anchorCtr="0" anchor="t" bIns="91425" lIns="91425" spcFirstLastPara="1" rIns="91425" wrap="square" tIns="91425">
            <a:spAutoFit/>
          </a:bodyPr>
          <a:lstStyle/>
          <a:p>
            <a:pPr indent="-317500" lvl="0" marL="457200" rtl="0" algn="l">
              <a:lnSpc>
                <a:spcPct val="150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1. automation	2. verification	3. verifying</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1. one		2. digital		3. trusted</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1. activity		2. treat		3. threat</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1. approving	2. allowing		3. making</a:t>
            </a:r>
            <a:endParaRPr>
              <a:solidFill>
                <a:schemeClr val="dk1"/>
              </a:solidFill>
              <a:latin typeface="Signika Light"/>
              <a:ea typeface="Signika Light"/>
              <a:cs typeface="Signika Light"/>
              <a:sym typeface="Signika Light"/>
            </a:endParaRPr>
          </a:p>
        </p:txBody>
      </p:sp>
      <p:sp>
        <p:nvSpPr>
          <p:cNvPr id="73" name="Google Shape;73;p10"/>
          <p:cNvSpPr txBox="1"/>
          <p:nvPr/>
        </p:nvSpPr>
        <p:spPr>
          <a:xfrm>
            <a:off x="453150" y="1078650"/>
            <a:ext cx="3882000" cy="31143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pl">
                <a:solidFill>
                  <a:schemeClr val="dk1"/>
                </a:solidFill>
                <a:latin typeface="Signika Light"/>
                <a:ea typeface="Signika Light"/>
                <a:cs typeface="Signika Light"/>
                <a:sym typeface="Signika Light"/>
              </a:rPr>
              <a:t>Nowadays, online security means much more than just using passwords. An important improvement involves using two-step </a:t>
            </a:r>
            <a:r>
              <a:rPr b="1" lang="pl">
                <a:solidFill>
                  <a:schemeClr val="dk1"/>
                </a:solidFill>
                <a:latin typeface="Signika"/>
                <a:ea typeface="Signika"/>
                <a:cs typeface="Signika"/>
                <a:sym typeface="Signika"/>
              </a:rPr>
              <a:t>(A) </a:t>
            </a:r>
            <a:r>
              <a:rPr lang="pl">
                <a:solidFill>
                  <a:schemeClr val="dk1"/>
                </a:solidFill>
                <a:latin typeface="Signika Light"/>
                <a:ea typeface="Signika Light"/>
                <a:cs typeface="Signika Light"/>
                <a:sym typeface="Signika Light"/>
              </a:rPr>
              <a:t>… , where a user</a:t>
            </a:r>
            <a:r>
              <a:rPr lang="pl">
                <a:solidFill>
                  <a:schemeClr val="dk1"/>
                </a:solidFill>
                <a:latin typeface="Signika Light"/>
                <a:ea typeface="Signika Light"/>
                <a:cs typeface="Signika Light"/>
                <a:sym typeface="Signika Light"/>
              </a:rPr>
              <a:t> is required to</a:t>
            </a:r>
            <a:r>
              <a:rPr b="1" lang="pl">
                <a:solidFill>
                  <a:schemeClr val="dk1"/>
                </a:solidFill>
                <a:latin typeface="Signika"/>
                <a:ea typeface="Signika"/>
                <a:cs typeface="Signika"/>
                <a:sym typeface="Signika"/>
              </a:rPr>
              <a:t> </a:t>
            </a:r>
            <a:r>
              <a:rPr lang="pl">
                <a:solidFill>
                  <a:schemeClr val="dk1"/>
                </a:solidFill>
                <a:latin typeface="Signika Light"/>
                <a:ea typeface="Signika Light"/>
                <a:cs typeface="Signika Light"/>
                <a:sym typeface="Signika Light"/>
              </a:rPr>
              <a:t>enter a code sent to their </a:t>
            </a:r>
            <a:r>
              <a:rPr b="1" lang="pl">
                <a:solidFill>
                  <a:schemeClr val="dk1"/>
                </a:solidFill>
                <a:latin typeface="Signika"/>
                <a:ea typeface="Signika"/>
                <a:cs typeface="Signika"/>
                <a:sym typeface="Signika"/>
              </a:rPr>
              <a:t>(B) </a:t>
            </a:r>
            <a:r>
              <a:rPr lang="pl">
                <a:solidFill>
                  <a:schemeClr val="dk1"/>
                </a:solidFill>
                <a:latin typeface="Signika Light"/>
                <a:ea typeface="Signika Light"/>
                <a:cs typeface="Signika Light"/>
                <a:sym typeface="Signika Light"/>
              </a:rPr>
              <a:t>… device. By doing this, the user confirms they are performing the specific activity, protecting themselves against the </a:t>
            </a:r>
            <a:r>
              <a:rPr b="1" lang="pl">
                <a:solidFill>
                  <a:schemeClr val="dk1"/>
                </a:solidFill>
                <a:latin typeface="Signika"/>
                <a:ea typeface="Signika"/>
                <a:cs typeface="Signika"/>
                <a:sym typeface="Signika"/>
              </a:rPr>
              <a:t>(C) </a:t>
            </a:r>
            <a:r>
              <a:rPr lang="pl">
                <a:solidFill>
                  <a:schemeClr val="dk1"/>
                </a:solidFill>
                <a:latin typeface="Signika Light"/>
                <a:ea typeface="Signika Light"/>
                <a:cs typeface="Signika Light"/>
                <a:sym typeface="Signika Light"/>
              </a:rPr>
              <a:t>… of fraud.</a:t>
            </a:r>
            <a:endParaRPr>
              <a:solidFill>
                <a:schemeClr val="dk1"/>
              </a:solidFill>
              <a:latin typeface="Signika Light"/>
              <a:ea typeface="Signika Light"/>
              <a:cs typeface="Signika Light"/>
              <a:sym typeface="Signika Light"/>
            </a:endParaRPr>
          </a:p>
          <a:p>
            <a:pPr indent="0" lvl="0" marL="0" rtl="0" algn="l">
              <a:lnSpc>
                <a:spcPct val="150000"/>
              </a:lnSpc>
              <a:spcBef>
                <a:spcPts val="1000"/>
              </a:spcBef>
              <a:spcAft>
                <a:spcPts val="0"/>
              </a:spcAft>
              <a:buNone/>
            </a:pPr>
            <a:r>
              <a:rPr lang="pl">
                <a:solidFill>
                  <a:schemeClr val="dk1"/>
                </a:solidFill>
                <a:latin typeface="Signika Light"/>
                <a:ea typeface="Signika Light"/>
                <a:cs typeface="Signika Light"/>
                <a:sym typeface="Signika Light"/>
              </a:rPr>
              <a:t>When choosing two-step verification, think about biometrics for </a:t>
            </a:r>
            <a:r>
              <a:rPr b="1" lang="pl">
                <a:solidFill>
                  <a:schemeClr val="dk1"/>
                </a:solidFill>
                <a:latin typeface="Signika"/>
                <a:ea typeface="Signika"/>
                <a:cs typeface="Signika"/>
                <a:sym typeface="Signika"/>
              </a:rPr>
              <a:t>(D)</a:t>
            </a:r>
            <a:r>
              <a:rPr lang="pl">
                <a:solidFill>
                  <a:schemeClr val="dk1"/>
                </a:solidFill>
                <a:latin typeface="Signika Light"/>
                <a:ea typeface="Signika Light"/>
                <a:cs typeface="Signika Light"/>
                <a:sym typeface="Signika Light"/>
              </a:rPr>
              <a:t>  … certain important actions. </a:t>
            </a:r>
            <a:endParaRPr>
              <a:solidFill>
                <a:schemeClr val="dk1"/>
              </a:solidFill>
              <a:latin typeface="Signika Light"/>
              <a:ea typeface="Signika Light"/>
              <a:cs typeface="Signika Light"/>
              <a:sym typeface="Signika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1"/>
          <p:cNvSpPr txBox="1"/>
          <p:nvPr/>
        </p:nvSpPr>
        <p:spPr>
          <a:xfrm>
            <a:off x="222175" y="277200"/>
            <a:ext cx="8250300" cy="46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Read the text and choose one of the words to complete the gaps.</a:t>
            </a:r>
            <a:endParaRPr b="1" sz="1800">
              <a:solidFill>
                <a:srgbClr val="000032"/>
              </a:solidFill>
              <a:latin typeface="Signika"/>
              <a:ea typeface="Signika"/>
              <a:cs typeface="Signika"/>
              <a:sym typeface="Signika"/>
            </a:endParaRPr>
          </a:p>
          <a:p>
            <a:pPr indent="0" lvl="0" marL="0" rtl="0" algn="l">
              <a:spcBef>
                <a:spcPts val="0"/>
              </a:spcBef>
              <a:spcAft>
                <a:spcPts val="0"/>
              </a:spcAft>
              <a:buNone/>
            </a:pPr>
            <a:r>
              <a:t/>
            </a:r>
            <a:endParaRPr b="1" sz="1800">
              <a:solidFill>
                <a:srgbClr val="000032"/>
              </a:solidFill>
              <a:latin typeface="Signika"/>
              <a:ea typeface="Signika"/>
              <a:cs typeface="Signika"/>
              <a:sym typeface="Signika"/>
            </a:endParaRPr>
          </a:p>
        </p:txBody>
      </p:sp>
      <p:sp>
        <p:nvSpPr>
          <p:cNvPr id="79" name="Google Shape;79;p1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80" name="Google Shape;80;p11"/>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rgbClr val="FFFFFF"/>
                </a:solidFill>
                <a:latin typeface="Signika"/>
                <a:ea typeface="Signika"/>
                <a:cs typeface="Signika"/>
                <a:sym typeface="Signika"/>
              </a:rPr>
              <a:t>part 2/2</a:t>
            </a:r>
            <a:endParaRPr>
              <a:solidFill>
                <a:srgbClr val="FFFFFF"/>
              </a:solidFill>
            </a:endParaRPr>
          </a:p>
        </p:txBody>
      </p:sp>
      <p:sp>
        <p:nvSpPr>
          <p:cNvPr id="81" name="Google Shape;81;p11"/>
          <p:cNvSpPr txBox="1"/>
          <p:nvPr/>
        </p:nvSpPr>
        <p:spPr>
          <a:xfrm>
            <a:off x="453600" y="1080000"/>
            <a:ext cx="3882000" cy="31143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pl">
                <a:solidFill>
                  <a:schemeClr val="dk1"/>
                </a:solidFill>
                <a:latin typeface="Signika Light"/>
                <a:ea typeface="Signika Light"/>
                <a:cs typeface="Signika Light"/>
                <a:sym typeface="Signika Light"/>
              </a:rPr>
              <a:t>Using biometrics, which means confirming your identity with </a:t>
            </a:r>
            <a:r>
              <a:rPr b="1" lang="pl">
                <a:solidFill>
                  <a:schemeClr val="dk1"/>
                </a:solidFill>
                <a:latin typeface="Signika"/>
                <a:ea typeface="Signika"/>
                <a:cs typeface="Signika"/>
                <a:sym typeface="Signika"/>
              </a:rPr>
              <a:t>(E) </a:t>
            </a:r>
            <a:r>
              <a:rPr lang="pl">
                <a:solidFill>
                  <a:schemeClr val="dk1"/>
                </a:solidFill>
                <a:latin typeface="Signika Light"/>
                <a:ea typeface="Signika Light"/>
                <a:cs typeface="Signika Light"/>
                <a:sym typeface="Signika Light"/>
              </a:rPr>
              <a:t>… traits like fingerprints or face, is one of the most secure </a:t>
            </a:r>
            <a:r>
              <a:rPr b="1" lang="pl">
                <a:solidFill>
                  <a:schemeClr val="dk1"/>
                </a:solidFill>
                <a:latin typeface="Signika"/>
                <a:ea typeface="Signika"/>
                <a:cs typeface="Signika"/>
                <a:sym typeface="Signika"/>
              </a:rPr>
              <a:t>(F)</a:t>
            </a:r>
            <a:r>
              <a:rPr lang="pl">
                <a:solidFill>
                  <a:schemeClr val="dk1"/>
                </a:solidFill>
                <a:latin typeface="Signika Light"/>
                <a:ea typeface="Signika Light"/>
                <a:cs typeface="Signika Light"/>
                <a:sym typeface="Signika Light"/>
              </a:rPr>
              <a:t> … available so far.</a:t>
            </a:r>
            <a:endParaRPr>
              <a:solidFill>
                <a:schemeClr val="dk1"/>
              </a:solidFill>
              <a:latin typeface="Signika Light"/>
              <a:ea typeface="Signika Light"/>
              <a:cs typeface="Signika Light"/>
              <a:sym typeface="Signika Light"/>
            </a:endParaRPr>
          </a:p>
          <a:p>
            <a:pPr indent="0" lvl="0" marL="0" rtl="0" algn="l">
              <a:lnSpc>
                <a:spcPct val="150000"/>
              </a:lnSpc>
              <a:spcBef>
                <a:spcPts val="1000"/>
              </a:spcBef>
              <a:spcAft>
                <a:spcPts val="0"/>
              </a:spcAft>
              <a:buNone/>
            </a:pPr>
            <a:r>
              <a:rPr lang="pl">
                <a:solidFill>
                  <a:schemeClr val="dk1"/>
                </a:solidFill>
                <a:latin typeface="Signika Light"/>
                <a:ea typeface="Signika Light"/>
                <a:cs typeface="Signika Light"/>
                <a:sym typeface="Signika Light"/>
              </a:rPr>
              <a:t>There are additional strategies for online protection. Be aware of the importance of not sharing </a:t>
            </a:r>
            <a:r>
              <a:rPr b="1" lang="pl">
                <a:solidFill>
                  <a:schemeClr val="dk1"/>
                </a:solidFill>
                <a:latin typeface="Signika"/>
                <a:ea typeface="Signika"/>
                <a:cs typeface="Signika"/>
                <a:sym typeface="Signika"/>
              </a:rPr>
              <a:t>(G)</a:t>
            </a:r>
            <a:r>
              <a:rPr lang="pl">
                <a:solidFill>
                  <a:schemeClr val="dk1"/>
                </a:solidFill>
                <a:latin typeface="Signika Light"/>
                <a:ea typeface="Signika Light"/>
                <a:cs typeface="Signika Light"/>
                <a:sym typeface="Signika Light"/>
              </a:rPr>
              <a:t> … information with strangers. For example, you</a:t>
            </a:r>
            <a:r>
              <a:rPr lang="pl">
                <a:solidFill>
                  <a:schemeClr val="dk1"/>
                </a:solidFill>
                <a:latin typeface="Signika Light"/>
                <a:ea typeface="Signika Light"/>
                <a:cs typeface="Signika Light"/>
                <a:sym typeface="Signika Light"/>
              </a:rPr>
              <a:t> are only supposed to </a:t>
            </a:r>
            <a:r>
              <a:rPr lang="pl">
                <a:solidFill>
                  <a:schemeClr val="dk1"/>
                </a:solidFill>
                <a:latin typeface="Signika Light"/>
                <a:ea typeface="Signika Light"/>
                <a:cs typeface="Signika Light"/>
                <a:sym typeface="Signika Light"/>
              </a:rPr>
              <a:t>share details like bank card numbers when you know for </a:t>
            </a:r>
            <a:r>
              <a:rPr b="1" lang="pl">
                <a:solidFill>
                  <a:schemeClr val="dk1"/>
                </a:solidFill>
                <a:latin typeface="Signika"/>
                <a:ea typeface="Signika"/>
                <a:cs typeface="Signika"/>
                <a:sym typeface="Signika"/>
              </a:rPr>
              <a:t>(H) </a:t>
            </a:r>
            <a:r>
              <a:rPr lang="pl">
                <a:solidFill>
                  <a:schemeClr val="dk1"/>
                </a:solidFill>
                <a:latin typeface="Signika Light"/>
                <a:ea typeface="Signika Light"/>
                <a:cs typeface="Signika Light"/>
                <a:sym typeface="Signika Light"/>
              </a:rPr>
              <a:t>…  who you are talking to.</a:t>
            </a:r>
            <a:endParaRPr>
              <a:solidFill>
                <a:schemeClr val="dk1"/>
              </a:solidFill>
              <a:latin typeface="Signika Light"/>
              <a:ea typeface="Signika Light"/>
              <a:cs typeface="Signika Light"/>
              <a:sym typeface="Signika Light"/>
            </a:endParaRPr>
          </a:p>
        </p:txBody>
      </p:sp>
      <p:sp>
        <p:nvSpPr>
          <p:cNvPr id="82" name="Google Shape;82;p11"/>
          <p:cNvSpPr txBox="1"/>
          <p:nvPr/>
        </p:nvSpPr>
        <p:spPr>
          <a:xfrm>
            <a:off x="4453200" y="1695600"/>
            <a:ext cx="4266600" cy="1754700"/>
          </a:xfrm>
          <a:prstGeom prst="rect">
            <a:avLst/>
          </a:prstGeom>
          <a:noFill/>
          <a:ln>
            <a:noFill/>
          </a:ln>
        </p:spPr>
        <p:txBody>
          <a:bodyPr anchorCtr="0" anchor="t" bIns="91425" lIns="91425" spcFirstLastPara="1" rIns="91425" wrap="square" tIns="91425">
            <a:spAutoFit/>
          </a:bodyPr>
          <a:lstStyle/>
          <a:p>
            <a:pPr indent="-317500" lvl="0" marL="457200" rtl="0" algn="l">
              <a:lnSpc>
                <a:spcPct val="150000"/>
              </a:lnSpc>
              <a:spcBef>
                <a:spcPts val="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1. original		2. body		3. unique</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1. activities		2. measures		3. means</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1. sensitive		2. secretive		3. sensible</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100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1. example		2. granted		3. sure</a:t>
            </a:r>
            <a:endParaRPr>
              <a:solidFill>
                <a:schemeClr val="dk1"/>
              </a:solidFill>
              <a:latin typeface="Signika Light"/>
              <a:ea typeface="Signika Light"/>
              <a:cs typeface="Signika Light"/>
              <a:sym typeface="Signika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2"/>
          <p:cNvSpPr/>
          <p:nvPr/>
        </p:nvSpPr>
        <p:spPr>
          <a:xfrm>
            <a:off x="5182725" y="3113625"/>
            <a:ext cx="7542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88" name="Google Shape;88;p12"/>
          <p:cNvSpPr/>
          <p:nvPr/>
        </p:nvSpPr>
        <p:spPr>
          <a:xfrm>
            <a:off x="6544200" y="1775175"/>
            <a:ext cx="8646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89" name="Google Shape;89;p12"/>
          <p:cNvSpPr/>
          <p:nvPr/>
        </p:nvSpPr>
        <p:spPr>
          <a:xfrm>
            <a:off x="7911525" y="2239825"/>
            <a:ext cx="5676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90" name="Google Shape;90;p12"/>
          <p:cNvSpPr/>
          <p:nvPr/>
        </p:nvSpPr>
        <p:spPr>
          <a:xfrm>
            <a:off x="7912473" y="2672475"/>
            <a:ext cx="4827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91" name="Google Shape;91;p12"/>
          <p:cNvSpPr txBox="1"/>
          <p:nvPr/>
        </p:nvSpPr>
        <p:spPr>
          <a:xfrm>
            <a:off x="222175" y="277200"/>
            <a:ext cx="8250300" cy="46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a:p>
            <a:pPr indent="0" lvl="0" marL="0" rtl="0" algn="l">
              <a:spcBef>
                <a:spcPts val="0"/>
              </a:spcBef>
              <a:spcAft>
                <a:spcPts val="0"/>
              </a:spcAft>
              <a:buNone/>
            </a:pPr>
            <a:r>
              <a:t/>
            </a:r>
            <a:endParaRPr b="1" sz="1800">
              <a:solidFill>
                <a:srgbClr val="000032"/>
              </a:solidFill>
              <a:latin typeface="Signika"/>
              <a:ea typeface="Signika"/>
              <a:cs typeface="Signika"/>
              <a:sym typeface="Signika"/>
            </a:endParaRPr>
          </a:p>
        </p:txBody>
      </p:sp>
      <p:sp>
        <p:nvSpPr>
          <p:cNvPr id="92" name="Google Shape;92;p1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93" name="Google Shape;93;p12"/>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rgbClr val="FFFFFF"/>
                </a:solidFill>
                <a:latin typeface="Signika"/>
                <a:ea typeface="Signika"/>
                <a:cs typeface="Signika"/>
                <a:sym typeface="Signika"/>
              </a:rPr>
              <a:t>part 1/2</a:t>
            </a:r>
            <a:endParaRPr>
              <a:solidFill>
                <a:srgbClr val="FFFFFF"/>
              </a:solidFill>
            </a:endParaRPr>
          </a:p>
        </p:txBody>
      </p:sp>
      <p:sp>
        <p:nvSpPr>
          <p:cNvPr id="94" name="Google Shape;94;p12"/>
          <p:cNvSpPr txBox="1"/>
          <p:nvPr/>
        </p:nvSpPr>
        <p:spPr>
          <a:xfrm>
            <a:off x="4452050" y="1694400"/>
            <a:ext cx="4266600" cy="1754700"/>
          </a:xfrm>
          <a:prstGeom prst="rect">
            <a:avLst/>
          </a:prstGeom>
          <a:noFill/>
          <a:ln>
            <a:noFill/>
          </a:ln>
        </p:spPr>
        <p:txBody>
          <a:bodyPr anchorCtr="0" anchor="t" bIns="91425" lIns="91425" spcFirstLastPara="1" rIns="91425" wrap="square" tIns="91425">
            <a:spAutoFit/>
          </a:bodyPr>
          <a:lstStyle/>
          <a:p>
            <a:pPr indent="-317500" lvl="0" marL="457200" rtl="0" algn="l">
              <a:lnSpc>
                <a:spcPct val="150000"/>
              </a:lnSpc>
              <a:spcBef>
                <a:spcPts val="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1. automation	2. verification	3. verifying</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1. one		2. digital		3. trusted</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1. activity		2. treat		3. threat</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1. approving	2. allowing		3. making</a:t>
            </a:r>
            <a:endParaRPr>
              <a:solidFill>
                <a:schemeClr val="dk1"/>
              </a:solidFill>
              <a:latin typeface="Signika Light"/>
              <a:ea typeface="Signika Light"/>
              <a:cs typeface="Signika Light"/>
              <a:sym typeface="Signika Light"/>
            </a:endParaRPr>
          </a:p>
        </p:txBody>
      </p:sp>
      <p:sp>
        <p:nvSpPr>
          <p:cNvPr id="95" name="Google Shape;95;p12"/>
          <p:cNvSpPr txBox="1"/>
          <p:nvPr/>
        </p:nvSpPr>
        <p:spPr>
          <a:xfrm>
            <a:off x="453150" y="1078650"/>
            <a:ext cx="3882000" cy="31143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pl">
                <a:solidFill>
                  <a:schemeClr val="dk1"/>
                </a:solidFill>
                <a:latin typeface="Signika Light"/>
                <a:ea typeface="Signika Light"/>
                <a:cs typeface="Signika Light"/>
                <a:sym typeface="Signika Light"/>
              </a:rPr>
              <a:t>Nowadays, online security means much more than just using passwords. An important improvement involves using two-step </a:t>
            </a:r>
            <a:r>
              <a:rPr b="1" lang="pl">
                <a:solidFill>
                  <a:schemeClr val="dk1"/>
                </a:solidFill>
                <a:latin typeface="Signika"/>
                <a:ea typeface="Signika"/>
                <a:cs typeface="Signika"/>
                <a:sym typeface="Signika"/>
              </a:rPr>
              <a:t>(A) </a:t>
            </a:r>
            <a:r>
              <a:rPr lang="pl">
                <a:solidFill>
                  <a:schemeClr val="dk1"/>
                </a:solidFill>
                <a:latin typeface="Signika Light"/>
                <a:ea typeface="Signika Light"/>
                <a:cs typeface="Signika Light"/>
                <a:sym typeface="Signika Light"/>
              </a:rPr>
              <a:t>… , where a user</a:t>
            </a:r>
            <a:r>
              <a:rPr b="1" lang="pl">
                <a:solidFill>
                  <a:schemeClr val="dk1"/>
                </a:solidFill>
                <a:latin typeface="Signika"/>
                <a:ea typeface="Signika"/>
                <a:cs typeface="Signika"/>
                <a:sym typeface="Signika"/>
              </a:rPr>
              <a:t> </a:t>
            </a:r>
            <a:r>
              <a:rPr lang="pl">
                <a:solidFill>
                  <a:schemeClr val="dk1"/>
                </a:solidFill>
                <a:latin typeface="Signika Light"/>
                <a:ea typeface="Signika Light"/>
                <a:cs typeface="Signika Light"/>
                <a:sym typeface="Signika Light"/>
              </a:rPr>
              <a:t>is required to</a:t>
            </a:r>
            <a:r>
              <a:rPr b="1" lang="pl">
                <a:solidFill>
                  <a:schemeClr val="dk1"/>
                </a:solidFill>
                <a:latin typeface="Signika"/>
                <a:ea typeface="Signika"/>
                <a:cs typeface="Signika"/>
                <a:sym typeface="Signika"/>
              </a:rPr>
              <a:t> </a:t>
            </a:r>
            <a:r>
              <a:rPr lang="pl">
                <a:solidFill>
                  <a:schemeClr val="dk1"/>
                </a:solidFill>
                <a:latin typeface="Signika Light"/>
                <a:ea typeface="Signika Light"/>
                <a:cs typeface="Signika Light"/>
                <a:sym typeface="Signika Light"/>
              </a:rPr>
              <a:t>enter a code sent to their </a:t>
            </a:r>
            <a:r>
              <a:rPr b="1" lang="pl">
                <a:solidFill>
                  <a:schemeClr val="dk1"/>
                </a:solidFill>
                <a:latin typeface="Signika"/>
                <a:ea typeface="Signika"/>
                <a:cs typeface="Signika"/>
                <a:sym typeface="Signika"/>
              </a:rPr>
              <a:t>(B) </a:t>
            </a:r>
            <a:r>
              <a:rPr lang="pl">
                <a:solidFill>
                  <a:schemeClr val="dk1"/>
                </a:solidFill>
                <a:latin typeface="Signika Light"/>
                <a:ea typeface="Signika Light"/>
                <a:cs typeface="Signika Light"/>
                <a:sym typeface="Signika Light"/>
              </a:rPr>
              <a:t>… device. By doing this, the user confirms they are performing the specific activity, protecting themselves against the </a:t>
            </a:r>
            <a:r>
              <a:rPr b="1" lang="pl">
                <a:solidFill>
                  <a:schemeClr val="dk1"/>
                </a:solidFill>
                <a:latin typeface="Signika"/>
                <a:ea typeface="Signika"/>
                <a:cs typeface="Signika"/>
                <a:sym typeface="Signika"/>
              </a:rPr>
              <a:t>(C) </a:t>
            </a:r>
            <a:r>
              <a:rPr lang="pl">
                <a:solidFill>
                  <a:schemeClr val="dk1"/>
                </a:solidFill>
                <a:latin typeface="Signika Light"/>
                <a:ea typeface="Signika Light"/>
                <a:cs typeface="Signika Light"/>
                <a:sym typeface="Signika Light"/>
              </a:rPr>
              <a:t>… of fraud.</a:t>
            </a:r>
            <a:endParaRPr>
              <a:solidFill>
                <a:schemeClr val="dk1"/>
              </a:solidFill>
              <a:latin typeface="Signika Light"/>
              <a:ea typeface="Signika Light"/>
              <a:cs typeface="Signika Light"/>
              <a:sym typeface="Signika Light"/>
            </a:endParaRPr>
          </a:p>
          <a:p>
            <a:pPr indent="0" lvl="0" marL="0" rtl="0" algn="l">
              <a:lnSpc>
                <a:spcPct val="150000"/>
              </a:lnSpc>
              <a:spcBef>
                <a:spcPts val="1000"/>
              </a:spcBef>
              <a:spcAft>
                <a:spcPts val="0"/>
              </a:spcAft>
              <a:buNone/>
            </a:pPr>
            <a:r>
              <a:rPr lang="pl">
                <a:solidFill>
                  <a:schemeClr val="dk1"/>
                </a:solidFill>
                <a:latin typeface="Signika Light"/>
                <a:ea typeface="Signika Light"/>
                <a:cs typeface="Signika Light"/>
                <a:sym typeface="Signika Light"/>
              </a:rPr>
              <a:t>When choosing two-step verification, think about biometrics for </a:t>
            </a:r>
            <a:r>
              <a:rPr b="1" lang="pl">
                <a:solidFill>
                  <a:schemeClr val="dk1"/>
                </a:solidFill>
                <a:latin typeface="Signika"/>
                <a:ea typeface="Signika"/>
                <a:cs typeface="Signika"/>
                <a:sym typeface="Signika"/>
              </a:rPr>
              <a:t>(D)</a:t>
            </a:r>
            <a:r>
              <a:rPr lang="pl">
                <a:solidFill>
                  <a:schemeClr val="dk1"/>
                </a:solidFill>
                <a:latin typeface="Signika Light"/>
                <a:ea typeface="Signika Light"/>
                <a:cs typeface="Signika Light"/>
                <a:sym typeface="Signika Light"/>
              </a:rPr>
              <a:t>  … certain important actions. </a:t>
            </a:r>
            <a:endParaRPr>
              <a:solidFill>
                <a:schemeClr val="dk1"/>
              </a:solidFill>
              <a:latin typeface="Signika Light"/>
              <a:ea typeface="Signika Light"/>
              <a:cs typeface="Signika Light"/>
              <a:sym typeface="Signika Light"/>
            </a:endParaRPr>
          </a:p>
        </p:txBody>
      </p:sp>
      <p:cxnSp>
        <p:nvCxnSpPr>
          <p:cNvPr id="96" name="Google Shape;96;p12"/>
          <p:cNvCxnSpPr/>
          <p:nvPr/>
        </p:nvCxnSpPr>
        <p:spPr>
          <a:xfrm>
            <a:off x="5158550" y="1910375"/>
            <a:ext cx="897300" cy="0"/>
          </a:xfrm>
          <a:prstGeom prst="straightConnector1">
            <a:avLst/>
          </a:prstGeom>
          <a:noFill/>
          <a:ln cap="flat" cmpd="sng" w="28575">
            <a:solidFill>
              <a:srgbClr val="FF5C5C"/>
            </a:solidFill>
            <a:prstDash val="solid"/>
            <a:round/>
            <a:headEnd len="med" w="med" type="none"/>
            <a:tailEnd len="med" w="med" type="none"/>
          </a:ln>
        </p:spPr>
      </p:cxnSp>
      <p:cxnSp>
        <p:nvCxnSpPr>
          <p:cNvPr id="97" name="Google Shape;97;p12"/>
          <p:cNvCxnSpPr/>
          <p:nvPr/>
        </p:nvCxnSpPr>
        <p:spPr>
          <a:xfrm>
            <a:off x="7908600" y="1910375"/>
            <a:ext cx="685500" cy="0"/>
          </a:xfrm>
          <a:prstGeom prst="straightConnector1">
            <a:avLst/>
          </a:prstGeom>
          <a:noFill/>
          <a:ln cap="flat" cmpd="sng" w="28575">
            <a:solidFill>
              <a:srgbClr val="FF5C5C"/>
            </a:solidFill>
            <a:prstDash val="solid"/>
            <a:round/>
            <a:headEnd len="med" w="med" type="none"/>
            <a:tailEnd len="med" w="med" type="none"/>
          </a:ln>
        </p:spPr>
      </p:cxnSp>
      <p:cxnSp>
        <p:nvCxnSpPr>
          <p:cNvPr id="98" name="Google Shape;98;p12"/>
          <p:cNvCxnSpPr/>
          <p:nvPr/>
        </p:nvCxnSpPr>
        <p:spPr>
          <a:xfrm>
            <a:off x="6544188" y="2807000"/>
            <a:ext cx="380100" cy="0"/>
          </a:xfrm>
          <a:prstGeom prst="straightConnector1">
            <a:avLst/>
          </a:prstGeom>
          <a:noFill/>
          <a:ln cap="flat" cmpd="sng" w="28575">
            <a:solidFill>
              <a:srgbClr val="FF5C5C"/>
            </a:solidFill>
            <a:prstDash val="solid"/>
            <a:round/>
            <a:headEnd len="med" w="med" type="none"/>
            <a:tailEnd len="med" w="med" type="none"/>
          </a:ln>
        </p:spPr>
      </p:cxnSp>
      <p:cxnSp>
        <p:nvCxnSpPr>
          <p:cNvPr id="99" name="Google Shape;99;p12"/>
          <p:cNvCxnSpPr/>
          <p:nvPr/>
        </p:nvCxnSpPr>
        <p:spPr>
          <a:xfrm>
            <a:off x="5158538" y="2807000"/>
            <a:ext cx="574200" cy="0"/>
          </a:xfrm>
          <a:prstGeom prst="straightConnector1">
            <a:avLst/>
          </a:prstGeom>
          <a:noFill/>
          <a:ln cap="flat" cmpd="sng" w="28575">
            <a:solidFill>
              <a:srgbClr val="FF5C5C"/>
            </a:solidFill>
            <a:prstDash val="solid"/>
            <a:round/>
            <a:headEnd len="med" w="med" type="none"/>
            <a:tailEnd len="med" w="med" type="none"/>
          </a:ln>
        </p:spPr>
      </p:cxnSp>
      <p:cxnSp>
        <p:nvCxnSpPr>
          <p:cNvPr id="100" name="Google Shape;100;p12"/>
          <p:cNvCxnSpPr/>
          <p:nvPr/>
        </p:nvCxnSpPr>
        <p:spPr>
          <a:xfrm>
            <a:off x="6544800" y="3254650"/>
            <a:ext cx="643200" cy="0"/>
          </a:xfrm>
          <a:prstGeom prst="straightConnector1">
            <a:avLst/>
          </a:prstGeom>
          <a:noFill/>
          <a:ln cap="flat" cmpd="sng" w="28575">
            <a:solidFill>
              <a:srgbClr val="FF5C5C"/>
            </a:solidFill>
            <a:prstDash val="solid"/>
            <a:round/>
            <a:headEnd len="med" w="med" type="none"/>
            <a:tailEnd len="med" w="med" type="none"/>
          </a:ln>
        </p:spPr>
      </p:cxnSp>
      <p:cxnSp>
        <p:nvCxnSpPr>
          <p:cNvPr id="101" name="Google Shape;101;p12"/>
          <p:cNvCxnSpPr/>
          <p:nvPr/>
        </p:nvCxnSpPr>
        <p:spPr>
          <a:xfrm>
            <a:off x="7909575" y="3254975"/>
            <a:ext cx="571500" cy="0"/>
          </a:xfrm>
          <a:prstGeom prst="straightConnector1">
            <a:avLst/>
          </a:prstGeom>
          <a:noFill/>
          <a:ln cap="flat" cmpd="sng" w="28575">
            <a:solidFill>
              <a:srgbClr val="FF5C5C"/>
            </a:solidFill>
            <a:prstDash val="solid"/>
            <a:round/>
            <a:headEnd len="med" w="med" type="none"/>
            <a:tailEnd len="med" w="med" type="none"/>
          </a:ln>
        </p:spPr>
      </p:cxnSp>
      <p:cxnSp>
        <p:nvCxnSpPr>
          <p:cNvPr id="102" name="Google Shape;102;p12"/>
          <p:cNvCxnSpPr/>
          <p:nvPr/>
        </p:nvCxnSpPr>
        <p:spPr>
          <a:xfrm>
            <a:off x="6533113" y="2358675"/>
            <a:ext cx="507600" cy="0"/>
          </a:xfrm>
          <a:prstGeom prst="straightConnector1">
            <a:avLst/>
          </a:prstGeom>
          <a:noFill/>
          <a:ln cap="flat" cmpd="sng" w="28575">
            <a:solidFill>
              <a:srgbClr val="FF5C5C"/>
            </a:solidFill>
            <a:prstDash val="solid"/>
            <a:round/>
            <a:headEnd len="med" w="med" type="none"/>
            <a:tailEnd len="med" w="med" type="none"/>
          </a:ln>
        </p:spPr>
      </p:cxnSp>
      <p:cxnSp>
        <p:nvCxnSpPr>
          <p:cNvPr id="103" name="Google Shape;103;p12"/>
          <p:cNvCxnSpPr/>
          <p:nvPr/>
        </p:nvCxnSpPr>
        <p:spPr>
          <a:xfrm>
            <a:off x="5154963" y="2358675"/>
            <a:ext cx="310500" cy="0"/>
          </a:xfrm>
          <a:prstGeom prst="straightConnector1">
            <a:avLst/>
          </a:prstGeom>
          <a:noFill/>
          <a:ln cap="flat" cmpd="sng" w="28575">
            <a:solidFill>
              <a:srgbClr val="FF5C5C"/>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1000"/>
                                        <p:tgtEl>
                                          <p:spTgt spid="88"/>
                                        </p:tgtEl>
                                      </p:cBhvr>
                                    </p:animEffect>
                                  </p:childTnLst>
                                </p:cTn>
                              </p:par>
                              <p:par>
                                <p:cTn fill="hold" nodeType="withEffect" presetClass="entr" presetID="10" presetSubtype="0">
                                  <p:stCondLst>
                                    <p:cond delay="0"/>
                                  </p:stCondLst>
                                  <p:childTnLst>
                                    <p:set>
                                      <p:cBhvr>
                                        <p:cTn dur="1" fill="hold">
                                          <p:stCondLst>
                                            <p:cond delay="0"/>
                                          </p:stCondLst>
                                        </p:cTn>
                                        <p:tgtEl>
                                          <p:spTgt spid="96"/>
                                        </p:tgtEl>
                                        <p:attrNameLst>
                                          <p:attrName>style.visibility</p:attrName>
                                        </p:attrNameLst>
                                      </p:cBhvr>
                                      <p:to>
                                        <p:strVal val="visible"/>
                                      </p:to>
                                    </p:set>
                                    <p:animEffect filter="fade" transition="in">
                                      <p:cBhvr>
                                        <p:cTn dur="1000"/>
                                        <p:tgtEl>
                                          <p:spTgt spid="96"/>
                                        </p:tgtEl>
                                      </p:cBhvr>
                                    </p:animEffect>
                                  </p:childTnLst>
                                </p:cTn>
                              </p:par>
                              <p:par>
                                <p:cTn fill="hold" nodeType="with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1000"/>
                                        <p:tgtEl>
                                          <p:spTgt spid="9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
                                        </p:tgtEl>
                                        <p:attrNameLst>
                                          <p:attrName>style.visibility</p:attrName>
                                        </p:attrNameLst>
                                      </p:cBhvr>
                                      <p:to>
                                        <p:strVal val="visible"/>
                                      </p:to>
                                    </p:set>
                                    <p:animEffect filter="fade" transition="in">
                                      <p:cBhvr>
                                        <p:cTn dur="1000"/>
                                        <p:tgtEl>
                                          <p:spTgt spid="102"/>
                                        </p:tgtEl>
                                      </p:cBhvr>
                                    </p:animEffect>
                                  </p:childTnLst>
                                </p:cTn>
                              </p:par>
                              <p:par>
                                <p:cTn fill="hold" nodeType="withEffect" presetClass="entr" presetID="10" presetSubtype="0">
                                  <p:stCondLst>
                                    <p:cond delay="0"/>
                                  </p:stCondLst>
                                  <p:childTnLst>
                                    <p:set>
                                      <p:cBhvr>
                                        <p:cTn dur="1" fill="hold">
                                          <p:stCondLst>
                                            <p:cond delay="0"/>
                                          </p:stCondLst>
                                        </p:cTn>
                                        <p:tgtEl>
                                          <p:spTgt spid="103"/>
                                        </p:tgtEl>
                                        <p:attrNameLst>
                                          <p:attrName>style.visibility</p:attrName>
                                        </p:attrNameLst>
                                      </p:cBhvr>
                                      <p:to>
                                        <p:strVal val="visible"/>
                                      </p:to>
                                    </p:set>
                                    <p:animEffect filter="fade" transition="in">
                                      <p:cBhvr>
                                        <p:cTn dur="1000"/>
                                        <p:tgtEl>
                                          <p:spTgt spid="103"/>
                                        </p:tgtEl>
                                      </p:cBhvr>
                                    </p:animEffect>
                                  </p:childTnLst>
                                </p:cTn>
                              </p:par>
                              <p:par>
                                <p:cTn fill="hold" nodeType="withEffect" presetClass="entr" presetID="10" presetSubtype="0">
                                  <p:stCondLst>
                                    <p:cond delay="0"/>
                                  </p:stCondLst>
                                  <p:childTnLst>
                                    <p:set>
                                      <p:cBhvr>
                                        <p:cTn dur="1" fill="hold">
                                          <p:stCondLst>
                                            <p:cond delay="0"/>
                                          </p:stCondLst>
                                        </p:cTn>
                                        <p:tgtEl>
                                          <p:spTgt spid="89"/>
                                        </p:tgtEl>
                                        <p:attrNameLst>
                                          <p:attrName>style.visibility</p:attrName>
                                        </p:attrNameLst>
                                      </p:cBhvr>
                                      <p:to>
                                        <p:strVal val="visible"/>
                                      </p:to>
                                    </p:set>
                                    <p:animEffect filter="fade" transition="in">
                                      <p:cBhvr>
                                        <p:cTn dur="1000"/>
                                        <p:tgtEl>
                                          <p:spTgt spid="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8"/>
                                        </p:tgtEl>
                                        <p:attrNameLst>
                                          <p:attrName>style.visibility</p:attrName>
                                        </p:attrNameLst>
                                      </p:cBhvr>
                                      <p:to>
                                        <p:strVal val="visible"/>
                                      </p:to>
                                    </p:set>
                                    <p:animEffect filter="fade" transition="in">
                                      <p:cBhvr>
                                        <p:cTn dur="1000"/>
                                        <p:tgtEl>
                                          <p:spTgt spid="98"/>
                                        </p:tgtEl>
                                      </p:cBhvr>
                                    </p:animEffect>
                                  </p:childTnLst>
                                </p:cTn>
                              </p:par>
                              <p:par>
                                <p:cTn fill="hold" nodeType="withEffect" presetClass="entr" presetID="10" presetSubtype="0">
                                  <p:stCondLst>
                                    <p:cond delay="0"/>
                                  </p:stCondLst>
                                  <p:childTnLst>
                                    <p:set>
                                      <p:cBhvr>
                                        <p:cTn dur="1" fill="hold">
                                          <p:stCondLst>
                                            <p:cond delay="0"/>
                                          </p:stCondLst>
                                        </p:cTn>
                                        <p:tgtEl>
                                          <p:spTgt spid="99"/>
                                        </p:tgtEl>
                                        <p:attrNameLst>
                                          <p:attrName>style.visibility</p:attrName>
                                        </p:attrNameLst>
                                      </p:cBhvr>
                                      <p:to>
                                        <p:strVal val="visible"/>
                                      </p:to>
                                    </p:set>
                                    <p:animEffect filter="fade" transition="in">
                                      <p:cBhvr>
                                        <p:cTn dur="1000"/>
                                        <p:tgtEl>
                                          <p:spTgt spid="99"/>
                                        </p:tgtEl>
                                      </p:cBhvr>
                                    </p:animEffect>
                                  </p:childTnLst>
                                </p:cTn>
                              </p:par>
                              <p:par>
                                <p:cTn fill="hold" nodeType="with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000"/>
                                        <p:tgtEl>
                                          <p:spTgt spid="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gtEl>
                                        <p:attrNameLst>
                                          <p:attrName>style.visibility</p:attrName>
                                        </p:attrNameLst>
                                      </p:cBhvr>
                                      <p:to>
                                        <p:strVal val="visible"/>
                                      </p:to>
                                    </p:set>
                                    <p:animEffect filter="fade" transition="in">
                                      <p:cBhvr>
                                        <p:cTn dur="1000"/>
                                        <p:tgtEl>
                                          <p:spTgt spid="87"/>
                                        </p:tgtEl>
                                      </p:cBhvr>
                                    </p:animEffect>
                                  </p:childTnLst>
                                </p:cTn>
                              </p:par>
                              <p:par>
                                <p:cTn fill="hold" nodeType="with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1000"/>
                                        <p:tgtEl>
                                          <p:spTgt spid="100"/>
                                        </p:tgtEl>
                                      </p:cBhvr>
                                    </p:animEffect>
                                  </p:childTnLst>
                                </p:cTn>
                              </p:par>
                              <p:par>
                                <p:cTn fill="hold" nodeType="withEffect" presetClass="entr" presetID="10" presetSubtype="0">
                                  <p:stCondLst>
                                    <p:cond delay="0"/>
                                  </p:stCondLst>
                                  <p:childTnLst>
                                    <p:set>
                                      <p:cBhvr>
                                        <p:cTn dur="1" fill="hold">
                                          <p:stCondLst>
                                            <p:cond delay="0"/>
                                          </p:stCondLst>
                                        </p:cTn>
                                        <p:tgtEl>
                                          <p:spTgt spid="101"/>
                                        </p:tgtEl>
                                        <p:attrNameLst>
                                          <p:attrName>style.visibility</p:attrName>
                                        </p:attrNameLst>
                                      </p:cBhvr>
                                      <p:to>
                                        <p:strVal val="visible"/>
                                      </p:to>
                                    </p:set>
                                    <p:animEffect filter="fade" transition="in">
                                      <p:cBhvr>
                                        <p:cTn dur="1000"/>
                                        <p:tgtEl>
                                          <p:spTgt spid="1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3"/>
          <p:cNvSpPr/>
          <p:nvPr/>
        </p:nvSpPr>
        <p:spPr>
          <a:xfrm>
            <a:off x="7904575" y="1780800"/>
            <a:ext cx="5679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109" name="Google Shape;109;p13"/>
          <p:cNvSpPr/>
          <p:nvPr/>
        </p:nvSpPr>
        <p:spPr>
          <a:xfrm>
            <a:off x="6550975" y="2214775"/>
            <a:ext cx="7386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110" name="Google Shape;110;p13"/>
          <p:cNvSpPr/>
          <p:nvPr/>
        </p:nvSpPr>
        <p:spPr>
          <a:xfrm>
            <a:off x="5181350" y="2675575"/>
            <a:ext cx="6798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111" name="Google Shape;111;p13"/>
          <p:cNvSpPr/>
          <p:nvPr/>
        </p:nvSpPr>
        <p:spPr>
          <a:xfrm>
            <a:off x="7908425" y="3119075"/>
            <a:ext cx="3573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112" name="Google Shape;112;p13"/>
          <p:cNvSpPr txBox="1"/>
          <p:nvPr/>
        </p:nvSpPr>
        <p:spPr>
          <a:xfrm>
            <a:off x="222175" y="277200"/>
            <a:ext cx="8250300" cy="46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chemeClr val="dk1"/>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13" name="Google Shape;113;p1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114" name="Google Shape;114;p13"/>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pl">
                <a:solidFill>
                  <a:srgbClr val="FFFFFF"/>
                </a:solidFill>
                <a:latin typeface="Signika"/>
                <a:ea typeface="Signika"/>
                <a:cs typeface="Signika"/>
                <a:sym typeface="Signika"/>
              </a:rPr>
              <a:t>part 2/2</a:t>
            </a:r>
            <a:endParaRPr>
              <a:solidFill>
                <a:srgbClr val="FFFFFF"/>
              </a:solidFill>
            </a:endParaRPr>
          </a:p>
        </p:txBody>
      </p:sp>
      <p:sp>
        <p:nvSpPr>
          <p:cNvPr id="115" name="Google Shape;115;p13"/>
          <p:cNvSpPr txBox="1"/>
          <p:nvPr/>
        </p:nvSpPr>
        <p:spPr>
          <a:xfrm>
            <a:off x="453600" y="1080000"/>
            <a:ext cx="3882000" cy="31143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pl">
                <a:solidFill>
                  <a:schemeClr val="dk1"/>
                </a:solidFill>
                <a:latin typeface="Signika Light"/>
                <a:ea typeface="Signika Light"/>
                <a:cs typeface="Signika Light"/>
                <a:sym typeface="Signika Light"/>
              </a:rPr>
              <a:t>Using biometrics, which means confirming your identity with </a:t>
            </a:r>
            <a:r>
              <a:rPr b="1" lang="pl">
                <a:solidFill>
                  <a:schemeClr val="dk1"/>
                </a:solidFill>
                <a:latin typeface="Signika"/>
                <a:ea typeface="Signika"/>
                <a:cs typeface="Signika"/>
                <a:sym typeface="Signika"/>
              </a:rPr>
              <a:t>(E) </a:t>
            </a:r>
            <a:r>
              <a:rPr lang="pl">
                <a:solidFill>
                  <a:schemeClr val="dk1"/>
                </a:solidFill>
                <a:latin typeface="Signika Light"/>
                <a:ea typeface="Signika Light"/>
                <a:cs typeface="Signika Light"/>
                <a:sym typeface="Signika Light"/>
              </a:rPr>
              <a:t>… traits like fingerprints or face, is one of the most secure </a:t>
            </a:r>
            <a:r>
              <a:rPr b="1" lang="pl">
                <a:solidFill>
                  <a:schemeClr val="dk1"/>
                </a:solidFill>
                <a:latin typeface="Signika"/>
                <a:ea typeface="Signika"/>
                <a:cs typeface="Signika"/>
                <a:sym typeface="Signika"/>
              </a:rPr>
              <a:t>(F)</a:t>
            </a:r>
            <a:r>
              <a:rPr lang="pl">
                <a:solidFill>
                  <a:schemeClr val="dk1"/>
                </a:solidFill>
                <a:latin typeface="Signika Light"/>
                <a:ea typeface="Signika Light"/>
                <a:cs typeface="Signika Light"/>
                <a:sym typeface="Signika Light"/>
              </a:rPr>
              <a:t> … available so far.</a:t>
            </a:r>
            <a:endParaRPr>
              <a:solidFill>
                <a:schemeClr val="dk1"/>
              </a:solidFill>
              <a:latin typeface="Signika Light"/>
              <a:ea typeface="Signika Light"/>
              <a:cs typeface="Signika Light"/>
              <a:sym typeface="Signika Light"/>
            </a:endParaRPr>
          </a:p>
          <a:p>
            <a:pPr indent="0" lvl="0" marL="0" rtl="0" algn="l">
              <a:lnSpc>
                <a:spcPct val="150000"/>
              </a:lnSpc>
              <a:spcBef>
                <a:spcPts val="1000"/>
              </a:spcBef>
              <a:spcAft>
                <a:spcPts val="0"/>
              </a:spcAft>
              <a:buNone/>
            </a:pPr>
            <a:r>
              <a:rPr lang="pl">
                <a:solidFill>
                  <a:schemeClr val="dk1"/>
                </a:solidFill>
                <a:latin typeface="Signika Light"/>
                <a:ea typeface="Signika Light"/>
                <a:cs typeface="Signika Light"/>
                <a:sym typeface="Signika Light"/>
              </a:rPr>
              <a:t>There are additional strategies for online protection. Be aware of the importance of not sharing </a:t>
            </a:r>
            <a:r>
              <a:rPr b="1" lang="pl">
                <a:solidFill>
                  <a:schemeClr val="dk1"/>
                </a:solidFill>
                <a:latin typeface="Signika"/>
                <a:ea typeface="Signika"/>
                <a:cs typeface="Signika"/>
                <a:sym typeface="Signika"/>
              </a:rPr>
              <a:t>(G)</a:t>
            </a:r>
            <a:r>
              <a:rPr lang="pl">
                <a:solidFill>
                  <a:schemeClr val="dk1"/>
                </a:solidFill>
                <a:latin typeface="Signika Light"/>
                <a:ea typeface="Signika Light"/>
                <a:cs typeface="Signika Light"/>
                <a:sym typeface="Signika Light"/>
              </a:rPr>
              <a:t> … information with strangers. For example, you </a:t>
            </a:r>
            <a:r>
              <a:rPr lang="pl">
                <a:solidFill>
                  <a:schemeClr val="dk1"/>
                </a:solidFill>
                <a:latin typeface="Signika Light"/>
                <a:ea typeface="Signika Light"/>
                <a:cs typeface="Signika Light"/>
                <a:sym typeface="Signika Light"/>
              </a:rPr>
              <a:t>are only supposed to </a:t>
            </a:r>
            <a:r>
              <a:rPr lang="pl">
                <a:solidFill>
                  <a:schemeClr val="dk1"/>
                </a:solidFill>
                <a:latin typeface="Signika Light"/>
                <a:ea typeface="Signika Light"/>
                <a:cs typeface="Signika Light"/>
                <a:sym typeface="Signika Light"/>
              </a:rPr>
              <a:t>share details like bank card numbers when you know for </a:t>
            </a:r>
            <a:r>
              <a:rPr b="1" lang="pl">
                <a:solidFill>
                  <a:schemeClr val="dk1"/>
                </a:solidFill>
                <a:latin typeface="Signika"/>
                <a:ea typeface="Signika"/>
                <a:cs typeface="Signika"/>
                <a:sym typeface="Signika"/>
              </a:rPr>
              <a:t>(H) </a:t>
            </a:r>
            <a:r>
              <a:rPr lang="pl">
                <a:solidFill>
                  <a:schemeClr val="dk1"/>
                </a:solidFill>
                <a:latin typeface="Signika Light"/>
                <a:ea typeface="Signika Light"/>
                <a:cs typeface="Signika Light"/>
                <a:sym typeface="Signika Light"/>
              </a:rPr>
              <a:t>…  who you are talking to.</a:t>
            </a:r>
            <a:endParaRPr>
              <a:solidFill>
                <a:schemeClr val="dk1"/>
              </a:solidFill>
              <a:latin typeface="Signika Light"/>
              <a:ea typeface="Signika Light"/>
              <a:cs typeface="Signika Light"/>
              <a:sym typeface="Signika Light"/>
            </a:endParaRPr>
          </a:p>
        </p:txBody>
      </p:sp>
      <p:sp>
        <p:nvSpPr>
          <p:cNvPr id="116" name="Google Shape;116;p13"/>
          <p:cNvSpPr txBox="1"/>
          <p:nvPr/>
        </p:nvSpPr>
        <p:spPr>
          <a:xfrm>
            <a:off x="4453200" y="1695600"/>
            <a:ext cx="4266600" cy="1754700"/>
          </a:xfrm>
          <a:prstGeom prst="rect">
            <a:avLst/>
          </a:prstGeom>
          <a:noFill/>
          <a:ln>
            <a:noFill/>
          </a:ln>
        </p:spPr>
        <p:txBody>
          <a:bodyPr anchorCtr="0" anchor="t" bIns="91425" lIns="91425" spcFirstLastPara="1" rIns="91425" wrap="square" tIns="91425">
            <a:spAutoFit/>
          </a:bodyPr>
          <a:lstStyle/>
          <a:p>
            <a:pPr indent="-317500" lvl="0" marL="457200" rtl="0" algn="l">
              <a:lnSpc>
                <a:spcPct val="150000"/>
              </a:lnSpc>
              <a:spcBef>
                <a:spcPts val="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1. original		2. body		3. unique</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1. activities		2. measures		3. means</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1. sensitive		2. secretive		3. sensible</a:t>
            </a:r>
            <a:endParaRPr>
              <a:solidFill>
                <a:schemeClr val="dk1"/>
              </a:solidFill>
              <a:latin typeface="Signika Light"/>
              <a:ea typeface="Signika Light"/>
              <a:cs typeface="Signika Light"/>
              <a:sym typeface="Signika Light"/>
            </a:endParaRPr>
          </a:p>
          <a:p>
            <a:pPr indent="-317500" lvl="0" marL="457200" rtl="0" algn="l">
              <a:lnSpc>
                <a:spcPct val="150000"/>
              </a:lnSpc>
              <a:spcBef>
                <a:spcPts val="1000"/>
              </a:spcBef>
              <a:spcAft>
                <a:spcPts val="1000"/>
              </a:spcAft>
              <a:buClr>
                <a:schemeClr val="dk1"/>
              </a:buClr>
              <a:buSzPts val="1400"/>
              <a:buFont typeface="Signika Light"/>
              <a:buAutoNum type="alphaUcPeriod" startAt="5"/>
            </a:pPr>
            <a:r>
              <a:rPr lang="pl">
                <a:solidFill>
                  <a:schemeClr val="dk1"/>
                </a:solidFill>
                <a:latin typeface="Signika Light"/>
                <a:ea typeface="Signika Light"/>
                <a:cs typeface="Signika Light"/>
                <a:sym typeface="Signika Light"/>
              </a:rPr>
              <a:t>1. example		2. granted		3. sure</a:t>
            </a:r>
            <a:endParaRPr>
              <a:solidFill>
                <a:schemeClr val="dk1"/>
              </a:solidFill>
              <a:latin typeface="Signika Light"/>
              <a:ea typeface="Signika Light"/>
              <a:cs typeface="Signika Light"/>
              <a:sym typeface="Signika Light"/>
            </a:endParaRPr>
          </a:p>
        </p:txBody>
      </p:sp>
      <p:cxnSp>
        <p:nvCxnSpPr>
          <p:cNvPr id="117" name="Google Shape;117;p13"/>
          <p:cNvCxnSpPr/>
          <p:nvPr/>
        </p:nvCxnSpPr>
        <p:spPr>
          <a:xfrm>
            <a:off x="5175925" y="1915650"/>
            <a:ext cx="601200" cy="0"/>
          </a:xfrm>
          <a:prstGeom prst="straightConnector1">
            <a:avLst/>
          </a:prstGeom>
          <a:noFill/>
          <a:ln cap="flat" cmpd="sng" w="28575">
            <a:solidFill>
              <a:srgbClr val="FF5C5C"/>
            </a:solidFill>
            <a:prstDash val="solid"/>
            <a:round/>
            <a:headEnd len="med" w="med" type="none"/>
            <a:tailEnd len="med" w="med" type="none"/>
          </a:ln>
        </p:spPr>
      </p:cxnSp>
      <p:cxnSp>
        <p:nvCxnSpPr>
          <p:cNvPr id="118" name="Google Shape;118;p13"/>
          <p:cNvCxnSpPr/>
          <p:nvPr/>
        </p:nvCxnSpPr>
        <p:spPr>
          <a:xfrm>
            <a:off x="6538000" y="1915650"/>
            <a:ext cx="393600" cy="0"/>
          </a:xfrm>
          <a:prstGeom prst="straightConnector1">
            <a:avLst/>
          </a:prstGeom>
          <a:noFill/>
          <a:ln cap="flat" cmpd="sng" w="28575">
            <a:solidFill>
              <a:srgbClr val="FF5C5C"/>
            </a:solidFill>
            <a:prstDash val="solid"/>
            <a:round/>
            <a:headEnd len="med" w="med" type="none"/>
            <a:tailEnd len="med" w="med" type="none"/>
          </a:ln>
        </p:spPr>
      </p:cxnSp>
      <p:cxnSp>
        <p:nvCxnSpPr>
          <p:cNvPr id="119" name="Google Shape;119;p13"/>
          <p:cNvCxnSpPr/>
          <p:nvPr/>
        </p:nvCxnSpPr>
        <p:spPr>
          <a:xfrm>
            <a:off x="5150725" y="2358125"/>
            <a:ext cx="712500" cy="0"/>
          </a:xfrm>
          <a:prstGeom prst="straightConnector1">
            <a:avLst/>
          </a:prstGeom>
          <a:noFill/>
          <a:ln cap="flat" cmpd="sng" w="28575">
            <a:solidFill>
              <a:srgbClr val="FF5C5C"/>
            </a:solidFill>
            <a:prstDash val="solid"/>
            <a:round/>
            <a:headEnd len="med" w="med" type="none"/>
            <a:tailEnd len="med" w="med" type="none"/>
          </a:ln>
        </p:spPr>
      </p:cxnSp>
      <p:cxnSp>
        <p:nvCxnSpPr>
          <p:cNvPr id="120" name="Google Shape;120;p13"/>
          <p:cNvCxnSpPr/>
          <p:nvPr/>
        </p:nvCxnSpPr>
        <p:spPr>
          <a:xfrm>
            <a:off x="7924075" y="2358125"/>
            <a:ext cx="506700" cy="0"/>
          </a:xfrm>
          <a:prstGeom prst="straightConnector1">
            <a:avLst/>
          </a:prstGeom>
          <a:noFill/>
          <a:ln cap="flat" cmpd="sng" w="28575">
            <a:solidFill>
              <a:srgbClr val="FF5C5C"/>
            </a:solidFill>
            <a:prstDash val="solid"/>
            <a:round/>
            <a:headEnd len="med" w="med" type="none"/>
            <a:tailEnd len="med" w="med" type="none"/>
          </a:ln>
        </p:spPr>
      </p:cxnSp>
      <p:cxnSp>
        <p:nvCxnSpPr>
          <p:cNvPr id="121" name="Google Shape;121;p13"/>
          <p:cNvCxnSpPr/>
          <p:nvPr/>
        </p:nvCxnSpPr>
        <p:spPr>
          <a:xfrm>
            <a:off x="7911300" y="2804925"/>
            <a:ext cx="622500" cy="0"/>
          </a:xfrm>
          <a:prstGeom prst="straightConnector1">
            <a:avLst/>
          </a:prstGeom>
          <a:noFill/>
          <a:ln cap="flat" cmpd="sng" w="28575">
            <a:solidFill>
              <a:srgbClr val="FF5C5C"/>
            </a:solidFill>
            <a:prstDash val="solid"/>
            <a:round/>
            <a:headEnd len="med" w="med" type="none"/>
            <a:tailEnd len="med" w="med" type="none"/>
          </a:ln>
        </p:spPr>
      </p:cxnSp>
      <p:cxnSp>
        <p:nvCxnSpPr>
          <p:cNvPr id="122" name="Google Shape;122;p13"/>
          <p:cNvCxnSpPr/>
          <p:nvPr/>
        </p:nvCxnSpPr>
        <p:spPr>
          <a:xfrm>
            <a:off x="5182050" y="3254950"/>
            <a:ext cx="629400" cy="0"/>
          </a:xfrm>
          <a:prstGeom prst="straightConnector1">
            <a:avLst/>
          </a:prstGeom>
          <a:noFill/>
          <a:ln cap="flat" cmpd="sng" w="28575">
            <a:solidFill>
              <a:srgbClr val="FF5C5C"/>
            </a:solidFill>
            <a:prstDash val="solid"/>
            <a:round/>
            <a:headEnd len="med" w="med" type="none"/>
            <a:tailEnd len="med" w="med" type="none"/>
          </a:ln>
        </p:spPr>
      </p:cxnSp>
      <p:cxnSp>
        <p:nvCxnSpPr>
          <p:cNvPr id="123" name="Google Shape;123;p13"/>
          <p:cNvCxnSpPr/>
          <p:nvPr/>
        </p:nvCxnSpPr>
        <p:spPr>
          <a:xfrm>
            <a:off x="6547950" y="3254950"/>
            <a:ext cx="613200" cy="0"/>
          </a:xfrm>
          <a:prstGeom prst="straightConnector1">
            <a:avLst/>
          </a:prstGeom>
          <a:noFill/>
          <a:ln cap="flat" cmpd="sng" w="28575">
            <a:solidFill>
              <a:srgbClr val="FF5C5C"/>
            </a:solidFill>
            <a:prstDash val="solid"/>
            <a:round/>
            <a:headEnd len="med" w="med" type="none"/>
            <a:tailEnd len="med" w="med" type="none"/>
          </a:ln>
        </p:spPr>
      </p:cxnSp>
      <p:cxnSp>
        <p:nvCxnSpPr>
          <p:cNvPr id="124" name="Google Shape;124;p13"/>
          <p:cNvCxnSpPr/>
          <p:nvPr/>
        </p:nvCxnSpPr>
        <p:spPr>
          <a:xfrm>
            <a:off x="6551688" y="2804925"/>
            <a:ext cx="671400" cy="0"/>
          </a:xfrm>
          <a:prstGeom prst="straightConnector1">
            <a:avLst/>
          </a:prstGeom>
          <a:noFill/>
          <a:ln cap="flat" cmpd="sng" w="28575">
            <a:solidFill>
              <a:srgbClr val="FF5C5C"/>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8"/>
                                        </p:tgtEl>
                                        <p:attrNameLst>
                                          <p:attrName>style.visibility</p:attrName>
                                        </p:attrNameLst>
                                      </p:cBhvr>
                                      <p:to>
                                        <p:strVal val="visible"/>
                                      </p:to>
                                    </p:set>
                                    <p:animEffect filter="fade" transition="in">
                                      <p:cBhvr>
                                        <p:cTn dur="1000"/>
                                        <p:tgtEl>
                                          <p:spTgt spid="108"/>
                                        </p:tgtEl>
                                      </p:cBhvr>
                                    </p:animEffect>
                                  </p:childTnLst>
                                </p:cTn>
                              </p:par>
                              <p:par>
                                <p:cTn fill="hold" nodeType="with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par>
                                <p:cTn fill="hold" nodeType="with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1000"/>
                                        <p:tgtEl>
                                          <p:spTgt spid="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gtEl>
                                        <p:attrNameLst>
                                          <p:attrName>style.visibility</p:attrName>
                                        </p:attrNameLst>
                                      </p:cBhvr>
                                      <p:to>
                                        <p:strVal val="visible"/>
                                      </p:to>
                                    </p:set>
                                    <p:animEffect filter="fade" transition="in">
                                      <p:cBhvr>
                                        <p:cTn dur="1000"/>
                                        <p:tgtEl>
                                          <p:spTgt spid="109"/>
                                        </p:tgtEl>
                                      </p:cBhvr>
                                    </p:animEffect>
                                  </p:childTnLst>
                                </p:cTn>
                              </p:par>
                              <p:par>
                                <p:cTn fill="hold" nodeType="with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par>
                                <p:cTn fill="hold" nodeType="with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1000"/>
                                        <p:tgtEl>
                                          <p:spTgt spid="1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0"/>
                                        </p:tgtEl>
                                        <p:attrNameLst>
                                          <p:attrName>style.visibility</p:attrName>
                                        </p:attrNameLst>
                                      </p:cBhvr>
                                      <p:to>
                                        <p:strVal val="visible"/>
                                      </p:to>
                                    </p:set>
                                    <p:animEffect filter="fade" transition="in">
                                      <p:cBhvr>
                                        <p:cTn dur="1000"/>
                                        <p:tgtEl>
                                          <p:spTgt spid="110"/>
                                        </p:tgtEl>
                                      </p:cBhvr>
                                    </p:animEffect>
                                  </p:childTnLst>
                                </p:cTn>
                              </p:par>
                              <p:par>
                                <p:cTn fill="hold" nodeType="withEffect" presetClass="entr" presetID="10" presetSubtype="0">
                                  <p:stCondLst>
                                    <p:cond delay="0"/>
                                  </p:stCondLst>
                                  <p:childTnLst>
                                    <p:set>
                                      <p:cBhvr>
                                        <p:cTn dur="1" fill="hold">
                                          <p:stCondLst>
                                            <p:cond delay="0"/>
                                          </p:stCondLst>
                                        </p:cTn>
                                        <p:tgtEl>
                                          <p:spTgt spid="124"/>
                                        </p:tgtEl>
                                        <p:attrNameLst>
                                          <p:attrName>style.visibility</p:attrName>
                                        </p:attrNameLst>
                                      </p:cBhvr>
                                      <p:to>
                                        <p:strVal val="visible"/>
                                      </p:to>
                                    </p:set>
                                    <p:animEffect filter="fade" transition="in">
                                      <p:cBhvr>
                                        <p:cTn dur="1000"/>
                                        <p:tgtEl>
                                          <p:spTgt spid="124"/>
                                        </p:tgtEl>
                                      </p:cBhvr>
                                    </p:animEffect>
                                  </p:childTnLst>
                                </p:cTn>
                              </p:par>
                              <p:par>
                                <p:cTn fill="hold" nodeType="with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1000"/>
                                        <p:tgtEl>
                                          <p:spTgt spid="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2"/>
                                        </p:tgtEl>
                                        <p:attrNameLst>
                                          <p:attrName>style.visibility</p:attrName>
                                        </p:attrNameLst>
                                      </p:cBhvr>
                                      <p:to>
                                        <p:strVal val="visible"/>
                                      </p:to>
                                    </p:set>
                                    <p:animEffect filter="fade" transition="in">
                                      <p:cBhvr>
                                        <p:cTn dur="1000"/>
                                        <p:tgtEl>
                                          <p:spTgt spid="122"/>
                                        </p:tgtEl>
                                      </p:cBhvr>
                                    </p:animEffect>
                                  </p:childTnLst>
                                </p:cTn>
                              </p:par>
                              <p:par>
                                <p:cTn fill="hold" nodeType="with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1000"/>
                                        <p:tgtEl>
                                          <p:spTgt spid="123"/>
                                        </p:tgtEl>
                                      </p:cBhvr>
                                    </p:animEffect>
                                  </p:childTnLst>
                                </p:cTn>
                              </p:par>
                              <p:par>
                                <p:cTn fill="hold" nodeType="withEffect" presetClass="entr" presetID="10" presetSubtype="0">
                                  <p:stCondLst>
                                    <p:cond delay="0"/>
                                  </p:stCondLst>
                                  <p:childTnLst>
                                    <p:set>
                                      <p:cBhvr>
                                        <p:cTn dur="1" fill="hold">
                                          <p:stCondLst>
                                            <p:cond delay="0"/>
                                          </p:stCondLst>
                                        </p:cTn>
                                        <p:tgtEl>
                                          <p:spTgt spid="111"/>
                                        </p:tgtEl>
                                        <p:attrNameLst>
                                          <p:attrName>style.visibility</p:attrName>
                                        </p:attrNameLst>
                                      </p:cBhvr>
                                      <p:to>
                                        <p:strVal val="visible"/>
                                      </p:to>
                                    </p:set>
                                    <p:animEffect filter="fade" transition="in">
                                      <p:cBhvr>
                                        <p:cTn dur="1000"/>
                                        <p:tgtEl>
                                          <p:spTgt spid="1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4"/>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Choose the correct word to complete each definition. Look at the </a:t>
            </a:r>
            <a:r>
              <a:rPr b="1" lang="pl" sz="1800" u="sng">
                <a:solidFill>
                  <a:schemeClr val="hlink"/>
                </a:solidFill>
                <a:latin typeface="Signika"/>
                <a:ea typeface="Signika"/>
                <a:cs typeface="Signika"/>
                <a:sym typeface="Signika"/>
                <a:hlinkClick r:id="rId3"/>
              </a:rPr>
              <a:t>te</a:t>
            </a:r>
            <a:r>
              <a:rPr b="1" lang="pl" sz="1800" u="sng">
                <a:solidFill>
                  <a:schemeClr val="hlink"/>
                </a:solidFill>
                <a:latin typeface="Signika"/>
                <a:ea typeface="Signika"/>
                <a:cs typeface="Signika"/>
                <a:sym typeface="Signika"/>
                <a:hlinkClick r:id="rId4"/>
              </a:rPr>
              <a:t>xt</a:t>
            </a:r>
            <a:r>
              <a:rPr b="1" lang="pl" sz="1800">
                <a:solidFill>
                  <a:srgbClr val="000032"/>
                </a:solidFill>
                <a:latin typeface="Signika"/>
                <a:ea typeface="Signika"/>
                <a:cs typeface="Signika"/>
                <a:sym typeface="Signika"/>
              </a:rPr>
              <a:t> for more context if necessary.</a:t>
            </a:r>
            <a:endParaRPr b="1" sz="1800">
              <a:solidFill>
                <a:srgbClr val="000032"/>
              </a:solidFill>
              <a:latin typeface="Signika"/>
              <a:ea typeface="Signika"/>
              <a:cs typeface="Signika"/>
              <a:sym typeface="Signika"/>
            </a:endParaRPr>
          </a:p>
        </p:txBody>
      </p:sp>
      <p:sp>
        <p:nvSpPr>
          <p:cNvPr id="130" name="Google Shape;130;p14"/>
          <p:cNvSpPr txBox="1"/>
          <p:nvPr/>
        </p:nvSpPr>
        <p:spPr>
          <a:xfrm>
            <a:off x="1215474" y="1145700"/>
            <a:ext cx="7116000" cy="14088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i="1" lang="pl" sz="1600">
                <a:solidFill>
                  <a:schemeClr val="dk1"/>
                </a:solidFill>
                <a:latin typeface="Signika Light"/>
                <a:ea typeface="Signika Light"/>
                <a:cs typeface="Signika Light"/>
                <a:sym typeface="Signika Light"/>
              </a:rPr>
              <a:t>be </a:t>
            </a:r>
            <a:r>
              <a:rPr b="1" i="1" lang="pl" sz="1600">
                <a:solidFill>
                  <a:schemeClr val="dk1"/>
                </a:solidFill>
                <a:latin typeface="Signika"/>
                <a:ea typeface="Signika"/>
                <a:cs typeface="Signika"/>
                <a:sym typeface="Signika"/>
              </a:rPr>
              <a:t>required/supposed</a:t>
            </a:r>
            <a:r>
              <a:rPr i="1" lang="pl" sz="1600">
                <a:solidFill>
                  <a:schemeClr val="dk1"/>
                </a:solidFill>
                <a:latin typeface="Signika Light"/>
                <a:ea typeface="Signika Light"/>
                <a:cs typeface="Signika Light"/>
                <a:sym typeface="Signika Light"/>
              </a:rPr>
              <a:t> to</a:t>
            </a:r>
            <a:r>
              <a:rPr lang="pl" sz="1600">
                <a:solidFill>
                  <a:schemeClr val="dk1"/>
                </a:solidFill>
                <a:latin typeface="Signika Light"/>
                <a:ea typeface="Signika Light"/>
                <a:cs typeface="Signika Light"/>
                <a:sym typeface="Signika Light"/>
              </a:rPr>
              <a:t> means you have to do something; it’s a strong obligation, a rule.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AutoNum type="alphaUcPeriod"/>
            </a:pPr>
            <a:r>
              <a:rPr i="1" lang="pl" sz="1600">
                <a:solidFill>
                  <a:schemeClr val="dk1"/>
                </a:solidFill>
                <a:latin typeface="Signika Light"/>
                <a:ea typeface="Signika Light"/>
                <a:cs typeface="Signika Light"/>
                <a:sym typeface="Signika Light"/>
              </a:rPr>
              <a:t>be </a:t>
            </a:r>
            <a:r>
              <a:rPr b="1" i="1" lang="pl" sz="1600">
                <a:solidFill>
                  <a:schemeClr val="dk1"/>
                </a:solidFill>
                <a:latin typeface="Signika"/>
                <a:ea typeface="Signika"/>
                <a:cs typeface="Signika"/>
                <a:sym typeface="Signika"/>
              </a:rPr>
              <a:t>required/supposed</a:t>
            </a:r>
            <a:r>
              <a:rPr i="1" lang="pl" sz="1600">
                <a:solidFill>
                  <a:schemeClr val="dk1"/>
                </a:solidFill>
                <a:latin typeface="Signika Light"/>
                <a:ea typeface="Signika Light"/>
                <a:cs typeface="Signika Light"/>
                <a:sym typeface="Signika Light"/>
              </a:rPr>
              <a:t> to</a:t>
            </a:r>
            <a:r>
              <a:rPr lang="pl" sz="1600">
                <a:solidFill>
                  <a:schemeClr val="dk1"/>
                </a:solidFill>
                <a:latin typeface="Signika Light"/>
                <a:ea typeface="Signika Light"/>
                <a:cs typeface="Signika Light"/>
                <a:sym typeface="Signika Light"/>
              </a:rPr>
              <a:t> means you should do something; it’s a weak obligation, an expectation. </a:t>
            </a:r>
            <a:endParaRPr sz="1600">
              <a:solidFill>
                <a:schemeClr val="dk1"/>
              </a:solidFill>
              <a:latin typeface="Signika Light"/>
              <a:ea typeface="Signika Light"/>
              <a:cs typeface="Signika Light"/>
              <a:sym typeface="Signika Light"/>
            </a:endParaRPr>
          </a:p>
        </p:txBody>
      </p:sp>
      <p:sp>
        <p:nvSpPr>
          <p:cNvPr id="131" name="Google Shape;131;p1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5"/>
          <p:cNvSpPr/>
          <p:nvPr/>
        </p:nvSpPr>
        <p:spPr>
          <a:xfrm>
            <a:off x="2013600" y="1242825"/>
            <a:ext cx="7533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137" name="Google Shape;137;p15"/>
          <p:cNvSpPr/>
          <p:nvPr/>
        </p:nvSpPr>
        <p:spPr>
          <a:xfrm>
            <a:off x="2837850" y="1939525"/>
            <a:ext cx="838800" cy="254700"/>
          </a:xfrm>
          <a:prstGeom prst="rect">
            <a:avLst/>
          </a:prstGeom>
          <a:solidFill>
            <a:srgbClr val="60AE92">
              <a:alpha val="79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CD56A"/>
              </a:highlight>
            </a:endParaRPr>
          </a:p>
        </p:txBody>
      </p:sp>
      <p:sp>
        <p:nvSpPr>
          <p:cNvPr id="138" name="Google Shape;138;p15"/>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39" name="Google Shape;139;p15"/>
          <p:cNvSpPr txBox="1"/>
          <p:nvPr/>
        </p:nvSpPr>
        <p:spPr>
          <a:xfrm>
            <a:off x="1215474" y="1145700"/>
            <a:ext cx="7116000" cy="14088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i="1" lang="pl" sz="1600">
                <a:solidFill>
                  <a:schemeClr val="dk1"/>
                </a:solidFill>
                <a:latin typeface="Signika Light"/>
                <a:ea typeface="Signika Light"/>
                <a:cs typeface="Signika Light"/>
                <a:sym typeface="Signika Light"/>
              </a:rPr>
              <a:t>be </a:t>
            </a:r>
            <a:r>
              <a:rPr b="1" i="1" lang="pl" sz="1600">
                <a:solidFill>
                  <a:schemeClr val="dk1"/>
                </a:solidFill>
                <a:latin typeface="Signika"/>
                <a:ea typeface="Signika"/>
                <a:cs typeface="Signika"/>
                <a:sym typeface="Signika"/>
              </a:rPr>
              <a:t>required/supposed</a:t>
            </a:r>
            <a:r>
              <a:rPr i="1" lang="pl" sz="1600">
                <a:solidFill>
                  <a:schemeClr val="dk1"/>
                </a:solidFill>
                <a:latin typeface="Signika Light"/>
                <a:ea typeface="Signika Light"/>
                <a:cs typeface="Signika Light"/>
                <a:sym typeface="Signika Light"/>
              </a:rPr>
              <a:t> to</a:t>
            </a:r>
            <a:r>
              <a:rPr lang="pl" sz="1600">
                <a:solidFill>
                  <a:schemeClr val="dk1"/>
                </a:solidFill>
                <a:latin typeface="Signika Light"/>
                <a:ea typeface="Signika Light"/>
                <a:cs typeface="Signika Light"/>
                <a:sym typeface="Signika Light"/>
              </a:rPr>
              <a:t> means you have to do something; it’s a strong obligation, a rule.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AutoNum type="alphaUcPeriod"/>
            </a:pPr>
            <a:r>
              <a:rPr i="1" lang="pl" sz="1600">
                <a:solidFill>
                  <a:schemeClr val="dk1"/>
                </a:solidFill>
                <a:latin typeface="Signika Light"/>
                <a:ea typeface="Signika Light"/>
                <a:cs typeface="Signika Light"/>
                <a:sym typeface="Signika Light"/>
              </a:rPr>
              <a:t>be </a:t>
            </a:r>
            <a:r>
              <a:rPr b="1" i="1" lang="pl" sz="1600">
                <a:solidFill>
                  <a:schemeClr val="dk1"/>
                </a:solidFill>
                <a:latin typeface="Signika"/>
                <a:ea typeface="Signika"/>
                <a:cs typeface="Signika"/>
                <a:sym typeface="Signika"/>
              </a:rPr>
              <a:t>required/supposed</a:t>
            </a:r>
            <a:r>
              <a:rPr i="1" lang="pl" sz="1600">
                <a:solidFill>
                  <a:schemeClr val="dk1"/>
                </a:solidFill>
                <a:latin typeface="Signika Light"/>
                <a:ea typeface="Signika Light"/>
                <a:cs typeface="Signika Light"/>
                <a:sym typeface="Signika Light"/>
              </a:rPr>
              <a:t> to</a:t>
            </a:r>
            <a:r>
              <a:rPr lang="pl" sz="1600">
                <a:solidFill>
                  <a:schemeClr val="dk1"/>
                </a:solidFill>
                <a:latin typeface="Signika Light"/>
                <a:ea typeface="Signika Light"/>
                <a:cs typeface="Signika Light"/>
                <a:sym typeface="Signika Light"/>
              </a:rPr>
              <a:t> means you should do something; it’s a weak obligation, an expectation. </a:t>
            </a:r>
            <a:endParaRPr sz="1600">
              <a:solidFill>
                <a:schemeClr val="dk1"/>
              </a:solidFill>
              <a:latin typeface="Signika Light"/>
              <a:ea typeface="Signika Light"/>
              <a:cs typeface="Signika Light"/>
              <a:sym typeface="Signika Light"/>
            </a:endParaRPr>
          </a:p>
        </p:txBody>
      </p:sp>
      <p:sp>
        <p:nvSpPr>
          <p:cNvPr id="140" name="Google Shape;140;p1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cxnSp>
        <p:nvCxnSpPr>
          <p:cNvPr id="141" name="Google Shape;141;p15"/>
          <p:cNvCxnSpPr/>
          <p:nvPr/>
        </p:nvCxnSpPr>
        <p:spPr>
          <a:xfrm>
            <a:off x="2835350" y="1383850"/>
            <a:ext cx="858300" cy="0"/>
          </a:xfrm>
          <a:prstGeom prst="straightConnector1">
            <a:avLst/>
          </a:prstGeom>
          <a:noFill/>
          <a:ln cap="flat" cmpd="sng" w="28575">
            <a:solidFill>
              <a:srgbClr val="FF5C5C"/>
            </a:solidFill>
            <a:prstDash val="solid"/>
            <a:round/>
            <a:headEnd len="med" w="med" type="none"/>
            <a:tailEnd len="med" w="med" type="none"/>
          </a:ln>
        </p:spPr>
      </p:cxnSp>
      <p:cxnSp>
        <p:nvCxnSpPr>
          <p:cNvPr id="142" name="Google Shape;142;p15"/>
          <p:cNvCxnSpPr/>
          <p:nvPr/>
        </p:nvCxnSpPr>
        <p:spPr>
          <a:xfrm>
            <a:off x="2009750" y="2072025"/>
            <a:ext cx="774000" cy="0"/>
          </a:xfrm>
          <a:prstGeom prst="straightConnector1">
            <a:avLst/>
          </a:prstGeom>
          <a:noFill/>
          <a:ln cap="flat" cmpd="sng" w="28575">
            <a:solidFill>
              <a:srgbClr val="FF5C5C"/>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par>
                                <p:cTn fill="hold" nodeType="with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1000"/>
                                        <p:tgtEl>
                                          <p:spTgt spid="1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1000"/>
                                        <p:tgtEl>
                                          <p:spTgt spid="142"/>
                                        </p:tgtEl>
                                      </p:cBhvr>
                                    </p:animEffect>
                                  </p:childTnLst>
                                </p:cTn>
                              </p:par>
                              <p:par>
                                <p:cTn fill="hold" nodeType="with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1000"/>
                                        <p:tgtEl>
                                          <p:spTgt spid="1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ESL Brains E-Lesson Plan 2.0.3">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